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2"/>
  </p:notesMasterIdLst>
  <p:sldIdLst>
    <p:sldId id="256" r:id="rId5"/>
    <p:sldId id="506" r:id="rId6"/>
    <p:sldId id="513" r:id="rId7"/>
    <p:sldId id="732" r:id="rId8"/>
    <p:sldId id="735" r:id="rId9"/>
    <p:sldId id="734" r:id="rId10"/>
    <p:sldId id="514" r:id="rId11"/>
    <p:sldId id="515" r:id="rId12"/>
    <p:sldId id="748" r:id="rId13"/>
    <p:sldId id="715" r:id="rId14"/>
    <p:sldId id="729" r:id="rId15"/>
    <p:sldId id="714" r:id="rId16"/>
    <p:sldId id="730" r:id="rId17"/>
    <p:sldId id="739" r:id="rId18"/>
    <p:sldId id="741" r:id="rId19"/>
    <p:sldId id="716" r:id="rId20"/>
    <p:sldId id="717" r:id="rId21"/>
    <p:sldId id="721" r:id="rId22"/>
    <p:sldId id="507" r:id="rId23"/>
    <p:sldId id="516" r:id="rId24"/>
    <p:sldId id="517" r:id="rId25"/>
    <p:sldId id="518" r:id="rId26"/>
    <p:sldId id="519" r:id="rId27"/>
    <p:sldId id="520" r:id="rId28"/>
    <p:sldId id="521" r:id="rId29"/>
    <p:sldId id="522" r:id="rId30"/>
    <p:sldId id="523" r:id="rId31"/>
    <p:sldId id="524" r:id="rId32"/>
    <p:sldId id="525" r:id="rId33"/>
    <p:sldId id="527" r:id="rId34"/>
    <p:sldId id="528" r:id="rId35"/>
    <p:sldId id="529" r:id="rId36"/>
    <p:sldId id="530" r:id="rId37"/>
    <p:sldId id="531" r:id="rId38"/>
    <p:sldId id="532" r:id="rId39"/>
    <p:sldId id="533" r:id="rId40"/>
    <p:sldId id="534" r:id="rId41"/>
    <p:sldId id="535" r:id="rId42"/>
    <p:sldId id="536" r:id="rId43"/>
    <p:sldId id="537" r:id="rId44"/>
    <p:sldId id="538" r:id="rId45"/>
    <p:sldId id="539" r:id="rId46"/>
    <p:sldId id="540" r:id="rId47"/>
    <p:sldId id="541" r:id="rId48"/>
    <p:sldId id="542" r:id="rId49"/>
    <p:sldId id="508" r:id="rId50"/>
    <p:sldId id="543" r:id="rId51"/>
    <p:sldId id="544" r:id="rId52"/>
    <p:sldId id="545" r:id="rId53"/>
    <p:sldId id="546" r:id="rId54"/>
    <p:sldId id="547" r:id="rId55"/>
    <p:sldId id="681" r:id="rId56"/>
    <p:sldId id="551" r:id="rId57"/>
    <p:sldId id="552" r:id="rId58"/>
    <p:sldId id="553" r:id="rId59"/>
    <p:sldId id="554" r:id="rId60"/>
    <p:sldId id="555" r:id="rId61"/>
    <p:sldId id="556" r:id="rId62"/>
    <p:sldId id="557" r:id="rId63"/>
    <p:sldId id="558" r:id="rId64"/>
    <p:sldId id="559" r:id="rId65"/>
    <p:sldId id="560" r:id="rId66"/>
    <p:sldId id="561" r:id="rId67"/>
    <p:sldId id="562" r:id="rId68"/>
    <p:sldId id="563" r:id="rId69"/>
    <p:sldId id="564" r:id="rId70"/>
    <p:sldId id="567" r:id="rId71"/>
    <p:sldId id="568" r:id="rId72"/>
    <p:sldId id="569" r:id="rId73"/>
    <p:sldId id="570" r:id="rId74"/>
    <p:sldId id="571" r:id="rId75"/>
    <p:sldId id="572" r:id="rId76"/>
    <p:sldId id="573" r:id="rId77"/>
    <p:sldId id="574" r:id="rId78"/>
    <p:sldId id="575" r:id="rId79"/>
    <p:sldId id="576" r:id="rId80"/>
    <p:sldId id="577" r:id="rId81"/>
    <p:sldId id="578" r:id="rId82"/>
    <p:sldId id="579" r:id="rId83"/>
    <p:sldId id="682" r:id="rId84"/>
    <p:sldId id="683" r:id="rId85"/>
    <p:sldId id="684" r:id="rId86"/>
    <p:sldId id="685" r:id="rId87"/>
    <p:sldId id="686" r:id="rId88"/>
    <p:sldId id="580" r:id="rId89"/>
    <p:sldId id="581" r:id="rId90"/>
    <p:sldId id="582" r:id="rId91"/>
    <p:sldId id="583" r:id="rId92"/>
    <p:sldId id="584" r:id="rId93"/>
    <p:sldId id="585" r:id="rId94"/>
    <p:sldId id="586" r:id="rId95"/>
    <p:sldId id="587" r:id="rId96"/>
    <p:sldId id="588" r:id="rId97"/>
    <p:sldId id="589" r:id="rId98"/>
    <p:sldId id="590" r:id="rId99"/>
    <p:sldId id="591" r:id="rId100"/>
    <p:sldId id="592" r:id="rId101"/>
    <p:sldId id="593" r:id="rId102"/>
    <p:sldId id="594" r:id="rId103"/>
    <p:sldId id="595" r:id="rId104"/>
    <p:sldId id="596" r:id="rId105"/>
    <p:sldId id="597" r:id="rId106"/>
    <p:sldId id="598" r:id="rId107"/>
    <p:sldId id="599" r:id="rId108"/>
    <p:sldId id="600" r:id="rId109"/>
    <p:sldId id="601" r:id="rId110"/>
    <p:sldId id="602" r:id="rId111"/>
    <p:sldId id="603" r:id="rId112"/>
    <p:sldId id="604" r:id="rId113"/>
    <p:sldId id="605" r:id="rId114"/>
    <p:sldId id="606" r:id="rId115"/>
    <p:sldId id="607" r:id="rId116"/>
    <p:sldId id="608" r:id="rId117"/>
    <p:sldId id="609" r:id="rId118"/>
    <p:sldId id="610" r:id="rId119"/>
    <p:sldId id="612" r:id="rId120"/>
    <p:sldId id="613" r:id="rId121"/>
    <p:sldId id="614" r:id="rId122"/>
    <p:sldId id="615" r:id="rId123"/>
    <p:sldId id="616" r:id="rId124"/>
    <p:sldId id="617" r:id="rId125"/>
    <p:sldId id="618" r:id="rId126"/>
    <p:sldId id="619" r:id="rId127"/>
    <p:sldId id="620" r:id="rId128"/>
    <p:sldId id="621" r:id="rId129"/>
    <p:sldId id="622" r:id="rId130"/>
    <p:sldId id="623" r:id="rId131"/>
    <p:sldId id="624" r:id="rId132"/>
    <p:sldId id="625" r:id="rId133"/>
    <p:sldId id="626" r:id="rId134"/>
    <p:sldId id="627" r:id="rId135"/>
    <p:sldId id="628" r:id="rId136"/>
    <p:sldId id="629" r:id="rId137"/>
    <p:sldId id="630" r:id="rId138"/>
    <p:sldId id="631" r:id="rId139"/>
    <p:sldId id="632" r:id="rId140"/>
    <p:sldId id="633" r:id="rId141"/>
    <p:sldId id="634" r:id="rId142"/>
    <p:sldId id="635" r:id="rId143"/>
    <p:sldId id="636" r:id="rId144"/>
    <p:sldId id="637" r:id="rId145"/>
    <p:sldId id="638" r:id="rId146"/>
    <p:sldId id="639" r:id="rId147"/>
    <p:sldId id="640" r:id="rId148"/>
    <p:sldId id="641" r:id="rId149"/>
    <p:sldId id="642" r:id="rId150"/>
    <p:sldId id="643" r:id="rId151"/>
    <p:sldId id="644" r:id="rId152"/>
    <p:sldId id="645" r:id="rId153"/>
    <p:sldId id="646" r:id="rId154"/>
    <p:sldId id="647" r:id="rId155"/>
    <p:sldId id="648" r:id="rId156"/>
    <p:sldId id="649" r:id="rId157"/>
    <p:sldId id="650" r:id="rId158"/>
    <p:sldId id="651" r:id="rId159"/>
    <p:sldId id="652" r:id="rId160"/>
    <p:sldId id="653" r:id="rId161"/>
    <p:sldId id="654" r:id="rId162"/>
    <p:sldId id="655" r:id="rId163"/>
    <p:sldId id="656" r:id="rId164"/>
    <p:sldId id="657" r:id="rId165"/>
    <p:sldId id="658" r:id="rId166"/>
    <p:sldId id="659" r:id="rId167"/>
    <p:sldId id="660" r:id="rId168"/>
    <p:sldId id="661" r:id="rId169"/>
    <p:sldId id="662" r:id="rId170"/>
    <p:sldId id="663" r:id="rId171"/>
    <p:sldId id="664" r:id="rId172"/>
    <p:sldId id="665" r:id="rId173"/>
    <p:sldId id="666" r:id="rId174"/>
    <p:sldId id="667" r:id="rId175"/>
    <p:sldId id="668" r:id="rId176"/>
    <p:sldId id="669" r:id="rId177"/>
    <p:sldId id="670" r:id="rId178"/>
    <p:sldId id="671" r:id="rId179"/>
    <p:sldId id="672" r:id="rId180"/>
    <p:sldId id="509" r:id="rId181"/>
    <p:sldId id="287" r:id="rId182"/>
    <p:sldId id="687" r:id="rId183"/>
    <p:sldId id="688" r:id="rId184"/>
    <p:sldId id="689" r:id="rId185"/>
    <p:sldId id="690" r:id="rId186"/>
    <p:sldId id="288" r:id="rId187"/>
    <p:sldId id="289" r:id="rId188"/>
    <p:sldId id="290" r:id="rId189"/>
    <p:sldId id="291" r:id="rId190"/>
    <p:sldId id="292" r:id="rId191"/>
    <p:sldId id="293" r:id="rId192"/>
    <p:sldId id="294" r:id="rId193"/>
    <p:sldId id="295" r:id="rId194"/>
    <p:sldId id="296" r:id="rId195"/>
    <p:sldId id="297" r:id="rId196"/>
    <p:sldId id="298" r:id="rId197"/>
    <p:sldId id="299" r:id="rId198"/>
    <p:sldId id="301" r:id="rId199"/>
    <p:sldId id="302" r:id="rId200"/>
    <p:sldId id="303" r:id="rId201"/>
    <p:sldId id="305" r:id="rId202"/>
    <p:sldId id="306" r:id="rId203"/>
    <p:sldId id="307" r:id="rId204"/>
    <p:sldId id="308" r:id="rId205"/>
    <p:sldId id="309" r:id="rId206"/>
    <p:sldId id="310" r:id="rId207"/>
    <p:sldId id="311" r:id="rId208"/>
    <p:sldId id="312" r:id="rId209"/>
    <p:sldId id="313" r:id="rId210"/>
    <p:sldId id="314" r:id="rId211"/>
    <p:sldId id="315" r:id="rId212"/>
    <p:sldId id="316" r:id="rId213"/>
    <p:sldId id="317" r:id="rId214"/>
    <p:sldId id="318" r:id="rId215"/>
    <p:sldId id="319" r:id="rId216"/>
    <p:sldId id="320" r:id="rId217"/>
    <p:sldId id="321" r:id="rId218"/>
    <p:sldId id="322" r:id="rId219"/>
    <p:sldId id="333" r:id="rId220"/>
    <p:sldId id="334" r:id="rId221"/>
    <p:sldId id="335" r:id="rId222"/>
    <p:sldId id="336" r:id="rId223"/>
    <p:sldId id="337" r:id="rId224"/>
    <p:sldId id="338" r:id="rId225"/>
    <p:sldId id="339" r:id="rId226"/>
    <p:sldId id="340" r:id="rId227"/>
    <p:sldId id="341" r:id="rId228"/>
    <p:sldId id="342" r:id="rId229"/>
    <p:sldId id="343" r:id="rId230"/>
    <p:sldId id="344" r:id="rId231"/>
    <p:sldId id="680" r:id="rId232"/>
    <p:sldId id="691" r:id="rId233"/>
    <p:sldId id="692" r:id="rId234"/>
    <p:sldId id="693" r:id="rId235"/>
    <p:sldId id="694" r:id="rId236"/>
    <p:sldId id="695" r:id="rId237"/>
    <p:sldId id="696" r:id="rId238"/>
    <p:sldId id="697" r:id="rId239"/>
    <p:sldId id="698" r:id="rId240"/>
    <p:sldId id="699" r:id="rId241"/>
    <p:sldId id="700" r:id="rId242"/>
    <p:sldId id="701" r:id="rId243"/>
    <p:sldId id="702" r:id="rId244"/>
    <p:sldId id="703" r:id="rId245"/>
    <p:sldId id="704" r:id="rId246"/>
    <p:sldId id="705" r:id="rId247"/>
    <p:sldId id="706" r:id="rId248"/>
    <p:sldId id="707" r:id="rId249"/>
    <p:sldId id="708" r:id="rId250"/>
    <p:sldId id="709" r:id="rId251"/>
    <p:sldId id="749" r:id="rId252"/>
    <p:sldId id="750" r:id="rId253"/>
    <p:sldId id="710" r:id="rId254"/>
    <p:sldId id="711" r:id="rId255"/>
    <p:sldId id="511" r:id="rId256"/>
    <p:sldId id="743" r:id="rId257"/>
    <p:sldId id="746" r:id="rId258"/>
    <p:sldId id="742" r:id="rId259"/>
    <p:sldId id="736" r:id="rId260"/>
    <p:sldId id="747" r:id="rId2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AB4D78-1EBA-18D2-F2BA-F3E522463833}" v="1" dt="2021-11-07T14:36:46.035"/>
    <p1510:client id="{2364CABF-9659-28D5-8F2B-E6ECF01D2C1D}" v="350" dt="2021-11-10T14:40:44.976"/>
    <p1510:client id="{339D5881-5763-4EF8-9CC1-DE2E5C71A069}" v="1" dt="2021-11-08T04:24:26.135"/>
    <p1510:client id="{914404A1-E6A0-3AE3-4372-214B0238863C}" v="10" dt="2021-11-08T06:14:34.287"/>
    <p1510:client id="{9E499205-801F-4660-953A-818E555AAD56}" v="1" dt="2021-11-10T17:29:32.770"/>
    <p1510:client id="{AC9982D4-3B0A-E949-CDAE-5E8F9F5CC68D}" v="5" dt="2021-11-10T10:01:58.444"/>
    <p1510:client id="{B63B6329-6A92-B4C1-9A35-DBA5C297E4CB}" v="1" dt="2021-11-09T11:07:49.960"/>
    <p1510:client id="{CA7EA1FD-A9AB-0E0E-1D74-9FC5B57609C2}" v="13" dt="2021-11-06T08:30:58.287"/>
    <p1510:client id="{EF90EBDF-046B-8923-6C86-BC956FBCCEBC}" v="1" dt="2021-11-09T06:58:48.5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107" Type="http://schemas.openxmlformats.org/officeDocument/2006/relationships/slide" Target="slides/slide103.xml"/><Relationship Id="rId268" Type="http://schemas.microsoft.com/office/2015/10/relationships/revisionInfo" Target="revisionInfo.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notesMaster" Target="notesMasters/notesMaster1.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presProps" Target="presProp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viewProps" Target="view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theme" Target="theme/theme1.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tableStyles" Target="tableStyles.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microsoft.com/office/2016/11/relationships/changesInfo" Target="changesInfos/changesInfo1.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9DCS006 DURVA BANTHIA" userId="S::19dcs006@edu.charusat.org::b8e3b8e0-3218-4feb-ba99-8ae4ce2a7dcf" providerId="AD" clId="Web-{14AB4D78-1EBA-18D2-F2BA-F3E522463833}"/>
    <pc:docChg chg="modSld">
      <pc:chgData name="19DCS006 DURVA BANTHIA" userId="S::19dcs006@edu.charusat.org::b8e3b8e0-3218-4feb-ba99-8ae4ce2a7dcf" providerId="AD" clId="Web-{14AB4D78-1EBA-18D2-F2BA-F3E522463833}" dt="2021-11-07T14:36:46.035" v="0"/>
      <pc:docMkLst>
        <pc:docMk/>
      </pc:docMkLst>
      <pc:sldChg chg="addSp">
        <pc:chgData name="19DCS006 DURVA BANTHIA" userId="S::19dcs006@edu.charusat.org::b8e3b8e0-3218-4feb-ba99-8ae4ce2a7dcf" providerId="AD" clId="Web-{14AB4D78-1EBA-18D2-F2BA-F3E522463833}" dt="2021-11-07T14:36:46.035" v="0"/>
        <pc:sldMkLst>
          <pc:docMk/>
          <pc:sldMk cId="3291040829" sldId="543"/>
        </pc:sldMkLst>
        <pc:spChg chg="add">
          <ac:chgData name="19DCS006 DURVA BANTHIA" userId="S::19dcs006@edu.charusat.org::b8e3b8e0-3218-4feb-ba99-8ae4ce2a7dcf" providerId="AD" clId="Web-{14AB4D78-1EBA-18D2-F2BA-F3E522463833}" dt="2021-11-07T14:36:46.035" v="0"/>
          <ac:spMkLst>
            <pc:docMk/>
            <pc:sldMk cId="3291040829" sldId="543"/>
            <ac:spMk id="3" creationId="{F7C99DBD-9608-4B21-9E77-D4B2677A4D5C}"/>
          </ac:spMkLst>
        </pc:spChg>
      </pc:sldChg>
    </pc:docChg>
  </pc:docChgLst>
  <pc:docChgLst>
    <pc:chgData clId="Web-{914404A1-E6A0-3AE3-4372-214B0238863C}"/>
    <pc:docChg chg="modSld">
      <pc:chgData name="" userId="" providerId="" clId="Web-{914404A1-E6A0-3AE3-4372-214B0238863C}" dt="2021-11-08T05:57:00.855" v="1"/>
      <pc:docMkLst>
        <pc:docMk/>
      </pc:docMkLst>
      <pc:sldChg chg="addSp">
        <pc:chgData name="" userId="" providerId="" clId="Web-{914404A1-E6A0-3AE3-4372-214B0238863C}" dt="2021-11-08T05:57:00.855" v="1"/>
        <pc:sldMkLst>
          <pc:docMk/>
          <pc:sldMk cId="300891458" sldId="256"/>
        </pc:sldMkLst>
        <pc:spChg chg="add">
          <ac:chgData name="" userId="" providerId="" clId="Web-{914404A1-E6A0-3AE3-4372-214B0238863C}" dt="2021-11-08T05:57:00.277" v="0"/>
          <ac:spMkLst>
            <pc:docMk/>
            <pc:sldMk cId="300891458" sldId="256"/>
            <ac:spMk id="17" creationId="{1A001CB9-0771-4DA6-B454-6F56DDFF9F8D}"/>
          </ac:spMkLst>
        </pc:spChg>
        <pc:spChg chg="add">
          <ac:chgData name="" userId="" providerId="" clId="Web-{914404A1-E6A0-3AE3-4372-214B0238863C}" dt="2021-11-08T05:57:00.855" v="1"/>
          <ac:spMkLst>
            <pc:docMk/>
            <pc:sldMk cId="300891458" sldId="256"/>
            <ac:spMk id="18" creationId="{E1702B35-EEAD-4062-9D8B-D707E80AC0DF}"/>
          </ac:spMkLst>
        </pc:spChg>
      </pc:sldChg>
    </pc:docChg>
  </pc:docChgLst>
  <pc:docChgLst>
    <pc:chgData name="19DCS106 YASH PATEL" userId="S::19dcs106@edu.charusat.org::006b0312-4801-4bb9-84c7-4dab73f82db3" providerId="AD" clId="Web-{339D5881-5763-4EF8-9CC1-DE2E5C71A069}"/>
    <pc:docChg chg="modSld">
      <pc:chgData name="19DCS106 YASH PATEL" userId="S::19dcs106@edu.charusat.org::006b0312-4801-4bb9-84c7-4dab73f82db3" providerId="AD" clId="Web-{339D5881-5763-4EF8-9CC1-DE2E5C71A069}" dt="2021-11-08T04:24:26.135" v="0"/>
      <pc:docMkLst>
        <pc:docMk/>
      </pc:docMkLst>
      <pc:sldChg chg="addSp">
        <pc:chgData name="19DCS106 YASH PATEL" userId="S::19dcs106@edu.charusat.org::006b0312-4801-4bb9-84c7-4dab73f82db3" providerId="AD" clId="Web-{339D5881-5763-4EF8-9CC1-DE2E5C71A069}" dt="2021-11-08T04:24:26.135" v="0"/>
        <pc:sldMkLst>
          <pc:docMk/>
          <pc:sldMk cId="2664578014" sldId="734"/>
        </pc:sldMkLst>
        <pc:spChg chg="add">
          <ac:chgData name="19DCS106 YASH PATEL" userId="S::19dcs106@edu.charusat.org::006b0312-4801-4bb9-84c7-4dab73f82db3" providerId="AD" clId="Web-{339D5881-5763-4EF8-9CC1-DE2E5C71A069}" dt="2021-11-08T04:24:26.135" v="0"/>
          <ac:spMkLst>
            <pc:docMk/>
            <pc:sldMk cId="2664578014" sldId="734"/>
            <ac:spMk id="4" creationId="{96A25631-C984-489C-8F8E-9FD59887111F}"/>
          </ac:spMkLst>
        </pc:spChg>
      </pc:sldChg>
    </pc:docChg>
  </pc:docChgLst>
  <pc:docChgLst>
    <pc:chgData name="19DCS006 DURVA BANTHIA" userId="S::19dcs006@edu.charusat.org::b8e3b8e0-3218-4feb-ba99-8ae4ce2a7dcf" providerId="AD" clId="Web-{2364CABF-9659-28D5-8F2B-E6ECF01D2C1D}"/>
    <pc:docChg chg="modSld">
      <pc:chgData name="19DCS006 DURVA BANTHIA" userId="S::19dcs006@edu.charusat.org::b8e3b8e0-3218-4feb-ba99-8ae4ce2a7dcf" providerId="AD" clId="Web-{2364CABF-9659-28D5-8F2B-E6ECF01D2C1D}" dt="2021-11-10T14:40:44.976" v="8"/>
      <pc:docMkLst>
        <pc:docMk/>
      </pc:docMkLst>
      <pc:sldChg chg="addSp delSp modSp">
        <pc:chgData name="19DCS006 DURVA BANTHIA" userId="S::19dcs006@edu.charusat.org::b8e3b8e0-3218-4feb-ba99-8ae4ce2a7dcf" providerId="AD" clId="Web-{2364CABF-9659-28D5-8F2B-E6ECF01D2C1D}" dt="2021-11-10T14:01:56.281" v="3"/>
        <pc:sldMkLst>
          <pc:docMk/>
          <pc:sldMk cId="274523753" sldId="583"/>
        </pc:sldMkLst>
        <pc:spChg chg="add del mod">
          <ac:chgData name="19DCS006 DURVA BANTHIA" userId="S::19dcs006@edu.charusat.org::b8e3b8e0-3218-4feb-ba99-8ae4ce2a7dcf" providerId="AD" clId="Web-{2364CABF-9659-28D5-8F2B-E6ECF01D2C1D}" dt="2021-11-10T14:01:56.281" v="3"/>
          <ac:spMkLst>
            <pc:docMk/>
            <pc:sldMk cId="274523753" sldId="583"/>
            <ac:spMk id="2" creationId="{8593A1EA-9BBE-44D9-86B0-AFE11E640636}"/>
          </ac:spMkLst>
        </pc:spChg>
      </pc:sldChg>
      <pc:sldChg chg="addSp delSp modSp">
        <pc:chgData name="19DCS006 DURVA BANTHIA" userId="S::19dcs006@edu.charusat.org::b8e3b8e0-3218-4feb-ba99-8ae4ce2a7dcf" providerId="AD" clId="Web-{2364CABF-9659-28D5-8F2B-E6ECF01D2C1D}" dt="2021-11-10T14:40:44.976" v="8"/>
        <pc:sldMkLst>
          <pc:docMk/>
          <pc:sldMk cId="1256688780" sldId="656"/>
        </pc:sldMkLst>
        <pc:spChg chg="add del">
          <ac:chgData name="19DCS006 DURVA BANTHIA" userId="S::19dcs006@edu.charusat.org::b8e3b8e0-3218-4feb-ba99-8ae4ce2a7dcf" providerId="AD" clId="Web-{2364CABF-9659-28D5-8F2B-E6ECF01D2C1D}" dt="2021-11-10T14:40:44.976" v="8"/>
          <ac:spMkLst>
            <pc:docMk/>
            <pc:sldMk cId="1256688780" sldId="656"/>
            <ac:spMk id="4" creationId="{C845F378-9964-4617-A974-74DDA0F92A09}"/>
          </ac:spMkLst>
        </pc:spChg>
        <pc:spChg chg="add del mod">
          <ac:chgData name="19DCS006 DURVA BANTHIA" userId="S::19dcs006@edu.charusat.org::b8e3b8e0-3218-4feb-ba99-8ae4ce2a7dcf" providerId="AD" clId="Web-{2364CABF-9659-28D5-8F2B-E6ECF01D2C1D}" dt="2021-11-10T14:40:39.288" v="7"/>
          <ac:spMkLst>
            <pc:docMk/>
            <pc:sldMk cId="1256688780" sldId="656"/>
            <ac:spMk id="5" creationId="{92450A9D-DE75-4F5B-BE6B-904C5920C821}"/>
          </ac:spMkLst>
        </pc:spChg>
      </pc:sldChg>
    </pc:docChg>
  </pc:docChgLst>
  <pc:docChgLst>
    <pc:chgData name="19DCS006 DURVA BANTHIA" userId="S::19dcs006@edu.charusat.org::b8e3b8e0-3218-4feb-ba99-8ae4ce2a7dcf" providerId="AD" clId="Web-{CA7EA1FD-A9AB-0E0E-1D74-9FC5B57609C2}"/>
    <pc:docChg chg="modSld">
      <pc:chgData name="19DCS006 DURVA BANTHIA" userId="S::19dcs006@edu.charusat.org::b8e3b8e0-3218-4feb-ba99-8ae4ce2a7dcf" providerId="AD" clId="Web-{CA7EA1FD-A9AB-0E0E-1D74-9FC5B57609C2}" dt="2021-11-06T08:30:58.287" v="12"/>
      <pc:docMkLst>
        <pc:docMk/>
      </pc:docMkLst>
      <pc:sldChg chg="addSp">
        <pc:chgData name="19DCS006 DURVA BANTHIA" userId="S::19dcs006@edu.charusat.org::b8e3b8e0-3218-4feb-ba99-8ae4ce2a7dcf" providerId="AD" clId="Web-{CA7EA1FD-A9AB-0E0E-1D74-9FC5B57609C2}" dt="2021-11-06T08:30:58.287" v="12"/>
        <pc:sldMkLst>
          <pc:docMk/>
          <pc:sldMk cId="300891458" sldId="256"/>
        </pc:sldMkLst>
        <pc:spChg chg="add">
          <ac:chgData name="19DCS006 DURVA BANTHIA" userId="S::19dcs006@edu.charusat.org::b8e3b8e0-3218-4feb-ba99-8ae4ce2a7dcf" providerId="AD" clId="Web-{CA7EA1FD-A9AB-0E0E-1D74-9FC5B57609C2}" dt="2021-11-06T08:23:19.358" v="0"/>
          <ac:spMkLst>
            <pc:docMk/>
            <pc:sldMk cId="300891458" sldId="256"/>
            <ac:spMk id="3" creationId="{5B1AB112-95D3-454D-8AB8-98BC17F6DD63}"/>
          </ac:spMkLst>
        </pc:spChg>
        <pc:spChg chg="add">
          <ac:chgData name="19DCS006 DURVA BANTHIA" userId="S::19dcs006@edu.charusat.org::b8e3b8e0-3218-4feb-ba99-8ae4ce2a7dcf" providerId="AD" clId="Web-{CA7EA1FD-A9AB-0E0E-1D74-9FC5B57609C2}" dt="2021-11-06T08:24:21.229" v="1"/>
          <ac:spMkLst>
            <pc:docMk/>
            <pc:sldMk cId="300891458" sldId="256"/>
            <ac:spMk id="5" creationId="{7F7A88FD-C49B-44A3-BAF2-9FA57955636E}"/>
          </ac:spMkLst>
        </pc:spChg>
        <pc:spChg chg="add">
          <ac:chgData name="19DCS006 DURVA BANTHIA" userId="S::19dcs006@edu.charusat.org::b8e3b8e0-3218-4feb-ba99-8ae4ce2a7dcf" providerId="AD" clId="Web-{CA7EA1FD-A9AB-0E0E-1D74-9FC5B57609C2}" dt="2021-11-06T08:24:22.260" v="2"/>
          <ac:spMkLst>
            <pc:docMk/>
            <pc:sldMk cId="300891458" sldId="256"/>
            <ac:spMk id="6" creationId="{90743A4D-AAAF-4C36-85BC-D679154B4225}"/>
          </ac:spMkLst>
        </pc:spChg>
        <pc:spChg chg="add">
          <ac:chgData name="19DCS006 DURVA BANTHIA" userId="S::19dcs006@edu.charusat.org::b8e3b8e0-3218-4feb-ba99-8ae4ce2a7dcf" providerId="AD" clId="Web-{CA7EA1FD-A9AB-0E0E-1D74-9FC5B57609C2}" dt="2021-11-06T08:24:24.885" v="3"/>
          <ac:spMkLst>
            <pc:docMk/>
            <pc:sldMk cId="300891458" sldId="256"/>
            <ac:spMk id="7" creationId="{DF74CD8B-127B-4D59-A3B1-9419EB3E8FAA}"/>
          </ac:spMkLst>
        </pc:spChg>
        <pc:spChg chg="add">
          <ac:chgData name="19DCS006 DURVA BANTHIA" userId="S::19dcs006@edu.charusat.org::b8e3b8e0-3218-4feb-ba99-8ae4ce2a7dcf" providerId="AD" clId="Web-{CA7EA1FD-A9AB-0E0E-1D74-9FC5B57609C2}" dt="2021-11-06T08:26:11.856" v="4"/>
          <ac:spMkLst>
            <pc:docMk/>
            <pc:sldMk cId="300891458" sldId="256"/>
            <ac:spMk id="8" creationId="{EC0DA071-5ED3-4001-9DED-260E50399285}"/>
          </ac:spMkLst>
        </pc:spChg>
        <pc:spChg chg="add">
          <ac:chgData name="19DCS006 DURVA BANTHIA" userId="S::19dcs006@edu.charusat.org::b8e3b8e0-3218-4feb-ba99-8ae4ce2a7dcf" providerId="AD" clId="Web-{CA7EA1FD-A9AB-0E0E-1D74-9FC5B57609C2}" dt="2021-11-06T08:26:14.825" v="5"/>
          <ac:spMkLst>
            <pc:docMk/>
            <pc:sldMk cId="300891458" sldId="256"/>
            <ac:spMk id="9" creationId="{6C29228D-DEBF-415D-9FA3-3AB252E51F7F}"/>
          </ac:spMkLst>
        </pc:spChg>
        <pc:spChg chg="add">
          <ac:chgData name="19DCS006 DURVA BANTHIA" userId="S::19dcs006@edu.charusat.org::b8e3b8e0-3218-4feb-ba99-8ae4ce2a7dcf" providerId="AD" clId="Web-{CA7EA1FD-A9AB-0E0E-1D74-9FC5B57609C2}" dt="2021-11-06T08:26:16.263" v="6"/>
          <ac:spMkLst>
            <pc:docMk/>
            <pc:sldMk cId="300891458" sldId="256"/>
            <ac:spMk id="10" creationId="{16E0FFFA-3D77-49FC-BDEC-04E9EBFA7965}"/>
          </ac:spMkLst>
        </pc:spChg>
        <pc:spChg chg="add">
          <ac:chgData name="19DCS006 DURVA BANTHIA" userId="S::19dcs006@edu.charusat.org::b8e3b8e0-3218-4feb-ba99-8ae4ce2a7dcf" providerId="AD" clId="Web-{CA7EA1FD-A9AB-0E0E-1D74-9FC5B57609C2}" dt="2021-11-06T08:26:50.797" v="7"/>
          <ac:spMkLst>
            <pc:docMk/>
            <pc:sldMk cId="300891458" sldId="256"/>
            <ac:spMk id="11" creationId="{B3B51105-FA80-46FC-82EE-C56519F4259A}"/>
          </ac:spMkLst>
        </pc:spChg>
        <pc:spChg chg="add">
          <ac:chgData name="19DCS006 DURVA BANTHIA" userId="S::19dcs006@edu.charusat.org::b8e3b8e0-3218-4feb-ba99-8ae4ce2a7dcf" providerId="AD" clId="Web-{CA7EA1FD-A9AB-0E0E-1D74-9FC5B57609C2}" dt="2021-11-06T08:26:51.828" v="8"/>
          <ac:spMkLst>
            <pc:docMk/>
            <pc:sldMk cId="300891458" sldId="256"/>
            <ac:spMk id="12" creationId="{38526DB1-CF09-4875-85C0-713C6076720A}"/>
          </ac:spMkLst>
        </pc:spChg>
        <pc:spChg chg="add">
          <ac:chgData name="19DCS006 DURVA BANTHIA" userId="S::19dcs006@edu.charusat.org::b8e3b8e0-3218-4feb-ba99-8ae4ce2a7dcf" providerId="AD" clId="Web-{CA7EA1FD-A9AB-0E0E-1D74-9FC5B57609C2}" dt="2021-11-06T08:26:54.813" v="9"/>
          <ac:spMkLst>
            <pc:docMk/>
            <pc:sldMk cId="300891458" sldId="256"/>
            <ac:spMk id="13" creationId="{4FD312B8-F419-45FC-A050-D54ECF00887E}"/>
          </ac:spMkLst>
        </pc:spChg>
        <pc:spChg chg="add">
          <ac:chgData name="19DCS006 DURVA BANTHIA" userId="S::19dcs006@edu.charusat.org::b8e3b8e0-3218-4feb-ba99-8ae4ce2a7dcf" providerId="AD" clId="Web-{CA7EA1FD-A9AB-0E0E-1D74-9FC5B57609C2}" dt="2021-11-06T08:27:03.532" v="10"/>
          <ac:spMkLst>
            <pc:docMk/>
            <pc:sldMk cId="300891458" sldId="256"/>
            <ac:spMk id="14" creationId="{D4421630-ADFB-4A59-BE34-3D336566B001}"/>
          </ac:spMkLst>
        </pc:spChg>
        <pc:spChg chg="add">
          <ac:chgData name="19DCS006 DURVA BANTHIA" userId="S::19dcs006@edu.charusat.org::b8e3b8e0-3218-4feb-ba99-8ae4ce2a7dcf" providerId="AD" clId="Web-{CA7EA1FD-A9AB-0E0E-1D74-9FC5B57609C2}" dt="2021-11-06T08:27:05.860" v="11"/>
          <ac:spMkLst>
            <pc:docMk/>
            <pc:sldMk cId="300891458" sldId="256"/>
            <ac:spMk id="15" creationId="{14F14C17-82BF-419D-A2F0-D9DD19FF6FED}"/>
          </ac:spMkLst>
        </pc:spChg>
        <pc:spChg chg="add">
          <ac:chgData name="19DCS006 DURVA BANTHIA" userId="S::19dcs006@edu.charusat.org::b8e3b8e0-3218-4feb-ba99-8ae4ce2a7dcf" providerId="AD" clId="Web-{CA7EA1FD-A9AB-0E0E-1D74-9FC5B57609C2}" dt="2021-11-06T08:30:58.287" v="12"/>
          <ac:spMkLst>
            <pc:docMk/>
            <pc:sldMk cId="300891458" sldId="256"/>
            <ac:spMk id="16" creationId="{A8C242FC-71F6-4D5B-AEFF-87BE5D6C0223}"/>
          </ac:spMkLst>
        </pc:spChg>
      </pc:sldChg>
    </pc:docChg>
  </pc:docChgLst>
  <pc:docChgLst>
    <pc:chgData name="19DCS006 DURVA BANTHIA" userId="S::19dcs006@edu.charusat.org::b8e3b8e0-3218-4feb-ba99-8ae4ce2a7dcf" providerId="AD" clId="Web-{B63B6329-6A92-B4C1-9A35-DBA5C297E4CB}"/>
    <pc:docChg chg="modSld">
      <pc:chgData name="19DCS006 DURVA BANTHIA" userId="S::19dcs006@edu.charusat.org::b8e3b8e0-3218-4feb-ba99-8ae4ce2a7dcf" providerId="AD" clId="Web-{B63B6329-6A92-B4C1-9A35-DBA5C297E4CB}" dt="2021-11-09T11:07:49.960" v="0"/>
      <pc:docMkLst>
        <pc:docMk/>
      </pc:docMkLst>
      <pc:sldChg chg="addSp">
        <pc:chgData name="19DCS006 DURVA BANTHIA" userId="S::19dcs006@edu.charusat.org::b8e3b8e0-3218-4feb-ba99-8ae4ce2a7dcf" providerId="AD" clId="Web-{B63B6329-6A92-B4C1-9A35-DBA5C297E4CB}" dt="2021-11-09T11:07:49.960" v="0"/>
        <pc:sldMkLst>
          <pc:docMk/>
          <pc:sldMk cId="446116802" sldId="513"/>
        </pc:sldMkLst>
        <pc:spChg chg="add">
          <ac:chgData name="19DCS006 DURVA BANTHIA" userId="S::19dcs006@edu.charusat.org::b8e3b8e0-3218-4feb-ba99-8ae4ce2a7dcf" providerId="AD" clId="Web-{B63B6329-6A92-B4C1-9A35-DBA5C297E4CB}" dt="2021-11-09T11:07:49.960" v="0"/>
          <ac:spMkLst>
            <pc:docMk/>
            <pc:sldMk cId="446116802" sldId="513"/>
            <ac:spMk id="5" creationId="{529E914B-366A-4210-92B7-DF39065A813F}"/>
          </ac:spMkLst>
        </pc:spChg>
      </pc:sldChg>
    </pc:docChg>
  </pc:docChgLst>
  <pc:docChgLst>
    <pc:chgData name="19DCS006 DURVA BANTHIA" userId="S::19dcs006@edu.charusat.org::b8e3b8e0-3218-4feb-ba99-8ae4ce2a7dcf" providerId="AD" clId="Web-{EF90EBDF-046B-8923-6C86-BC956FBCCEBC}"/>
    <pc:docChg chg="modSld">
      <pc:chgData name="19DCS006 DURVA BANTHIA" userId="S::19dcs006@edu.charusat.org::b8e3b8e0-3218-4feb-ba99-8ae4ce2a7dcf" providerId="AD" clId="Web-{EF90EBDF-046B-8923-6C86-BC956FBCCEBC}" dt="2021-11-09T06:58:48.502" v="0"/>
      <pc:docMkLst>
        <pc:docMk/>
      </pc:docMkLst>
      <pc:sldChg chg="addSp">
        <pc:chgData name="19DCS006 DURVA BANTHIA" userId="S::19dcs006@edu.charusat.org::b8e3b8e0-3218-4feb-ba99-8ae4ce2a7dcf" providerId="AD" clId="Web-{EF90EBDF-046B-8923-6C86-BC956FBCCEBC}" dt="2021-11-09T06:58:48.502" v="0"/>
        <pc:sldMkLst>
          <pc:docMk/>
          <pc:sldMk cId="300891458" sldId="256"/>
        </pc:sldMkLst>
        <pc:spChg chg="add">
          <ac:chgData name="19DCS006 DURVA BANTHIA" userId="S::19dcs006@edu.charusat.org::b8e3b8e0-3218-4feb-ba99-8ae4ce2a7dcf" providerId="AD" clId="Web-{EF90EBDF-046B-8923-6C86-BC956FBCCEBC}" dt="2021-11-09T06:58:48.502" v="0"/>
          <ac:spMkLst>
            <pc:docMk/>
            <pc:sldMk cId="300891458" sldId="256"/>
            <ac:spMk id="19" creationId="{56284C52-5926-44D9-B12F-4522CBF01FCC}"/>
          </ac:spMkLst>
        </pc:spChg>
      </pc:sldChg>
    </pc:docChg>
  </pc:docChgLst>
  <pc:docChgLst>
    <pc:chgData name="19DCS006 DURVA BANTHIA" userId="S::19dcs006@edu.charusat.org::b8e3b8e0-3218-4feb-ba99-8ae4ce2a7dcf" providerId="AD" clId="Web-{914404A1-E6A0-3AE3-4372-214B0238863C}"/>
    <pc:docChg chg="modSld">
      <pc:chgData name="19DCS006 DURVA BANTHIA" userId="S::19dcs006@edu.charusat.org::b8e3b8e0-3218-4feb-ba99-8ae4ce2a7dcf" providerId="AD" clId="Web-{914404A1-E6A0-3AE3-4372-214B0238863C}" dt="2021-11-08T06:14:34.287" v="7"/>
      <pc:docMkLst>
        <pc:docMk/>
      </pc:docMkLst>
      <pc:sldChg chg="addSp">
        <pc:chgData name="19DCS006 DURVA BANTHIA" userId="S::19dcs006@edu.charusat.org::b8e3b8e0-3218-4feb-ba99-8ae4ce2a7dcf" providerId="AD" clId="Web-{914404A1-E6A0-3AE3-4372-214B0238863C}" dt="2021-11-08T06:06:45.635" v="4"/>
        <pc:sldMkLst>
          <pc:docMk/>
          <pc:sldMk cId="3291040829" sldId="543"/>
        </pc:sldMkLst>
        <pc:spChg chg="add">
          <ac:chgData name="19DCS006 DURVA BANTHIA" userId="S::19dcs006@edu.charusat.org::b8e3b8e0-3218-4feb-ba99-8ae4ce2a7dcf" providerId="AD" clId="Web-{914404A1-E6A0-3AE3-4372-214B0238863C}" dt="2021-11-08T06:04:28.851" v="0"/>
          <ac:spMkLst>
            <pc:docMk/>
            <pc:sldMk cId="3291040829" sldId="543"/>
            <ac:spMk id="4" creationId="{CAF43DAB-2067-4BB5-8E2C-65A6E87AF037}"/>
          </ac:spMkLst>
        </pc:spChg>
        <pc:spChg chg="add">
          <ac:chgData name="19DCS006 DURVA BANTHIA" userId="S::19dcs006@edu.charusat.org::b8e3b8e0-3218-4feb-ba99-8ae4ce2a7dcf" providerId="AD" clId="Web-{914404A1-E6A0-3AE3-4372-214B0238863C}" dt="2021-11-08T06:04:30.960" v="1"/>
          <ac:spMkLst>
            <pc:docMk/>
            <pc:sldMk cId="3291040829" sldId="543"/>
            <ac:spMk id="5" creationId="{6BC5F7BD-52BB-4158-9C2E-5BEBCAD02358}"/>
          </ac:spMkLst>
        </pc:spChg>
        <pc:spChg chg="add">
          <ac:chgData name="19DCS006 DURVA BANTHIA" userId="S::19dcs006@edu.charusat.org::b8e3b8e0-3218-4feb-ba99-8ae4ce2a7dcf" providerId="AD" clId="Web-{914404A1-E6A0-3AE3-4372-214B0238863C}" dt="2021-11-08T06:04:32.632" v="2"/>
          <ac:spMkLst>
            <pc:docMk/>
            <pc:sldMk cId="3291040829" sldId="543"/>
            <ac:spMk id="6" creationId="{35B39509-A380-48AA-91DD-8B9CD63D63F4}"/>
          </ac:spMkLst>
        </pc:spChg>
        <pc:spChg chg="add">
          <ac:chgData name="19DCS006 DURVA BANTHIA" userId="S::19dcs006@edu.charusat.org::b8e3b8e0-3218-4feb-ba99-8ae4ce2a7dcf" providerId="AD" clId="Web-{914404A1-E6A0-3AE3-4372-214B0238863C}" dt="2021-11-08T06:06:00.071" v="3"/>
          <ac:spMkLst>
            <pc:docMk/>
            <pc:sldMk cId="3291040829" sldId="543"/>
            <ac:spMk id="7" creationId="{8DE93705-97A7-401E-97DD-1B8F7D9CC6DF}"/>
          </ac:spMkLst>
        </pc:spChg>
        <pc:spChg chg="add">
          <ac:chgData name="19DCS006 DURVA BANTHIA" userId="S::19dcs006@edu.charusat.org::b8e3b8e0-3218-4feb-ba99-8ae4ce2a7dcf" providerId="AD" clId="Web-{914404A1-E6A0-3AE3-4372-214B0238863C}" dt="2021-11-08T06:06:45.635" v="4"/>
          <ac:spMkLst>
            <pc:docMk/>
            <pc:sldMk cId="3291040829" sldId="543"/>
            <ac:spMk id="8" creationId="{A2B55D1C-9CF5-4719-B208-613D69B69249}"/>
          </ac:spMkLst>
        </pc:spChg>
      </pc:sldChg>
      <pc:sldChg chg="addSp">
        <pc:chgData name="19DCS006 DURVA BANTHIA" userId="S::19dcs006@edu.charusat.org::b8e3b8e0-3218-4feb-ba99-8ae4ce2a7dcf" providerId="AD" clId="Web-{914404A1-E6A0-3AE3-4372-214B0238863C}" dt="2021-11-08T06:14:34.287" v="7"/>
        <pc:sldMkLst>
          <pc:docMk/>
          <pc:sldMk cId="1943330097" sldId="552"/>
        </pc:sldMkLst>
        <pc:spChg chg="add">
          <ac:chgData name="19DCS006 DURVA BANTHIA" userId="S::19dcs006@edu.charusat.org::b8e3b8e0-3218-4feb-ba99-8ae4ce2a7dcf" providerId="AD" clId="Web-{914404A1-E6A0-3AE3-4372-214B0238863C}" dt="2021-11-08T06:14:31.975" v="5"/>
          <ac:spMkLst>
            <pc:docMk/>
            <pc:sldMk cId="1943330097" sldId="552"/>
            <ac:spMk id="5" creationId="{C1C27E0D-8474-4858-AF32-1027FD95E33D}"/>
          </ac:spMkLst>
        </pc:spChg>
        <pc:spChg chg="add">
          <ac:chgData name="19DCS006 DURVA BANTHIA" userId="S::19dcs006@edu.charusat.org::b8e3b8e0-3218-4feb-ba99-8ae4ce2a7dcf" providerId="AD" clId="Web-{914404A1-E6A0-3AE3-4372-214B0238863C}" dt="2021-11-08T06:14:33.506" v="6"/>
          <ac:spMkLst>
            <pc:docMk/>
            <pc:sldMk cId="1943330097" sldId="552"/>
            <ac:spMk id="6" creationId="{E84E6F1A-BA7E-4B41-9602-E10D1426C09C}"/>
          </ac:spMkLst>
        </pc:spChg>
        <pc:spChg chg="add">
          <ac:chgData name="19DCS006 DURVA BANTHIA" userId="S::19dcs006@edu.charusat.org::b8e3b8e0-3218-4feb-ba99-8ae4ce2a7dcf" providerId="AD" clId="Web-{914404A1-E6A0-3AE3-4372-214B0238863C}" dt="2021-11-08T06:14:34.287" v="7"/>
          <ac:spMkLst>
            <pc:docMk/>
            <pc:sldMk cId="1943330097" sldId="552"/>
            <ac:spMk id="7" creationId="{09F7C35A-06CD-4DC2-A046-26351070E17C}"/>
          </ac:spMkLst>
        </pc:spChg>
      </pc:sldChg>
    </pc:docChg>
  </pc:docChgLst>
  <pc:docChgLst>
    <pc:chgData name="19DCS006 DURVA BANTHIA" userId="S::19dcs006@edu.charusat.org::b8e3b8e0-3218-4feb-ba99-8ae4ce2a7dcf" providerId="AD" clId="Web-{AC9982D4-3B0A-E949-CDAE-5E8F9F5CC68D}"/>
    <pc:docChg chg="modSld">
      <pc:chgData name="19DCS006 DURVA BANTHIA" userId="S::19dcs006@edu.charusat.org::b8e3b8e0-3218-4feb-ba99-8ae4ce2a7dcf" providerId="AD" clId="Web-{AC9982D4-3B0A-E949-CDAE-5E8F9F5CC68D}" dt="2021-11-10T10:01:58.444" v="4" actId="1076"/>
      <pc:docMkLst>
        <pc:docMk/>
      </pc:docMkLst>
      <pc:sldChg chg="addSp modSp">
        <pc:chgData name="19DCS006 DURVA BANTHIA" userId="S::19dcs006@edu.charusat.org::b8e3b8e0-3218-4feb-ba99-8ae4ce2a7dcf" providerId="AD" clId="Web-{AC9982D4-3B0A-E949-CDAE-5E8F9F5CC68D}" dt="2021-11-10T10:01:58.444" v="4" actId="1076"/>
        <pc:sldMkLst>
          <pc:docMk/>
          <pc:sldMk cId="1568590548" sldId="556"/>
        </pc:sldMkLst>
        <pc:spChg chg="add">
          <ac:chgData name="19DCS006 DURVA BANTHIA" userId="S::19dcs006@edu.charusat.org::b8e3b8e0-3218-4feb-ba99-8ae4ce2a7dcf" providerId="AD" clId="Web-{AC9982D4-3B0A-E949-CDAE-5E8F9F5CC68D}" dt="2021-11-10T10:01:46.163" v="0"/>
          <ac:spMkLst>
            <pc:docMk/>
            <pc:sldMk cId="1568590548" sldId="556"/>
            <ac:spMk id="2" creationId="{180DFE45-5FD1-4D25-B5F9-5D0D1020EC0E}"/>
          </ac:spMkLst>
        </pc:spChg>
        <pc:spChg chg="add">
          <ac:chgData name="19DCS006 DURVA BANTHIA" userId="S::19dcs006@edu.charusat.org::b8e3b8e0-3218-4feb-ba99-8ae4ce2a7dcf" providerId="AD" clId="Web-{AC9982D4-3B0A-E949-CDAE-5E8F9F5CC68D}" dt="2021-11-10T10:01:47.897" v="1"/>
          <ac:spMkLst>
            <pc:docMk/>
            <pc:sldMk cId="1568590548" sldId="556"/>
            <ac:spMk id="3" creationId="{C84857B2-62DE-4209-8E6A-B671D86E636A}"/>
          </ac:spMkLst>
        </pc:spChg>
        <pc:spChg chg="add mod">
          <ac:chgData name="19DCS006 DURVA BANTHIA" userId="S::19dcs006@edu.charusat.org::b8e3b8e0-3218-4feb-ba99-8ae4ce2a7dcf" providerId="AD" clId="Web-{AC9982D4-3B0A-E949-CDAE-5E8F9F5CC68D}" dt="2021-11-10T10:01:58.444" v="4" actId="1076"/>
          <ac:spMkLst>
            <pc:docMk/>
            <pc:sldMk cId="1568590548" sldId="556"/>
            <ac:spMk id="4" creationId="{28748F4D-F63B-4665-8F0E-6BD9C3A3E393}"/>
          </ac:spMkLst>
        </pc:spChg>
      </pc:sldChg>
    </pc:docChg>
  </pc:docChgLst>
  <pc:docChgLst>
    <pc:chgData name="19DCS017 KHUSHI CHAUHAN" userId="S::19dcs017@edu.charusat.org::b6463fc2-4e23-4579-9b96-b2a5e18ddcb1" providerId="AD" clId="Web-{9E499205-801F-4660-953A-818E555AAD56}"/>
    <pc:docChg chg="modSld">
      <pc:chgData name="19DCS017 KHUSHI CHAUHAN" userId="S::19dcs017@edu.charusat.org::b6463fc2-4e23-4579-9b96-b2a5e18ddcb1" providerId="AD" clId="Web-{9E499205-801F-4660-953A-818E555AAD56}" dt="2021-11-10T17:29:32.770" v="0"/>
      <pc:docMkLst>
        <pc:docMk/>
      </pc:docMkLst>
      <pc:sldChg chg="addSp">
        <pc:chgData name="19DCS017 KHUSHI CHAUHAN" userId="S::19dcs017@edu.charusat.org::b6463fc2-4e23-4579-9b96-b2a5e18ddcb1" providerId="AD" clId="Web-{9E499205-801F-4660-953A-818E555AAD56}" dt="2021-11-10T17:29:32.770" v="0"/>
        <pc:sldMkLst>
          <pc:docMk/>
          <pc:sldMk cId="300891458" sldId="256"/>
        </pc:sldMkLst>
        <pc:spChg chg="add">
          <ac:chgData name="19DCS017 KHUSHI CHAUHAN" userId="S::19dcs017@edu.charusat.org::b6463fc2-4e23-4579-9b96-b2a5e18ddcb1" providerId="AD" clId="Web-{9E499205-801F-4660-953A-818E555AAD56}" dt="2021-11-10T17:29:32.770" v="0"/>
          <ac:spMkLst>
            <pc:docMk/>
            <pc:sldMk cId="300891458" sldId="256"/>
            <ac:spMk id="20" creationId="{D0C58A1A-E9C8-4E40-831B-30CE18A251F4}"/>
          </ac:spMkLst>
        </pc:spChg>
      </pc:sldChg>
    </pc:docChg>
  </pc:docChgLst>
</pc:chgInfo>
</file>

<file path=ppt/diagrams/_rels/data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image" Target="../media/image112.png"/></Relationships>
</file>

<file path=ppt/diagrams/_rels/data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image" Target="../media/image114.png"/></Relationships>
</file>

<file path=ppt/diagrams/_rels/data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diagrams/_rels/drawing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image" Target="../media/image112.png"/></Relationships>
</file>

<file path=ppt/diagrams/_rels/drawing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image" Target="../media/image114.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4252EF-561B-4DA2-A6E3-3A7B29E5D20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0B0A6FC-B4CD-4C37-B74C-64A8B98EC025}">
      <dgm:prSet phldrT="[Text]" phldr="0"/>
      <dgm:spPr/>
      <dgm:t>
        <a:bodyPr/>
        <a:lstStyle/>
        <a:p>
          <a:pPr rtl="0"/>
          <a:r>
            <a:rPr lang="en-US">
              <a:latin typeface="Calibri Light" panose="020F0302020204030204"/>
            </a:rPr>
            <a:t>Command Groups</a:t>
          </a:r>
          <a:endParaRPr lang="en-US"/>
        </a:p>
      </dgm:t>
    </dgm:pt>
    <dgm:pt modelId="{B73B9786-E619-47D3-B63E-F32C92B1EFB0}" type="parTrans" cxnId="{F3F52400-B38E-4D5A-9EBE-947E6827B272}">
      <dgm:prSet/>
      <dgm:spPr/>
      <dgm:t>
        <a:bodyPr/>
        <a:lstStyle/>
        <a:p>
          <a:endParaRPr lang="en-US"/>
        </a:p>
      </dgm:t>
    </dgm:pt>
    <dgm:pt modelId="{EB617913-1D99-4C07-9B29-755DAAA5E9B5}" type="sibTrans" cxnId="{F3F52400-B38E-4D5A-9EBE-947E6827B272}">
      <dgm:prSet/>
      <dgm:spPr/>
      <dgm:t>
        <a:bodyPr/>
        <a:lstStyle/>
        <a:p>
          <a:endParaRPr lang="en-US"/>
        </a:p>
      </dgm:t>
    </dgm:pt>
    <dgm:pt modelId="{EBD52EA1-A73C-4A53-884C-FB036F6C1FCD}">
      <dgm:prSet phldrT="[Text]" phldr="0"/>
      <dgm:spPr/>
      <dgm:t>
        <a:bodyPr/>
        <a:lstStyle/>
        <a:p>
          <a:pPr rtl="0"/>
          <a:r>
            <a:rPr lang="en-US">
              <a:latin typeface="Calibri Light" panose="020F0302020204030204"/>
            </a:rPr>
            <a:t>Task Groups</a:t>
          </a:r>
          <a:endParaRPr lang="en-US"/>
        </a:p>
      </dgm:t>
    </dgm:pt>
    <dgm:pt modelId="{9C5E2ADC-DABB-40E8-B6D1-A63900BB624C}" type="parTrans" cxnId="{04ED4594-509F-42FB-B0E3-2E2D5DA4122F}">
      <dgm:prSet/>
      <dgm:spPr/>
      <dgm:t>
        <a:bodyPr/>
        <a:lstStyle/>
        <a:p>
          <a:endParaRPr lang="en-US"/>
        </a:p>
      </dgm:t>
    </dgm:pt>
    <dgm:pt modelId="{DC749C53-4B0A-4B3C-9CCA-121C0E29DD7C}" type="sibTrans" cxnId="{04ED4594-509F-42FB-B0E3-2E2D5DA4122F}">
      <dgm:prSet/>
      <dgm:spPr/>
      <dgm:t>
        <a:bodyPr/>
        <a:lstStyle/>
        <a:p>
          <a:endParaRPr lang="en-US"/>
        </a:p>
      </dgm:t>
    </dgm:pt>
    <dgm:pt modelId="{BE398A6E-78CD-446E-8E8F-EBE50A7B5601}">
      <dgm:prSet phldr="0"/>
      <dgm:spPr/>
      <dgm:t>
        <a:bodyPr/>
        <a:lstStyle/>
        <a:p>
          <a:pPr algn="l" rtl="0">
            <a:lnSpc>
              <a:spcPct val="90000"/>
            </a:lnSpc>
          </a:pPr>
          <a:r>
            <a:rPr lang="en-US"/>
            <a:t>Types of</a:t>
          </a:r>
          <a:r>
            <a:rPr lang="en-US">
              <a:latin typeface="Calibri Light" panose="020F0302020204030204"/>
            </a:rPr>
            <a:t> </a:t>
          </a:r>
          <a:r>
            <a:rPr lang="en-US"/>
            <a:t>Group</a:t>
          </a:r>
        </a:p>
      </dgm:t>
    </dgm:pt>
    <dgm:pt modelId="{3F1BFF32-945F-45B0-97AE-E4A147F8963B}" type="parTrans" cxnId="{AD64AB2C-54D3-48D0-8714-CD473D071960}">
      <dgm:prSet/>
      <dgm:spPr/>
    </dgm:pt>
    <dgm:pt modelId="{27473903-C892-4E6D-B97B-1B4BA80A5216}" type="sibTrans" cxnId="{AD64AB2C-54D3-48D0-8714-CD473D071960}">
      <dgm:prSet/>
      <dgm:spPr/>
    </dgm:pt>
    <dgm:pt modelId="{8E60BD31-AA69-4243-8B9D-146A61DD2DF1}">
      <dgm:prSet phldr="0"/>
      <dgm:spPr/>
      <dgm:t>
        <a:bodyPr/>
        <a:lstStyle/>
        <a:p>
          <a:pPr rtl="0"/>
          <a:r>
            <a:rPr lang="en-US">
              <a:latin typeface="Calibri Light" panose="020F0302020204030204"/>
            </a:rPr>
            <a:t>Functional Groups</a:t>
          </a:r>
        </a:p>
      </dgm:t>
    </dgm:pt>
    <dgm:pt modelId="{7AB7A1A3-7394-4B3F-91E8-5A62C9E7710F}" type="parTrans" cxnId="{B51DC072-674B-405E-9A50-2ECD4DBCBE23}">
      <dgm:prSet/>
      <dgm:spPr/>
    </dgm:pt>
    <dgm:pt modelId="{949F22BD-8891-4F76-BFD3-DCAA1AB4F991}" type="sibTrans" cxnId="{B51DC072-674B-405E-9A50-2ECD4DBCBE23}">
      <dgm:prSet/>
      <dgm:spPr/>
    </dgm:pt>
    <dgm:pt modelId="{3172470B-673B-44D8-8302-706666F3C77F}" type="pres">
      <dgm:prSet presAssocID="{524252EF-561B-4DA2-A6E3-3A7B29E5D204}" presName="hierChild1" presStyleCnt="0">
        <dgm:presLayoutVars>
          <dgm:orgChart val="1"/>
          <dgm:chPref val="1"/>
          <dgm:dir/>
          <dgm:animOne val="branch"/>
          <dgm:animLvl val="lvl"/>
          <dgm:resizeHandles/>
        </dgm:presLayoutVars>
      </dgm:prSet>
      <dgm:spPr/>
    </dgm:pt>
    <dgm:pt modelId="{8E7DEBE7-0C33-4560-A698-980FF6C17467}" type="pres">
      <dgm:prSet presAssocID="{BE398A6E-78CD-446E-8E8F-EBE50A7B5601}" presName="hierRoot1" presStyleCnt="0">
        <dgm:presLayoutVars>
          <dgm:hierBranch val="init"/>
        </dgm:presLayoutVars>
      </dgm:prSet>
      <dgm:spPr/>
    </dgm:pt>
    <dgm:pt modelId="{DA63B5D9-A51C-4F56-9ABC-37FBBB497207}" type="pres">
      <dgm:prSet presAssocID="{BE398A6E-78CD-446E-8E8F-EBE50A7B5601}" presName="rootComposite1" presStyleCnt="0"/>
      <dgm:spPr/>
    </dgm:pt>
    <dgm:pt modelId="{74FAF4E0-53CF-4C8B-B9B0-012CBD3337DE}" type="pres">
      <dgm:prSet presAssocID="{BE398A6E-78CD-446E-8E8F-EBE50A7B5601}" presName="rootText1" presStyleLbl="node0" presStyleIdx="0" presStyleCnt="1">
        <dgm:presLayoutVars>
          <dgm:chPref val="3"/>
        </dgm:presLayoutVars>
      </dgm:prSet>
      <dgm:spPr/>
    </dgm:pt>
    <dgm:pt modelId="{9F55C081-C638-43E2-8E0C-B3D990303012}" type="pres">
      <dgm:prSet presAssocID="{BE398A6E-78CD-446E-8E8F-EBE50A7B5601}" presName="rootConnector1" presStyleLbl="node1" presStyleIdx="0" presStyleCnt="0"/>
      <dgm:spPr/>
    </dgm:pt>
    <dgm:pt modelId="{368EF105-1D0A-4261-BC20-0FBF4E18704B}" type="pres">
      <dgm:prSet presAssocID="{BE398A6E-78CD-446E-8E8F-EBE50A7B5601}" presName="hierChild2" presStyleCnt="0"/>
      <dgm:spPr/>
    </dgm:pt>
    <dgm:pt modelId="{FEE79384-DBE3-4ACC-B66F-CA49BFCD5733}" type="pres">
      <dgm:prSet presAssocID="{B73B9786-E619-47D3-B63E-F32C92B1EFB0}" presName="Name37" presStyleLbl="parChTrans1D2" presStyleIdx="0" presStyleCnt="3"/>
      <dgm:spPr/>
    </dgm:pt>
    <dgm:pt modelId="{3C258233-F72B-46F1-A055-49F62CB584AA}" type="pres">
      <dgm:prSet presAssocID="{50B0A6FC-B4CD-4C37-B74C-64A8B98EC025}" presName="hierRoot2" presStyleCnt="0">
        <dgm:presLayoutVars>
          <dgm:hierBranch val="init"/>
        </dgm:presLayoutVars>
      </dgm:prSet>
      <dgm:spPr/>
    </dgm:pt>
    <dgm:pt modelId="{7943C2E8-E2A5-4B87-8BC8-08A9144A4E64}" type="pres">
      <dgm:prSet presAssocID="{50B0A6FC-B4CD-4C37-B74C-64A8B98EC025}" presName="rootComposite" presStyleCnt="0"/>
      <dgm:spPr/>
    </dgm:pt>
    <dgm:pt modelId="{5D80B6AD-2D75-4020-A927-B8B0977CA73D}" type="pres">
      <dgm:prSet presAssocID="{50B0A6FC-B4CD-4C37-B74C-64A8B98EC025}" presName="rootText" presStyleLbl="node2" presStyleIdx="0" presStyleCnt="3">
        <dgm:presLayoutVars>
          <dgm:chPref val="3"/>
        </dgm:presLayoutVars>
      </dgm:prSet>
      <dgm:spPr/>
    </dgm:pt>
    <dgm:pt modelId="{1878CEE8-A4B9-40E2-8434-ACCC931C0782}" type="pres">
      <dgm:prSet presAssocID="{50B0A6FC-B4CD-4C37-B74C-64A8B98EC025}" presName="rootConnector" presStyleLbl="node2" presStyleIdx="0" presStyleCnt="3"/>
      <dgm:spPr/>
    </dgm:pt>
    <dgm:pt modelId="{4F12BE1C-2E53-4717-A6F9-92CE21177017}" type="pres">
      <dgm:prSet presAssocID="{50B0A6FC-B4CD-4C37-B74C-64A8B98EC025}" presName="hierChild4" presStyleCnt="0"/>
      <dgm:spPr/>
    </dgm:pt>
    <dgm:pt modelId="{BBD6EF4B-C45F-4DA2-BE7B-74D2B7E553B3}" type="pres">
      <dgm:prSet presAssocID="{50B0A6FC-B4CD-4C37-B74C-64A8B98EC025}" presName="hierChild5" presStyleCnt="0"/>
      <dgm:spPr/>
    </dgm:pt>
    <dgm:pt modelId="{7829CA46-E2AF-4009-8AB9-2C85731EEC49}" type="pres">
      <dgm:prSet presAssocID="{9C5E2ADC-DABB-40E8-B6D1-A63900BB624C}" presName="Name37" presStyleLbl="parChTrans1D2" presStyleIdx="1" presStyleCnt="3"/>
      <dgm:spPr/>
    </dgm:pt>
    <dgm:pt modelId="{1D45052D-DCA8-4509-9B85-73BDCF042ECE}" type="pres">
      <dgm:prSet presAssocID="{EBD52EA1-A73C-4A53-884C-FB036F6C1FCD}" presName="hierRoot2" presStyleCnt="0">
        <dgm:presLayoutVars>
          <dgm:hierBranch val="init"/>
        </dgm:presLayoutVars>
      </dgm:prSet>
      <dgm:spPr/>
    </dgm:pt>
    <dgm:pt modelId="{1CE9E4F1-9988-4530-96BF-7E9DE322FC1C}" type="pres">
      <dgm:prSet presAssocID="{EBD52EA1-A73C-4A53-884C-FB036F6C1FCD}" presName="rootComposite" presStyleCnt="0"/>
      <dgm:spPr/>
    </dgm:pt>
    <dgm:pt modelId="{60FEB5B5-FF7B-4F0E-9ED7-E73B88030E41}" type="pres">
      <dgm:prSet presAssocID="{EBD52EA1-A73C-4A53-884C-FB036F6C1FCD}" presName="rootText" presStyleLbl="node2" presStyleIdx="1" presStyleCnt="3">
        <dgm:presLayoutVars>
          <dgm:chPref val="3"/>
        </dgm:presLayoutVars>
      </dgm:prSet>
      <dgm:spPr/>
    </dgm:pt>
    <dgm:pt modelId="{8B353168-3E0C-4770-9EA9-31E832E88F60}" type="pres">
      <dgm:prSet presAssocID="{EBD52EA1-A73C-4A53-884C-FB036F6C1FCD}" presName="rootConnector" presStyleLbl="node2" presStyleIdx="1" presStyleCnt="3"/>
      <dgm:spPr/>
    </dgm:pt>
    <dgm:pt modelId="{937E3EB0-EAB6-4443-9F7A-D8A6A0515018}" type="pres">
      <dgm:prSet presAssocID="{EBD52EA1-A73C-4A53-884C-FB036F6C1FCD}" presName="hierChild4" presStyleCnt="0"/>
      <dgm:spPr/>
    </dgm:pt>
    <dgm:pt modelId="{E3A3DEF0-B88C-4479-B5E1-4CF3073B1CC5}" type="pres">
      <dgm:prSet presAssocID="{EBD52EA1-A73C-4A53-884C-FB036F6C1FCD}" presName="hierChild5" presStyleCnt="0"/>
      <dgm:spPr/>
    </dgm:pt>
    <dgm:pt modelId="{EBFF5647-7B6D-48D3-B4E2-D7CDD5FCAE71}" type="pres">
      <dgm:prSet presAssocID="{7AB7A1A3-7394-4B3F-91E8-5A62C9E7710F}" presName="Name37" presStyleLbl="parChTrans1D2" presStyleIdx="2" presStyleCnt="3"/>
      <dgm:spPr/>
    </dgm:pt>
    <dgm:pt modelId="{C73D0B55-5F7E-488E-92E6-4168C88E2169}" type="pres">
      <dgm:prSet presAssocID="{8E60BD31-AA69-4243-8B9D-146A61DD2DF1}" presName="hierRoot2" presStyleCnt="0">
        <dgm:presLayoutVars>
          <dgm:hierBranch val="init"/>
        </dgm:presLayoutVars>
      </dgm:prSet>
      <dgm:spPr/>
    </dgm:pt>
    <dgm:pt modelId="{46FB15A3-A5E5-44AF-AA16-82CB2EAD03B4}" type="pres">
      <dgm:prSet presAssocID="{8E60BD31-AA69-4243-8B9D-146A61DD2DF1}" presName="rootComposite" presStyleCnt="0"/>
      <dgm:spPr/>
    </dgm:pt>
    <dgm:pt modelId="{704846E6-1422-444B-A5F9-4DCB122A4820}" type="pres">
      <dgm:prSet presAssocID="{8E60BD31-AA69-4243-8B9D-146A61DD2DF1}" presName="rootText" presStyleLbl="node2" presStyleIdx="2" presStyleCnt="3">
        <dgm:presLayoutVars>
          <dgm:chPref val="3"/>
        </dgm:presLayoutVars>
      </dgm:prSet>
      <dgm:spPr/>
    </dgm:pt>
    <dgm:pt modelId="{FDDCBB7D-8EE3-4CCC-9AF6-9DC8101C6EC0}" type="pres">
      <dgm:prSet presAssocID="{8E60BD31-AA69-4243-8B9D-146A61DD2DF1}" presName="rootConnector" presStyleLbl="node2" presStyleIdx="2" presStyleCnt="3"/>
      <dgm:spPr/>
    </dgm:pt>
    <dgm:pt modelId="{7345A152-7170-46AC-BF9F-2232B7DF96BA}" type="pres">
      <dgm:prSet presAssocID="{8E60BD31-AA69-4243-8B9D-146A61DD2DF1}" presName="hierChild4" presStyleCnt="0"/>
      <dgm:spPr/>
    </dgm:pt>
    <dgm:pt modelId="{80F5C933-73A0-42CD-8E3E-4A2E960718F7}" type="pres">
      <dgm:prSet presAssocID="{8E60BD31-AA69-4243-8B9D-146A61DD2DF1}" presName="hierChild5" presStyleCnt="0"/>
      <dgm:spPr/>
    </dgm:pt>
    <dgm:pt modelId="{8CCBAD19-3767-48BC-9415-BCC448984A6A}" type="pres">
      <dgm:prSet presAssocID="{BE398A6E-78CD-446E-8E8F-EBE50A7B5601}" presName="hierChild3" presStyleCnt="0"/>
      <dgm:spPr/>
    </dgm:pt>
  </dgm:ptLst>
  <dgm:cxnLst>
    <dgm:cxn modelId="{F3F52400-B38E-4D5A-9EBE-947E6827B272}" srcId="{BE398A6E-78CD-446E-8E8F-EBE50A7B5601}" destId="{50B0A6FC-B4CD-4C37-B74C-64A8B98EC025}" srcOrd="0" destOrd="0" parTransId="{B73B9786-E619-47D3-B63E-F32C92B1EFB0}" sibTransId="{EB617913-1D99-4C07-9B29-755DAAA5E9B5}"/>
    <dgm:cxn modelId="{D9936606-8037-4879-8745-B6DFF82F3DBF}" type="presOf" srcId="{8E60BD31-AA69-4243-8B9D-146A61DD2DF1}" destId="{FDDCBB7D-8EE3-4CCC-9AF6-9DC8101C6EC0}" srcOrd="1" destOrd="0" presId="urn:microsoft.com/office/officeart/2005/8/layout/orgChart1"/>
    <dgm:cxn modelId="{0F60F708-8A97-4AC8-83F5-969DC2B1A6DB}" type="presOf" srcId="{EBD52EA1-A73C-4A53-884C-FB036F6C1FCD}" destId="{8B353168-3E0C-4770-9EA9-31E832E88F60}" srcOrd="1" destOrd="0" presId="urn:microsoft.com/office/officeart/2005/8/layout/orgChart1"/>
    <dgm:cxn modelId="{E9AA7D0E-4FAB-4D25-9B4B-D733DC92391B}" type="presOf" srcId="{50B0A6FC-B4CD-4C37-B74C-64A8B98EC025}" destId="{5D80B6AD-2D75-4020-A927-B8B0977CA73D}" srcOrd="0" destOrd="0" presId="urn:microsoft.com/office/officeart/2005/8/layout/orgChart1"/>
    <dgm:cxn modelId="{254F4C1F-C12A-4A39-99EE-C61FB50DF8AA}" type="presOf" srcId="{7AB7A1A3-7394-4B3F-91E8-5A62C9E7710F}" destId="{EBFF5647-7B6D-48D3-B4E2-D7CDD5FCAE71}" srcOrd="0" destOrd="0" presId="urn:microsoft.com/office/officeart/2005/8/layout/orgChart1"/>
    <dgm:cxn modelId="{AD64AB2C-54D3-48D0-8714-CD473D071960}" srcId="{524252EF-561B-4DA2-A6E3-3A7B29E5D204}" destId="{BE398A6E-78CD-446E-8E8F-EBE50A7B5601}" srcOrd="0" destOrd="0" parTransId="{3F1BFF32-945F-45B0-97AE-E4A147F8963B}" sibTransId="{27473903-C892-4E6D-B97B-1B4BA80A5216}"/>
    <dgm:cxn modelId="{62A0D34E-0EFA-40B1-908E-62C7FD111D53}" type="presOf" srcId="{BE398A6E-78CD-446E-8E8F-EBE50A7B5601}" destId="{9F55C081-C638-43E2-8E0C-B3D990303012}" srcOrd="1" destOrd="0" presId="urn:microsoft.com/office/officeart/2005/8/layout/orgChart1"/>
    <dgm:cxn modelId="{B51DC072-674B-405E-9A50-2ECD4DBCBE23}" srcId="{BE398A6E-78CD-446E-8E8F-EBE50A7B5601}" destId="{8E60BD31-AA69-4243-8B9D-146A61DD2DF1}" srcOrd="2" destOrd="0" parTransId="{7AB7A1A3-7394-4B3F-91E8-5A62C9E7710F}" sibTransId="{949F22BD-8891-4F76-BFD3-DCAA1AB4F991}"/>
    <dgm:cxn modelId="{FD05DA52-DDFF-4062-A2BE-A3F1B55F0BEF}" type="presOf" srcId="{B73B9786-E619-47D3-B63E-F32C92B1EFB0}" destId="{FEE79384-DBE3-4ACC-B66F-CA49BFCD5733}" srcOrd="0" destOrd="0" presId="urn:microsoft.com/office/officeart/2005/8/layout/orgChart1"/>
    <dgm:cxn modelId="{5178E973-0004-4FDB-8059-9046627FF1C8}" type="presOf" srcId="{8E60BD31-AA69-4243-8B9D-146A61DD2DF1}" destId="{704846E6-1422-444B-A5F9-4DCB122A4820}" srcOrd="0" destOrd="0" presId="urn:microsoft.com/office/officeart/2005/8/layout/orgChart1"/>
    <dgm:cxn modelId="{0F002375-4778-4663-BD2A-AD7954C6F5F4}" type="presOf" srcId="{50B0A6FC-B4CD-4C37-B74C-64A8B98EC025}" destId="{1878CEE8-A4B9-40E2-8434-ACCC931C0782}" srcOrd="1" destOrd="0" presId="urn:microsoft.com/office/officeart/2005/8/layout/orgChart1"/>
    <dgm:cxn modelId="{70FAD57B-11B2-4C49-924C-C5C669FFB575}" type="presOf" srcId="{524252EF-561B-4DA2-A6E3-3A7B29E5D204}" destId="{3172470B-673B-44D8-8302-706666F3C77F}" srcOrd="0" destOrd="0" presId="urn:microsoft.com/office/officeart/2005/8/layout/orgChart1"/>
    <dgm:cxn modelId="{53FCBA81-377E-4165-A5D7-48FE328F56E7}" type="presOf" srcId="{BE398A6E-78CD-446E-8E8F-EBE50A7B5601}" destId="{74FAF4E0-53CF-4C8B-B9B0-012CBD3337DE}" srcOrd="0" destOrd="0" presId="urn:microsoft.com/office/officeart/2005/8/layout/orgChart1"/>
    <dgm:cxn modelId="{04ED4594-509F-42FB-B0E3-2E2D5DA4122F}" srcId="{BE398A6E-78CD-446E-8E8F-EBE50A7B5601}" destId="{EBD52EA1-A73C-4A53-884C-FB036F6C1FCD}" srcOrd="1" destOrd="0" parTransId="{9C5E2ADC-DABB-40E8-B6D1-A63900BB624C}" sibTransId="{DC749C53-4B0A-4B3C-9CCA-121C0E29DD7C}"/>
    <dgm:cxn modelId="{27AE06BC-83E2-4E1C-82F2-20407F45AAEC}" type="presOf" srcId="{EBD52EA1-A73C-4A53-884C-FB036F6C1FCD}" destId="{60FEB5B5-FF7B-4F0E-9ED7-E73B88030E41}" srcOrd="0" destOrd="0" presId="urn:microsoft.com/office/officeart/2005/8/layout/orgChart1"/>
    <dgm:cxn modelId="{509DA5C0-B762-4607-9BB6-79C6C6329482}" type="presOf" srcId="{9C5E2ADC-DABB-40E8-B6D1-A63900BB624C}" destId="{7829CA46-E2AF-4009-8AB9-2C85731EEC49}" srcOrd="0" destOrd="0" presId="urn:microsoft.com/office/officeart/2005/8/layout/orgChart1"/>
    <dgm:cxn modelId="{5AB856E7-443F-400D-850E-1EBE97CA7C83}" type="presParOf" srcId="{3172470B-673B-44D8-8302-706666F3C77F}" destId="{8E7DEBE7-0C33-4560-A698-980FF6C17467}" srcOrd="0" destOrd="0" presId="urn:microsoft.com/office/officeart/2005/8/layout/orgChart1"/>
    <dgm:cxn modelId="{0CE378CB-C92B-4A07-B603-1B207D13E965}" type="presParOf" srcId="{8E7DEBE7-0C33-4560-A698-980FF6C17467}" destId="{DA63B5D9-A51C-4F56-9ABC-37FBBB497207}" srcOrd="0" destOrd="0" presId="urn:microsoft.com/office/officeart/2005/8/layout/orgChart1"/>
    <dgm:cxn modelId="{A47DAF23-143E-41FF-B01B-A4A0812EED0E}" type="presParOf" srcId="{DA63B5D9-A51C-4F56-9ABC-37FBBB497207}" destId="{74FAF4E0-53CF-4C8B-B9B0-012CBD3337DE}" srcOrd="0" destOrd="0" presId="urn:microsoft.com/office/officeart/2005/8/layout/orgChart1"/>
    <dgm:cxn modelId="{5C4434A9-1FE1-4B00-AD8B-DFF10CC36A33}" type="presParOf" srcId="{DA63B5D9-A51C-4F56-9ABC-37FBBB497207}" destId="{9F55C081-C638-43E2-8E0C-B3D990303012}" srcOrd="1" destOrd="0" presId="urn:microsoft.com/office/officeart/2005/8/layout/orgChart1"/>
    <dgm:cxn modelId="{BF13DE82-6118-47E0-A0AA-04B6AFDAA03D}" type="presParOf" srcId="{8E7DEBE7-0C33-4560-A698-980FF6C17467}" destId="{368EF105-1D0A-4261-BC20-0FBF4E18704B}" srcOrd="1" destOrd="0" presId="urn:microsoft.com/office/officeart/2005/8/layout/orgChart1"/>
    <dgm:cxn modelId="{628D684F-1D02-4629-9618-EDF6D08DD11C}" type="presParOf" srcId="{368EF105-1D0A-4261-BC20-0FBF4E18704B}" destId="{FEE79384-DBE3-4ACC-B66F-CA49BFCD5733}" srcOrd="0" destOrd="0" presId="urn:microsoft.com/office/officeart/2005/8/layout/orgChart1"/>
    <dgm:cxn modelId="{C32E9472-65AD-4AE3-9E5E-C5C4D6A20398}" type="presParOf" srcId="{368EF105-1D0A-4261-BC20-0FBF4E18704B}" destId="{3C258233-F72B-46F1-A055-49F62CB584AA}" srcOrd="1" destOrd="0" presId="urn:microsoft.com/office/officeart/2005/8/layout/orgChart1"/>
    <dgm:cxn modelId="{8494F24B-1FFD-4FE5-8258-AC866F99990D}" type="presParOf" srcId="{3C258233-F72B-46F1-A055-49F62CB584AA}" destId="{7943C2E8-E2A5-4B87-8BC8-08A9144A4E64}" srcOrd="0" destOrd="0" presId="urn:microsoft.com/office/officeart/2005/8/layout/orgChart1"/>
    <dgm:cxn modelId="{DF5F0AC4-5AE3-455F-BA16-C165E99C3E19}" type="presParOf" srcId="{7943C2E8-E2A5-4B87-8BC8-08A9144A4E64}" destId="{5D80B6AD-2D75-4020-A927-B8B0977CA73D}" srcOrd="0" destOrd="0" presId="urn:microsoft.com/office/officeart/2005/8/layout/orgChart1"/>
    <dgm:cxn modelId="{165F1BBE-01BA-4625-8938-A993408AA9D0}" type="presParOf" srcId="{7943C2E8-E2A5-4B87-8BC8-08A9144A4E64}" destId="{1878CEE8-A4B9-40E2-8434-ACCC931C0782}" srcOrd="1" destOrd="0" presId="urn:microsoft.com/office/officeart/2005/8/layout/orgChart1"/>
    <dgm:cxn modelId="{3713AB31-F8B6-45F1-A34B-BE57EF99B3EC}" type="presParOf" srcId="{3C258233-F72B-46F1-A055-49F62CB584AA}" destId="{4F12BE1C-2E53-4717-A6F9-92CE21177017}" srcOrd="1" destOrd="0" presId="urn:microsoft.com/office/officeart/2005/8/layout/orgChart1"/>
    <dgm:cxn modelId="{4FF0B633-C0DE-4F33-BCAB-D7BC26947274}" type="presParOf" srcId="{3C258233-F72B-46F1-A055-49F62CB584AA}" destId="{BBD6EF4B-C45F-4DA2-BE7B-74D2B7E553B3}" srcOrd="2" destOrd="0" presId="urn:microsoft.com/office/officeart/2005/8/layout/orgChart1"/>
    <dgm:cxn modelId="{682CCC84-5F72-4763-9CFC-3B42473DDE26}" type="presParOf" srcId="{368EF105-1D0A-4261-BC20-0FBF4E18704B}" destId="{7829CA46-E2AF-4009-8AB9-2C85731EEC49}" srcOrd="2" destOrd="0" presId="urn:microsoft.com/office/officeart/2005/8/layout/orgChart1"/>
    <dgm:cxn modelId="{95FF0E35-210C-4978-B56F-2FB538D1AC12}" type="presParOf" srcId="{368EF105-1D0A-4261-BC20-0FBF4E18704B}" destId="{1D45052D-DCA8-4509-9B85-73BDCF042ECE}" srcOrd="3" destOrd="0" presId="urn:microsoft.com/office/officeart/2005/8/layout/orgChart1"/>
    <dgm:cxn modelId="{00BB7F30-5E53-4FF5-B8A7-9DC654ED6E70}" type="presParOf" srcId="{1D45052D-DCA8-4509-9B85-73BDCF042ECE}" destId="{1CE9E4F1-9988-4530-96BF-7E9DE322FC1C}" srcOrd="0" destOrd="0" presId="urn:microsoft.com/office/officeart/2005/8/layout/orgChart1"/>
    <dgm:cxn modelId="{78AAEF6D-2602-4EA3-98F3-D68FCB373803}" type="presParOf" srcId="{1CE9E4F1-9988-4530-96BF-7E9DE322FC1C}" destId="{60FEB5B5-FF7B-4F0E-9ED7-E73B88030E41}" srcOrd="0" destOrd="0" presId="urn:microsoft.com/office/officeart/2005/8/layout/orgChart1"/>
    <dgm:cxn modelId="{8FF1049A-1BC7-4CF7-97A8-C3A3CA6284CC}" type="presParOf" srcId="{1CE9E4F1-9988-4530-96BF-7E9DE322FC1C}" destId="{8B353168-3E0C-4770-9EA9-31E832E88F60}" srcOrd="1" destOrd="0" presId="urn:microsoft.com/office/officeart/2005/8/layout/orgChart1"/>
    <dgm:cxn modelId="{4205FAEA-B860-45B9-85B9-91B074DEB454}" type="presParOf" srcId="{1D45052D-DCA8-4509-9B85-73BDCF042ECE}" destId="{937E3EB0-EAB6-4443-9F7A-D8A6A0515018}" srcOrd="1" destOrd="0" presId="urn:microsoft.com/office/officeart/2005/8/layout/orgChart1"/>
    <dgm:cxn modelId="{751C8465-892F-4D44-AF32-923CA2523591}" type="presParOf" srcId="{1D45052D-DCA8-4509-9B85-73BDCF042ECE}" destId="{E3A3DEF0-B88C-4479-B5E1-4CF3073B1CC5}" srcOrd="2" destOrd="0" presId="urn:microsoft.com/office/officeart/2005/8/layout/orgChart1"/>
    <dgm:cxn modelId="{F1031652-369D-441C-84DF-E517AFE03372}" type="presParOf" srcId="{368EF105-1D0A-4261-BC20-0FBF4E18704B}" destId="{EBFF5647-7B6D-48D3-B4E2-D7CDD5FCAE71}" srcOrd="4" destOrd="0" presId="urn:microsoft.com/office/officeart/2005/8/layout/orgChart1"/>
    <dgm:cxn modelId="{6AAFBC1B-8D90-4C05-8F82-31F6E1D55F54}" type="presParOf" srcId="{368EF105-1D0A-4261-BC20-0FBF4E18704B}" destId="{C73D0B55-5F7E-488E-92E6-4168C88E2169}" srcOrd="5" destOrd="0" presId="urn:microsoft.com/office/officeart/2005/8/layout/orgChart1"/>
    <dgm:cxn modelId="{F9A5E7BA-2FE6-4B06-AFC4-E69A5C695D78}" type="presParOf" srcId="{C73D0B55-5F7E-488E-92E6-4168C88E2169}" destId="{46FB15A3-A5E5-44AF-AA16-82CB2EAD03B4}" srcOrd="0" destOrd="0" presId="urn:microsoft.com/office/officeart/2005/8/layout/orgChart1"/>
    <dgm:cxn modelId="{ECF50A2D-AA6D-4296-91D8-A1436988946D}" type="presParOf" srcId="{46FB15A3-A5E5-44AF-AA16-82CB2EAD03B4}" destId="{704846E6-1422-444B-A5F9-4DCB122A4820}" srcOrd="0" destOrd="0" presId="urn:microsoft.com/office/officeart/2005/8/layout/orgChart1"/>
    <dgm:cxn modelId="{90C4A2BF-F6AF-437D-8442-9A03BB416372}" type="presParOf" srcId="{46FB15A3-A5E5-44AF-AA16-82CB2EAD03B4}" destId="{FDDCBB7D-8EE3-4CCC-9AF6-9DC8101C6EC0}" srcOrd="1" destOrd="0" presId="urn:microsoft.com/office/officeart/2005/8/layout/orgChart1"/>
    <dgm:cxn modelId="{448DAB53-55F2-4EF4-9C6F-FBC8A24F22D8}" type="presParOf" srcId="{C73D0B55-5F7E-488E-92E6-4168C88E2169}" destId="{7345A152-7170-46AC-BF9F-2232B7DF96BA}" srcOrd="1" destOrd="0" presId="urn:microsoft.com/office/officeart/2005/8/layout/orgChart1"/>
    <dgm:cxn modelId="{430A1078-76AE-4343-8052-2556C58B007C}" type="presParOf" srcId="{C73D0B55-5F7E-488E-92E6-4168C88E2169}" destId="{80F5C933-73A0-42CD-8E3E-4A2E960718F7}" srcOrd="2" destOrd="0" presId="urn:microsoft.com/office/officeart/2005/8/layout/orgChart1"/>
    <dgm:cxn modelId="{1000C45D-A77D-465A-A0C4-248976BA76C3}" type="presParOf" srcId="{8E7DEBE7-0C33-4560-A698-980FF6C17467}" destId="{8CCBAD19-3767-48BC-9415-BCC448984A6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ACF903-80B2-4EB5-B611-6CE1320081E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FE64ABB-6D2B-4686-AE3D-AF92370CD895}">
      <dgm:prSet/>
      <dgm:spPr/>
      <dgm:t>
        <a:bodyPr/>
        <a:lstStyle/>
        <a:p>
          <a:r>
            <a:rPr lang="en-US"/>
            <a:t>Conflict management is the process by which disputes are resolved, where negative results are minimized, and positive results are prioritized.</a:t>
          </a:r>
        </a:p>
      </dgm:t>
    </dgm:pt>
    <dgm:pt modelId="{ADE469D3-2F40-4905-9C74-D76A4D406D3E}" type="parTrans" cxnId="{E0A582F8-2376-4BF5-8C6D-88178A7C3118}">
      <dgm:prSet/>
      <dgm:spPr/>
      <dgm:t>
        <a:bodyPr/>
        <a:lstStyle/>
        <a:p>
          <a:endParaRPr lang="en-US"/>
        </a:p>
      </dgm:t>
    </dgm:pt>
    <dgm:pt modelId="{2D30C50E-D144-4B27-ADAA-F0EF22414053}" type="sibTrans" cxnId="{E0A582F8-2376-4BF5-8C6D-88178A7C3118}">
      <dgm:prSet/>
      <dgm:spPr/>
      <dgm:t>
        <a:bodyPr/>
        <a:lstStyle/>
        <a:p>
          <a:endParaRPr lang="en-US"/>
        </a:p>
      </dgm:t>
    </dgm:pt>
    <dgm:pt modelId="{798511AA-5582-4511-BADF-B060067760AC}">
      <dgm:prSet/>
      <dgm:spPr/>
      <dgm:t>
        <a:bodyPr/>
        <a:lstStyle/>
        <a:p>
          <a:pPr rtl="0"/>
          <a:r>
            <a:rPr lang="en-US"/>
            <a:t>With properly managed conflict, an organization is able</a:t>
          </a:r>
          <a:r>
            <a:rPr lang="en-US">
              <a:latin typeface="Calibri Light" panose="020F0302020204030204"/>
            </a:rPr>
            <a:t> </a:t>
          </a:r>
          <a:endParaRPr lang="en-US"/>
        </a:p>
      </dgm:t>
    </dgm:pt>
    <dgm:pt modelId="{127F7DB6-059E-4981-9C7C-0C4E6DD62F97}" type="parTrans" cxnId="{43DBB8C5-2C34-4B42-BB97-294CB9E1CA47}">
      <dgm:prSet/>
      <dgm:spPr/>
      <dgm:t>
        <a:bodyPr/>
        <a:lstStyle/>
        <a:p>
          <a:endParaRPr lang="en-US"/>
        </a:p>
      </dgm:t>
    </dgm:pt>
    <dgm:pt modelId="{1B6AE912-79A4-4A09-BC63-38EF1E270E1E}" type="sibTrans" cxnId="{43DBB8C5-2C34-4B42-BB97-294CB9E1CA47}">
      <dgm:prSet/>
      <dgm:spPr/>
      <dgm:t>
        <a:bodyPr/>
        <a:lstStyle/>
        <a:p>
          <a:endParaRPr lang="en-US"/>
        </a:p>
      </dgm:t>
    </dgm:pt>
    <dgm:pt modelId="{09AC724F-E6C6-40CA-9B03-8C591F48563B}">
      <dgm:prSet/>
      <dgm:spPr/>
      <dgm:t>
        <a:bodyPr/>
        <a:lstStyle/>
        <a:p>
          <a:pPr rtl="0"/>
          <a:r>
            <a:rPr lang="en-US"/>
            <a:t>to minimize interpersonal issues,</a:t>
          </a:r>
          <a:r>
            <a:rPr lang="en-US">
              <a:latin typeface="Calibri Light" panose="020F0302020204030204"/>
            </a:rPr>
            <a:t> </a:t>
          </a:r>
          <a:endParaRPr lang="en-US"/>
        </a:p>
      </dgm:t>
    </dgm:pt>
    <dgm:pt modelId="{DEBA710C-FABC-4D68-9D82-BA9E5CF8CDF3}" type="parTrans" cxnId="{7E3E9F7E-D07F-45C5-BEE8-70BEE43FAD78}">
      <dgm:prSet/>
      <dgm:spPr/>
      <dgm:t>
        <a:bodyPr/>
        <a:lstStyle/>
        <a:p>
          <a:endParaRPr lang="en-US"/>
        </a:p>
      </dgm:t>
    </dgm:pt>
    <dgm:pt modelId="{6FAA907E-3780-407F-980F-2C0DB923FE0A}" type="sibTrans" cxnId="{7E3E9F7E-D07F-45C5-BEE8-70BEE43FAD78}">
      <dgm:prSet/>
      <dgm:spPr/>
      <dgm:t>
        <a:bodyPr/>
        <a:lstStyle/>
        <a:p>
          <a:endParaRPr lang="en-US"/>
        </a:p>
      </dgm:t>
    </dgm:pt>
    <dgm:pt modelId="{29EB66BC-ACA5-4A4C-B46E-0B2346C89D73}">
      <dgm:prSet/>
      <dgm:spPr/>
      <dgm:t>
        <a:bodyPr/>
        <a:lstStyle/>
        <a:p>
          <a:r>
            <a:rPr lang="en-US"/>
            <a:t>enhance client satisfaction, and </a:t>
          </a:r>
        </a:p>
      </dgm:t>
    </dgm:pt>
    <dgm:pt modelId="{28E975F0-0287-4D83-B2C0-237143D1D2B9}" type="parTrans" cxnId="{AF350D74-EB9C-41D3-BB24-78EA395D62E1}">
      <dgm:prSet/>
      <dgm:spPr/>
      <dgm:t>
        <a:bodyPr/>
        <a:lstStyle/>
        <a:p>
          <a:endParaRPr lang="en-US"/>
        </a:p>
      </dgm:t>
    </dgm:pt>
    <dgm:pt modelId="{8573CA64-F730-442F-9B14-18D49812656A}" type="sibTrans" cxnId="{AF350D74-EB9C-41D3-BB24-78EA395D62E1}">
      <dgm:prSet/>
      <dgm:spPr/>
      <dgm:t>
        <a:bodyPr/>
        <a:lstStyle/>
        <a:p>
          <a:endParaRPr lang="en-US"/>
        </a:p>
      </dgm:t>
    </dgm:pt>
    <dgm:pt modelId="{8BF7B3D8-F885-49A3-ACE4-105E137D7932}">
      <dgm:prSet/>
      <dgm:spPr/>
      <dgm:t>
        <a:bodyPr/>
        <a:lstStyle/>
        <a:p>
          <a:r>
            <a:rPr lang="en-US"/>
            <a:t>produce better business outcomes.</a:t>
          </a:r>
        </a:p>
      </dgm:t>
    </dgm:pt>
    <dgm:pt modelId="{9511F897-91E5-48BF-84AB-AA36AE1D9BF8}" type="parTrans" cxnId="{D69668F7-866C-4CEE-A635-798352FD3D26}">
      <dgm:prSet/>
      <dgm:spPr/>
      <dgm:t>
        <a:bodyPr/>
        <a:lstStyle/>
        <a:p>
          <a:endParaRPr lang="en-US"/>
        </a:p>
      </dgm:t>
    </dgm:pt>
    <dgm:pt modelId="{D0D2FF8F-F01A-4784-AFF5-A85DA7A18D8A}" type="sibTrans" cxnId="{D69668F7-866C-4CEE-A635-798352FD3D26}">
      <dgm:prSet/>
      <dgm:spPr/>
      <dgm:t>
        <a:bodyPr/>
        <a:lstStyle/>
        <a:p>
          <a:endParaRPr lang="en-US"/>
        </a:p>
      </dgm:t>
    </dgm:pt>
    <dgm:pt modelId="{946762AC-C6B1-4EFE-A234-7E5596C18826}" type="pres">
      <dgm:prSet presAssocID="{B8ACF903-80B2-4EB5-B611-6CE1320081E7}" presName="root" presStyleCnt="0">
        <dgm:presLayoutVars>
          <dgm:dir/>
          <dgm:resizeHandles val="exact"/>
        </dgm:presLayoutVars>
      </dgm:prSet>
      <dgm:spPr/>
    </dgm:pt>
    <dgm:pt modelId="{D737F530-31E9-4325-933B-686313CB8734}" type="pres">
      <dgm:prSet presAssocID="{FFE64ABB-6D2B-4686-AE3D-AF92370CD895}" presName="compNode" presStyleCnt="0"/>
      <dgm:spPr/>
    </dgm:pt>
    <dgm:pt modelId="{C23ACB34-18B6-4166-A587-B7BFC6A27B18}" type="pres">
      <dgm:prSet presAssocID="{FFE64ABB-6D2B-4686-AE3D-AF92370CD895}" presName="bgRect" presStyleLbl="bgShp" presStyleIdx="0" presStyleCnt="2"/>
      <dgm:spPr/>
    </dgm:pt>
    <dgm:pt modelId="{14F2C554-5CB7-4E0C-A2C4-7646B0D4B982}" type="pres">
      <dgm:prSet presAssocID="{FFE64ABB-6D2B-4686-AE3D-AF92370CD895}"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Angry Face with Solid Fill"/>
        </a:ext>
      </dgm:extLst>
    </dgm:pt>
    <dgm:pt modelId="{57D7EDC5-2469-49E2-BB60-EAFDA9A19E9B}" type="pres">
      <dgm:prSet presAssocID="{FFE64ABB-6D2B-4686-AE3D-AF92370CD895}" presName="spaceRect" presStyleCnt="0"/>
      <dgm:spPr/>
    </dgm:pt>
    <dgm:pt modelId="{6CC0336B-F31E-402D-B9E9-C685C8019724}" type="pres">
      <dgm:prSet presAssocID="{FFE64ABB-6D2B-4686-AE3D-AF92370CD895}" presName="parTx" presStyleLbl="revTx" presStyleIdx="0" presStyleCnt="3">
        <dgm:presLayoutVars>
          <dgm:chMax val="0"/>
          <dgm:chPref val="0"/>
        </dgm:presLayoutVars>
      </dgm:prSet>
      <dgm:spPr/>
    </dgm:pt>
    <dgm:pt modelId="{B4499D57-A182-4654-8BA9-81FC162AB5F7}" type="pres">
      <dgm:prSet presAssocID="{2D30C50E-D144-4B27-ADAA-F0EF22414053}" presName="sibTrans" presStyleCnt="0"/>
      <dgm:spPr/>
    </dgm:pt>
    <dgm:pt modelId="{A5E17FB6-8D13-47D1-9B94-CCC3CD972C06}" type="pres">
      <dgm:prSet presAssocID="{798511AA-5582-4511-BADF-B060067760AC}" presName="compNode" presStyleCnt="0"/>
      <dgm:spPr/>
    </dgm:pt>
    <dgm:pt modelId="{3D25145A-AA3B-4DD6-B34C-9EC9F7AA86CD}" type="pres">
      <dgm:prSet presAssocID="{798511AA-5582-4511-BADF-B060067760AC}" presName="bgRect" presStyleLbl="bgShp" presStyleIdx="1" presStyleCnt="2"/>
      <dgm:spPr/>
    </dgm:pt>
    <dgm:pt modelId="{B6F92194-A047-41FE-8E84-F5404521B15D}" type="pres">
      <dgm:prSet presAssocID="{798511AA-5582-4511-BADF-B060067760AC}" presName="iconRect" presStyleLbl="node1" presStyleIdx="1" presStyleCnt="2"/>
      <dgm:spPr>
        <a:blipFill>
          <a:blip xmlns:r="http://schemas.openxmlformats.org/officeDocument/2006/relationships" r:embed="rId2"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Hierarchy"/>
        </a:ext>
      </dgm:extLst>
    </dgm:pt>
    <dgm:pt modelId="{66275798-3E2C-4083-A208-9C7A011F495D}" type="pres">
      <dgm:prSet presAssocID="{798511AA-5582-4511-BADF-B060067760AC}" presName="spaceRect" presStyleCnt="0"/>
      <dgm:spPr/>
    </dgm:pt>
    <dgm:pt modelId="{5B092F20-79E9-4EB2-AC2C-AAE7833026A1}" type="pres">
      <dgm:prSet presAssocID="{798511AA-5582-4511-BADF-B060067760AC}" presName="parTx" presStyleLbl="revTx" presStyleIdx="1" presStyleCnt="3">
        <dgm:presLayoutVars>
          <dgm:chMax val="0"/>
          <dgm:chPref val="0"/>
        </dgm:presLayoutVars>
      </dgm:prSet>
      <dgm:spPr/>
    </dgm:pt>
    <dgm:pt modelId="{B57FC537-91DE-4239-ABA0-27C62CB767A4}" type="pres">
      <dgm:prSet presAssocID="{798511AA-5582-4511-BADF-B060067760AC}" presName="desTx" presStyleLbl="revTx" presStyleIdx="2" presStyleCnt="3">
        <dgm:presLayoutVars/>
      </dgm:prSet>
      <dgm:spPr/>
    </dgm:pt>
  </dgm:ptLst>
  <dgm:cxnLst>
    <dgm:cxn modelId="{74D1E61E-1917-4E25-8891-851D51E00B4F}" type="presOf" srcId="{FFE64ABB-6D2B-4686-AE3D-AF92370CD895}" destId="{6CC0336B-F31E-402D-B9E9-C685C8019724}" srcOrd="0" destOrd="0" presId="urn:microsoft.com/office/officeart/2018/2/layout/IconVerticalSolidList"/>
    <dgm:cxn modelId="{AAC1BD22-1C6B-498B-960B-5704F0A160EC}" type="presOf" srcId="{09AC724F-E6C6-40CA-9B03-8C591F48563B}" destId="{B57FC537-91DE-4239-ABA0-27C62CB767A4}" srcOrd="0" destOrd="0" presId="urn:microsoft.com/office/officeart/2018/2/layout/IconVerticalSolidList"/>
    <dgm:cxn modelId="{77033831-BB28-40BA-8CB6-4822F539029C}" type="presOf" srcId="{8BF7B3D8-F885-49A3-ACE4-105E137D7932}" destId="{B57FC537-91DE-4239-ABA0-27C62CB767A4}" srcOrd="0" destOrd="2" presId="urn:microsoft.com/office/officeart/2018/2/layout/IconVerticalSolidList"/>
    <dgm:cxn modelId="{CC8A376C-4B9F-42A0-ACCE-D2034DBEFF3D}" type="presOf" srcId="{798511AA-5582-4511-BADF-B060067760AC}" destId="{5B092F20-79E9-4EB2-AC2C-AAE7833026A1}" srcOrd="0" destOrd="0" presId="urn:microsoft.com/office/officeart/2018/2/layout/IconVerticalSolidList"/>
    <dgm:cxn modelId="{AF350D74-EB9C-41D3-BB24-78EA395D62E1}" srcId="{798511AA-5582-4511-BADF-B060067760AC}" destId="{29EB66BC-ACA5-4A4C-B46E-0B2346C89D73}" srcOrd="1" destOrd="0" parTransId="{28E975F0-0287-4D83-B2C0-237143D1D2B9}" sibTransId="{8573CA64-F730-442F-9B14-18D49812656A}"/>
    <dgm:cxn modelId="{7E3E9F7E-D07F-45C5-BEE8-70BEE43FAD78}" srcId="{798511AA-5582-4511-BADF-B060067760AC}" destId="{09AC724F-E6C6-40CA-9B03-8C591F48563B}" srcOrd="0" destOrd="0" parTransId="{DEBA710C-FABC-4D68-9D82-BA9E5CF8CDF3}" sibTransId="{6FAA907E-3780-407F-980F-2C0DB923FE0A}"/>
    <dgm:cxn modelId="{F51BA693-4D36-4EB2-9788-997B11A2D5E7}" type="presOf" srcId="{B8ACF903-80B2-4EB5-B611-6CE1320081E7}" destId="{946762AC-C6B1-4EFE-A234-7E5596C18826}" srcOrd="0" destOrd="0" presId="urn:microsoft.com/office/officeart/2018/2/layout/IconVerticalSolidList"/>
    <dgm:cxn modelId="{43DBB8C5-2C34-4B42-BB97-294CB9E1CA47}" srcId="{B8ACF903-80B2-4EB5-B611-6CE1320081E7}" destId="{798511AA-5582-4511-BADF-B060067760AC}" srcOrd="1" destOrd="0" parTransId="{127F7DB6-059E-4981-9C7C-0C4E6DD62F97}" sibTransId="{1B6AE912-79A4-4A09-BC63-38EF1E270E1E}"/>
    <dgm:cxn modelId="{6A33F7E1-BE0C-47AC-9D2C-A3834E442078}" type="presOf" srcId="{29EB66BC-ACA5-4A4C-B46E-0B2346C89D73}" destId="{B57FC537-91DE-4239-ABA0-27C62CB767A4}" srcOrd="0" destOrd="1" presId="urn:microsoft.com/office/officeart/2018/2/layout/IconVerticalSolidList"/>
    <dgm:cxn modelId="{D69668F7-866C-4CEE-A635-798352FD3D26}" srcId="{798511AA-5582-4511-BADF-B060067760AC}" destId="{8BF7B3D8-F885-49A3-ACE4-105E137D7932}" srcOrd="2" destOrd="0" parTransId="{9511F897-91E5-48BF-84AB-AA36AE1D9BF8}" sibTransId="{D0D2FF8F-F01A-4784-AFF5-A85DA7A18D8A}"/>
    <dgm:cxn modelId="{E0A582F8-2376-4BF5-8C6D-88178A7C3118}" srcId="{B8ACF903-80B2-4EB5-B611-6CE1320081E7}" destId="{FFE64ABB-6D2B-4686-AE3D-AF92370CD895}" srcOrd="0" destOrd="0" parTransId="{ADE469D3-2F40-4905-9C74-D76A4D406D3E}" sibTransId="{2D30C50E-D144-4B27-ADAA-F0EF22414053}"/>
    <dgm:cxn modelId="{6EE91A69-998B-44FD-B394-7766B74A343F}" type="presParOf" srcId="{946762AC-C6B1-4EFE-A234-7E5596C18826}" destId="{D737F530-31E9-4325-933B-686313CB8734}" srcOrd="0" destOrd="0" presId="urn:microsoft.com/office/officeart/2018/2/layout/IconVerticalSolidList"/>
    <dgm:cxn modelId="{2E5B401B-ED3B-4C6D-A5FE-491F987C3244}" type="presParOf" srcId="{D737F530-31E9-4325-933B-686313CB8734}" destId="{C23ACB34-18B6-4166-A587-B7BFC6A27B18}" srcOrd="0" destOrd="0" presId="urn:microsoft.com/office/officeart/2018/2/layout/IconVerticalSolidList"/>
    <dgm:cxn modelId="{422C906B-F9FC-4D7B-BDD2-B3653195F4CE}" type="presParOf" srcId="{D737F530-31E9-4325-933B-686313CB8734}" destId="{14F2C554-5CB7-4E0C-A2C4-7646B0D4B982}" srcOrd="1" destOrd="0" presId="urn:microsoft.com/office/officeart/2018/2/layout/IconVerticalSolidList"/>
    <dgm:cxn modelId="{D72582C7-4EF4-419E-BB73-47A96D3E58A0}" type="presParOf" srcId="{D737F530-31E9-4325-933B-686313CB8734}" destId="{57D7EDC5-2469-49E2-BB60-EAFDA9A19E9B}" srcOrd="2" destOrd="0" presId="urn:microsoft.com/office/officeart/2018/2/layout/IconVerticalSolidList"/>
    <dgm:cxn modelId="{A3A6DB76-C685-4166-BC7C-F02E50D0CA66}" type="presParOf" srcId="{D737F530-31E9-4325-933B-686313CB8734}" destId="{6CC0336B-F31E-402D-B9E9-C685C8019724}" srcOrd="3" destOrd="0" presId="urn:microsoft.com/office/officeart/2018/2/layout/IconVerticalSolidList"/>
    <dgm:cxn modelId="{D458DE94-8CBE-4728-9706-FAF1A6EEEC14}" type="presParOf" srcId="{946762AC-C6B1-4EFE-A234-7E5596C18826}" destId="{B4499D57-A182-4654-8BA9-81FC162AB5F7}" srcOrd="1" destOrd="0" presId="urn:microsoft.com/office/officeart/2018/2/layout/IconVerticalSolidList"/>
    <dgm:cxn modelId="{B31D116E-0ECE-4123-B79A-D942FFBE5458}" type="presParOf" srcId="{946762AC-C6B1-4EFE-A234-7E5596C18826}" destId="{A5E17FB6-8D13-47D1-9B94-CCC3CD972C06}" srcOrd="2" destOrd="0" presId="urn:microsoft.com/office/officeart/2018/2/layout/IconVerticalSolidList"/>
    <dgm:cxn modelId="{38052EDF-5DB0-4FA1-BCB0-E518BB90C388}" type="presParOf" srcId="{A5E17FB6-8D13-47D1-9B94-CCC3CD972C06}" destId="{3D25145A-AA3B-4DD6-B34C-9EC9F7AA86CD}" srcOrd="0" destOrd="0" presId="urn:microsoft.com/office/officeart/2018/2/layout/IconVerticalSolidList"/>
    <dgm:cxn modelId="{E25831CF-ABFE-4A65-96D6-DB6177660C4B}" type="presParOf" srcId="{A5E17FB6-8D13-47D1-9B94-CCC3CD972C06}" destId="{B6F92194-A047-41FE-8E84-F5404521B15D}" srcOrd="1" destOrd="0" presId="urn:microsoft.com/office/officeart/2018/2/layout/IconVerticalSolidList"/>
    <dgm:cxn modelId="{49351C2D-3DBA-49E7-9682-D1CFAA56376E}" type="presParOf" srcId="{A5E17FB6-8D13-47D1-9B94-CCC3CD972C06}" destId="{66275798-3E2C-4083-A208-9C7A011F495D}" srcOrd="2" destOrd="0" presId="urn:microsoft.com/office/officeart/2018/2/layout/IconVerticalSolidList"/>
    <dgm:cxn modelId="{694E358A-E329-4C03-86A7-AEC76B24BECF}" type="presParOf" srcId="{A5E17FB6-8D13-47D1-9B94-CCC3CD972C06}" destId="{5B092F20-79E9-4EB2-AC2C-AAE7833026A1}" srcOrd="3" destOrd="0" presId="urn:microsoft.com/office/officeart/2018/2/layout/IconVerticalSolidList"/>
    <dgm:cxn modelId="{69EEB95E-8A4D-454C-A70A-32C9736CB73F}" type="presParOf" srcId="{A5E17FB6-8D13-47D1-9B94-CCC3CD972C06}" destId="{B57FC537-91DE-4239-ABA0-27C62CB767A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40562F-9743-4CE2-B8D4-B2E4DC3316E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1345D65-F944-416F-9643-DFEF3029D304}">
      <dgm:prSet/>
      <dgm:spPr/>
      <dgm:t>
        <a:bodyPr/>
        <a:lstStyle/>
        <a:p>
          <a:r>
            <a:rPr lang="en-US" b="1"/>
            <a:t>Personality clashes</a:t>
          </a:r>
          <a:endParaRPr lang="en-US"/>
        </a:p>
      </dgm:t>
    </dgm:pt>
    <dgm:pt modelId="{387BCFDD-2D4A-44B4-A655-1D45681361CE}" type="parTrans" cxnId="{00C96754-BC38-43DC-91DA-7574B34D3580}">
      <dgm:prSet/>
      <dgm:spPr/>
      <dgm:t>
        <a:bodyPr/>
        <a:lstStyle/>
        <a:p>
          <a:endParaRPr lang="en-US"/>
        </a:p>
      </dgm:t>
    </dgm:pt>
    <dgm:pt modelId="{E0E8BD16-DF3D-44BD-8BCD-708F2210802B}" type="sibTrans" cxnId="{00C96754-BC38-43DC-91DA-7574B34D3580}">
      <dgm:prSet/>
      <dgm:spPr/>
      <dgm:t>
        <a:bodyPr/>
        <a:lstStyle/>
        <a:p>
          <a:endParaRPr lang="en-US"/>
        </a:p>
      </dgm:t>
    </dgm:pt>
    <dgm:pt modelId="{989AEDC4-79A3-4F27-9793-E6F026953DBA}">
      <dgm:prSet/>
      <dgm:spPr/>
      <dgm:t>
        <a:bodyPr/>
        <a:lstStyle/>
        <a:p>
          <a:r>
            <a:rPr lang="en-US" b="1"/>
            <a:t>Unrealistic needs and expectations</a:t>
          </a:r>
          <a:endParaRPr lang="en-US"/>
        </a:p>
      </dgm:t>
    </dgm:pt>
    <dgm:pt modelId="{67C3B647-52C7-41F8-AB1D-933799975677}" type="parTrans" cxnId="{BB16B6A4-DFD8-48B3-B5EC-53A05B74A150}">
      <dgm:prSet/>
      <dgm:spPr/>
      <dgm:t>
        <a:bodyPr/>
        <a:lstStyle/>
        <a:p>
          <a:endParaRPr lang="en-US"/>
        </a:p>
      </dgm:t>
    </dgm:pt>
    <dgm:pt modelId="{3DC6D657-B006-4CBE-A81D-03C5E6A0815E}" type="sibTrans" cxnId="{BB16B6A4-DFD8-48B3-B5EC-53A05B74A150}">
      <dgm:prSet/>
      <dgm:spPr/>
      <dgm:t>
        <a:bodyPr/>
        <a:lstStyle/>
        <a:p>
          <a:endParaRPr lang="en-US"/>
        </a:p>
      </dgm:t>
    </dgm:pt>
    <dgm:pt modelId="{CC463C18-FE84-45CA-841F-483DD358112C}">
      <dgm:prSet/>
      <dgm:spPr/>
      <dgm:t>
        <a:bodyPr/>
        <a:lstStyle/>
        <a:p>
          <a:r>
            <a:rPr lang="en-US" b="1"/>
            <a:t>Business values</a:t>
          </a:r>
          <a:endParaRPr lang="en-US"/>
        </a:p>
      </dgm:t>
    </dgm:pt>
    <dgm:pt modelId="{F20C4587-162A-4355-92E0-0F05552559CF}" type="parTrans" cxnId="{2EB49BEB-7606-412C-9826-A287A50B35FB}">
      <dgm:prSet/>
      <dgm:spPr/>
      <dgm:t>
        <a:bodyPr/>
        <a:lstStyle/>
        <a:p>
          <a:endParaRPr lang="en-US"/>
        </a:p>
      </dgm:t>
    </dgm:pt>
    <dgm:pt modelId="{ABA32D9D-51F7-4368-BD38-FEB2890FAA78}" type="sibTrans" cxnId="{2EB49BEB-7606-412C-9826-A287A50B35FB}">
      <dgm:prSet/>
      <dgm:spPr/>
      <dgm:t>
        <a:bodyPr/>
        <a:lstStyle/>
        <a:p>
          <a:endParaRPr lang="en-US"/>
        </a:p>
      </dgm:t>
    </dgm:pt>
    <dgm:pt modelId="{3E1AEA40-E44B-474B-9428-D7626369C895}">
      <dgm:prSet/>
      <dgm:spPr/>
      <dgm:t>
        <a:bodyPr/>
        <a:lstStyle/>
        <a:p>
          <a:r>
            <a:rPr lang="en-US" b="1"/>
            <a:t>Unresolved workplace issues</a:t>
          </a:r>
          <a:endParaRPr lang="en-US"/>
        </a:p>
      </dgm:t>
    </dgm:pt>
    <dgm:pt modelId="{2E9C78D8-A35F-4E2B-B9B4-DC0485A41DB7}" type="parTrans" cxnId="{F621405A-7418-4514-8653-8AE3DA2C94D7}">
      <dgm:prSet/>
      <dgm:spPr/>
      <dgm:t>
        <a:bodyPr/>
        <a:lstStyle/>
        <a:p>
          <a:endParaRPr lang="en-US"/>
        </a:p>
      </dgm:t>
    </dgm:pt>
    <dgm:pt modelId="{6CC43692-1555-4BD8-91BC-5F4687F1465E}" type="sibTrans" cxnId="{F621405A-7418-4514-8653-8AE3DA2C94D7}">
      <dgm:prSet/>
      <dgm:spPr/>
      <dgm:t>
        <a:bodyPr/>
        <a:lstStyle/>
        <a:p>
          <a:endParaRPr lang="en-US"/>
        </a:p>
      </dgm:t>
    </dgm:pt>
    <dgm:pt modelId="{B5D66998-E42A-4EF7-B208-D316B0C0FF52}">
      <dgm:prSet/>
      <dgm:spPr/>
      <dgm:t>
        <a:bodyPr/>
        <a:lstStyle/>
        <a:p>
          <a:r>
            <a:rPr lang="en-US" b="1"/>
            <a:t>Increase in workload</a:t>
          </a:r>
          <a:endParaRPr lang="en-US"/>
        </a:p>
      </dgm:t>
    </dgm:pt>
    <dgm:pt modelId="{04F41028-E85C-4572-A1A3-2DDA7538504D}" type="parTrans" cxnId="{579364ED-8631-472D-9847-53CB660E89F8}">
      <dgm:prSet/>
      <dgm:spPr/>
      <dgm:t>
        <a:bodyPr/>
        <a:lstStyle/>
        <a:p>
          <a:endParaRPr lang="en-US"/>
        </a:p>
      </dgm:t>
    </dgm:pt>
    <dgm:pt modelId="{7D20F33D-FA98-45AD-B820-6F8F39F208B3}" type="sibTrans" cxnId="{579364ED-8631-472D-9847-53CB660E89F8}">
      <dgm:prSet/>
      <dgm:spPr/>
      <dgm:t>
        <a:bodyPr/>
        <a:lstStyle/>
        <a:p>
          <a:endParaRPr lang="en-US"/>
        </a:p>
      </dgm:t>
    </dgm:pt>
    <dgm:pt modelId="{F2FC92AC-2B5E-49B7-B1CC-23DE47638896}" type="pres">
      <dgm:prSet presAssocID="{BA40562F-9743-4CE2-B8D4-B2E4DC3316E1}" presName="linear" presStyleCnt="0">
        <dgm:presLayoutVars>
          <dgm:animLvl val="lvl"/>
          <dgm:resizeHandles val="exact"/>
        </dgm:presLayoutVars>
      </dgm:prSet>
      <dgm:spPr/>
    </dgm:pt>
    <dgm:pt modelId="{DA9BE5D8-B18E-4893-B98D-961B6F2447FF}" type="pres">
      <dgm:prSet presAssocID="{81345D65-F944-416F-9643-DFEF3029D304}" presName="parentText" presStyleLbl="node1" presStyleIdx="0" presStyleCnt="5">
        <dgm:presLayoutVars>
          <dgm:chMax val="0"/>
          <dgm:bulletEnabled val="1"/>
        </dgm:presLayoutVars>
      </dgm:prSet>
      <dgm:spPr/>
    </dgm:pt>
    <dgm:pt modelId="{4E9866CD-9DF0-463F-8A82-EC341B8F42B8}" type="pres">
      <dgm:prSet presAssocID="{E0E8BD16-DF3D-44BD-8BCD-708F2210802B}" presName="spacer" presStyleCnt="0"/>
      <dgm:spPr/>
    </dgm:pt>
    <dgm:pt modelId="{BDBDFF7F-D5DA-49BB-8458-798A538CF5E2}" type="pres">
      <dgm:prSet presAssocID="{989AEDC4-79A3-4F27-9793-E6F026953DBA}" presName="parentText" presStyleLbl="node1" presStyleIdx="1" presStyleCnt="5">
        <dgm:presLayoutVars>
          <dgm:chMax val="0"/>
          <dgm:bulletEnabled val="1"/>
        </dgm:presLayoutVars>
      </dgm:prSet>
      <dgm:spPr/>
    </dgm:pt>
    <dgm:pt modelId="{055A7B8F-8405-4CA4-A1FD-2C0CBECC074A}" type="pres">
      <dgm:prSet presAssocID="{3DC6D657-B006-4CBE-A81D-03C5E6A0815E}" presName="spacer" presStyleCnt="0"/>
      <dgm:spPr/>
    </dgm:pt>
    <dgm:pt modelId="{F565A5A5-BF12-4C00-9A38-8B552E0ED9F6}" type="pres">
      <dgm:prSet presAssocID="{CC463C18-FE84-45CA-841F-483DD358112C}" presName="parentText" presStyleLbl="node1" presStyleIdx="2" presStyleCnt="5">
        <dgm:presLayoutVars>
          <dgm:chMax val="0"/>
          <dgm:bulletEnabled val="1"/>
        </dgm:presLayoutVars>
      </dgm:prSet>
      <dgm:spPr/>
    </dgm:pt>
    <dgm:pt modelId="{05AC5CF9-237E-4814-8BE5-2C3CEC6912ED}" type="pres">
      <dgm:prSet presAssocID="{ABA32D9D-51F7-4368-BD38-FEB2890FAA78}" presName="spacer" presStyleCnt="0"/>
      <dgm:spPr/>
    </dgm:pt>
    <dgm:pt modelId="{C0CAFBD3-9CFC-4327-A036-619D17D39BA9}" type="pres">
      <dgm:prSet presAssocID="{3E1AEA40-E44B-474B-9428-D7626369C895}" presName="parentText" presStyleLbl="node1" presStyleIdx="3" presStyleCnt="5">
        <dgm:presLayoutVars>
          <dgm:chMax val="0"/>
          <dgm:bulletEnabled val="1"/>
        </dgm:presLayoutVars>
      </dgm:prSet>
      <dgm:spPr/>
    </dgm:pt>
    <dgm:pt modelId="{9A16D9F5-5FC8-4ED7-B1B6-05E5E18A541E}" type="pres">
      <dgm:prSet presAssocID="{6CC43692-1555-4BD8-91BC-5F4687F1465E}" presName="spacer" presStyleCnt="0"/>
      <dgm:spPr/>
    </dgm:pt>
    <dgm:pt modelId="{51462ABA-9979-4ED5-B3A5-9CA6649C4770}" type="pres">
      <dgm:prSet presAssocID="{B5D66998-E42A-4EF7-B208-D316B0C0FF52}" presName="parentText" presStyleLbl="node1" presStyleIdx="4" presStyleCnt="5">
        <dgm:presLayoutVars>
          <dgm:chMax val="0"/>
          <dgm:bulletEnabled val="1"/>
        </dgm:presLayoutVars>
      </dgm:prSet>
      <dgm:spPr/>
    </dgm:pt>
  </dgm:ptLst>
  <dgm:cxnLst>
    <dgm:cxn modelId="{71CCA22B-904E-41F8-821A-31C390DA32E3}" type="presOf" srcId="{CC463C18-FE84-45CA-841F-483DD358112C}" destId="{F565A5A5-BF12-4C00-9A38-8B552E0ED9F6}" srcOrd="0" destOrd="0" presId="urn:microsoft.com/office/officeart/2005/8/layout/vList2"/>
    <dgm:cxn modelId="{00C96754-BC38-43DC-91DA-7574B34D3580}" srcId="{BA40562F-9743-4CE2-B8D4-B2E4DC3316E1}" destId="{81345D65-F944-416F-9643-DFEF3029D304}" srcOrd="0" destOrd="0" parTransId="{387BCFDD-2D4A-44B4-A655-1D45681361CE}" sibTransId="{E0E8BD16-DF3D-44BD-8BCD-708F2210802B}"/>
    <dgm:cxn modelId="{F621405A-7418-4514-8653-8AE3DA2C94D7}" srcId="{BA40562F-9743-4CE2-B8D4-B2E4DC3316E1}" destId="{3E1AEA40-E44B-474B-9428-D7626369C895}" srcOrd="3" destOrd="0" parTransId="{2E9C78D8-A35F-4E2B-B9B4-DC0485A41DB7}" sibTransId="{6CC43692-1555-4BD8-91BC-5F4687F1465E}"/>
    <dgm:cxn modelId="{6D5B3786-3296-4316-845A-2CB8A3FEE3F1}" type="presOf" srcId="{3E1AEA40-E44B-474B-9428-D7626369C895}" destId="{C0CAFBD3-9CFC-4327-A036-619D17D39BA9}" srcOrd="0" destOrd="0" presId="urn:microsoft.com/office/officeart/2005/8/layout/vList2"/>
    <dgm:cxn modelId="{BB16B6A4-DFD8-48B3-B5EC-53A05B74A150}" srcId="{BA40562F-9743-4CE2-B8D4-B2E4DC3316E1}" destId="{989AEDC4-79A3-4F27-9793-E6F026953DBA}" srcOrd="1" destOrd="0" parTransId="{67C3B647-52C7-41F8-AB1D-933799975677}" sibTransId="{3DC6D657-B006-4CBE-A81D-03C5E6A0815E}"/>
    <dgm:cxn modelId="{E027BEB5-6340-4913-BED4-EB25C8564BF1}" type="presOf" srcId="{81345D65-F944-416F-9643-DFEF3029D304}" destId="{DA9BE5D8-B18E-4893-B98D-961B6F2447FF}" srcOrd="0" destOrd="0" presId="urn:microsoft.com/office/officeart/2005/8/layout/vList2"/>
    <dgm:cxn modelId="{B59DEEC5-08C8-42CD-984E-4911D4F43927}" type="presOf" srcId="{989AEDC4-79A3-4F27-9793-E6F026953DBA}" destId="{BDBDFF7F-D5DA-49BB-8458-798A538CF5E2}" srcOrd="0" destOrd="0" presId="urn:microsoft.com/office/officeart/2005/8/layout/vList2"/>
    <dgm:cxn modelId="{C66607E3-44FE-49F1-A267-18F71CD5C89A}" type="presOf" srcId="{BA40562F-9743-4CE2-B8D4-B2E4DC3316E1}" destId="{F2FC92AC-2B5E-49B7-B1CC-23DE47638896}" srcOrd="0" destOrd="0" presId="urn:microsoft.com/office/officeart/2005/8/layout/vList2"/>
    <dgm:cxn modelId="{2EB49BEB-7606-412C-9826-A287A50B35FB}" srcId="{BA40562F-9743-4CE2-B8D4-B2E4DC3316E1}" destId="{CC463C18-FE84-45CA-841F-483DD358112C}" srcOrd="2" destOrd="0" parTransId="{F20C4587-162A-4355-92E0-0F05552559CF}" sibTransId="{ABA32D9D-51F7-4368-BD38-FEB2890FAA78}"/>
    <dgm:cxn modelId="{579364ED-8631-472D-9847-53CB660E89F8}" srcId="{BA40562F-9743-4CE2-B8D4-B2E4DC3316E1}" destId="{B5D66998-E42A-4EF7-B208-D316B0C0FF52}" srcOrd="4" destOrd="0" parTransId="{04F41028-E85C-4572-A1A3-2DDA7538504D}" sibTransId="{7D20F33D-FA98-45AD-B820-6F8F39F208B3}"/>
    <dgm:cxn modelId="{889C5DFA-4E09-4733-A04D-B2CB182684DF}" type="presOf" srcId="{B5D66998-E42A-4EF7-B208-D316B0C0FF52}" destId="{51462ABA-9979-4ED5-B3A5-9CA6649C4770}" srcOrd="0" destOrd="0" presId="urn:microsoft.com/office/officeart/2005/8/layout/vList2"/>
    <dgm:cxn modelId="{108B33A5-C0F2-4909-A2DD-52B791B5B0EE}" type="presParOf" srcId="{F2FC92AC-2B5E-49B7-B1CC-23DE47638896}" destId="{DA9BE5D8-B18E-4893-B98D-961B6F2447FF}" srcOrd="0" destOrd="0" presId="urn:microsoft.com/office/officeart/2005/8/layout/vList2"/>
    <dgm:cxn modelId="{CA77A5CA-CF69-463D-916C-CAC38661B0C2}" type="presParOf" srcId="{F2FC92AC-2B5E-49B7-B1CC-23DE47638896}" destId="{4E9866CD-9DF0-463F-8A82-EC341B8F42B8}" srcOrd="1" destOrd="0" presId="urn:microsoft.com/office/officeart/2005/8/layout/vList2"/>
    <dgm:cxn modelId="{6B2644FF-6376-4F5C-B1CE-EAFF18791594}" type="presParOf" srcId="{F2FC92AC-2B5E-49B7-B1CC-23DE47638896}" destId="{BDBDFF7F-D5DA-49BB-8458-798A538CF5E2}" srcOrd="2" destOrd="0" presId="urn:microsoft.com/office/officeart/2005/8/layout/vList2"/>
    <dgm:cxn modelId="{7D25F992-A9D8-4739-BBD1-0A940F7E35A9}" type="presParOf" srcId="{F2FC92AC-2B5E-49B7-B1CC-23DE47638896}" destId="{055A7B8F-8405-4CA4-A1FD-2C0CBECC074A}" srcOrd="3" destOrd="0" presId="urn:microsoft.com/office/officeart/2005/8/layout/vList2"/>
    <dgm:cxn modelId="{6D1DB255-3914-4842-B125-0C0506466B8C}" type="presParOf" srcId="{F2FC92AC-2B5E-49B7-B1CC-23DE47638896}" destId="{F565A5A5-BF12-4C00-9A38-8B552E0ED9F6}" srcOrd="4" destOrd="0" presId="urn:microsoft.com/office/officeart/2005/8/layout/vList2"/>
    <dgm:cxn modelId="{44D0E9D7-12F6-4117-9075-5A1284AF4C04}" type="presParOf" srcId="{F2FC92AC-2B5E-49B7-B1CC-23DE47638896}" destId="{05AC5CF9-237E-4814-8BE5-2C3CEC6912ED}" srcOrd="5" destOrd="0" presId="urn:microsoft.com/office/officeart/2005/8/layout/vList2"/>
    <dgm:cxn modelId="{AAED7D37-A3FD-460A-8F26-A24B0EBE3B68}" type="presParOf" srcId="{F2FC92AC-2B5E-49B7-B1CC-23DE47638896}" destId="{C0CAFBD3-9CFC-4327-A036-619D17D39BA9}" srcOrd="6" destOrd="0" presId="urn:microsoft.com/office/officeart/2005/8/layout/vList2"/>
    <dgm:cxn modelId="{D0A4A5DB-F814-466E-B689-5D55263D33F8}" type="presParOf" srcId="{F2FC92AC-2B5E-49B7-B1CC-23DE47638896}" destId="{9A16D9F5-5FC8-4ED7-B1B6-05E5E18A541E}" srcOrd="7" destOrd="0" presId="urn:microsoft.com/office/officeart/2005/8/layout/vList2"/>
    <dgm:cxn modelId="{E942E9CA-C18D-4441-AEC9-E5E3D61358D6}" type="presParOf" srcId="{F2FC92AC-2B5E-49B7-B1CC-23DE47638896}" destId="{51462ABA-9979-4ED5-B3A5-9CA6649C477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67F7DA-5679-4AA5-9FB3-CC0C956802C5}"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62E24E8-F10D-4BDC-9ECE-026133048CE0}">
      <dgm:prSet/>
      <dgm:spPr/>
      <dgm:t>
        <a:bodyPr/>
        <a:lstStyle/>
        <a:p>
          <a:pPr>
            <a:defRPr cap="all"/>
          </a:pPr>
          <a:r>
            <a:rPr lang="en-US"/>
            <a:t>Need to apply the styles as per the situations</a:t>
          </a:r>
        </a:p>
      </dgm:t>
    </dgm:pt>
    <dgm:pt modelId="{062B8547-C739-4A72-9132-413BAAB64DC4}" type="parTrans" cxnId="{E15B7A0A-C096-487C-82D8-15439B5FDAC1}">
      <dgm:prSet/>
      <dgm:spPr/>
      <dgm:t>
        <a:bodyPr/>
        <a:lstStyle/>
        <a:p>
          <a:endParaRPr lang="en-US"/>
        </a:p>
      </dgm:t>
    </dgm:pt>
    <dgm:pt modelId="{FC4B5F74-6B1F-400C-B743-8AE1CDBE73C6}" type="sibTrans" cxnId="{E15B7A0A-C096-487C-82D8-15439B5FDAC1}">
      <dgm:prSet/>
      <dgm:spPr/>
      <dgm:t>
        <a:bodyPr/>
        <a:lstStyle/>
        <a:p>
          <a:endParaRPr lang="en-US"/>
        </a:p>
      </dgm:t>
    </dgm:pt>
    <dgm:pt modelId="{45C1A8C2-2DF4-42C2-A0CA-84C3EBC89BC1}">
      <dgm:prSet/>
      <dgm:spPr/>
      <dgm:t>
        <a:bodyPr/>
        <a:lstStyle/>
        <a:p>
          <a:pPr>
            <a:defRPr cap="all"/>
          </a:pPr>
          <a:r>
            <a:rPr lang="en-US"/>
            <a:t>No one solution can be applied to all </a:t>
          </a:r>
        </a:p>
      </dgm:t>
    </dgm:pt>
    <dgm:pt modelId="{D0ED2E70-9A83-47D4-9445-A4DD45C220E2}" type="parTrans" cxnId="{D3F7B2C7-60C5-4BE1-B9BC-C9FB9E05A120}">
      <dgm:prSet/>
      <dgm:spPr/>
      <dgm:t>
        <a:bodyPr/>
        <a:lstStyle/>
        <a:p>
          <a:endParaRPr lang="en-US"/>
        </a:p>
      </dgm:t>
    </dgm:pt>
    <dgm:pt modelId="{72F4FEC3-34BB-4C5E-98EA-17F93A506F14}" type="sibTrans" cxnId="{D3F7B2C7-60C5-4BE1-B9BC-C9FB9E05A120}">
      <dgm:prSet/>
      <dgm:spPr/>
      <dgm:t>
        <a:bodyPr/>
        <a:lstStyle/>
        <a:p>
          <a:endParaRPr lang="en-US"/>
        </a:p>
      </dgm:t>
    </dgm:pt>
    <dgm:pt modelId="{F2A8353C-DF01-4581-BF84-6D9A566D1B4A}" type="pres">
      <dgm:prSet presAssocID="{2467F7DA-5679-4AA5-9FB3-CC0C956802C5}" presName="root" presStyleCnt="0">
        <dgm:presLayoutVars>
          <dgm:dir/>
          <dgm:resizeHandles val="exact"/>
        </dgm:presLayoutVars>
      </dgm:prSet>
      <dgm:spPr/>
    </dgm:pt>
    <dgm:pt modelId="{DB8C8CBF-1A41-471E-A5CC-EE8B0D739F14}" type="pres">
      <dgm:prSet presAssocID="{C62E24E8-F10D-4BDC-9ECE-026133048CE0}" presName="compNode" presStyleCnt="0"/>
      <dgm:spPr/>
    </dgm:pt>
    <dgm:pt modelId="{02559C6A-585D-4380-9831-469F9B19B3C1}" type="pres">
      <dgm:prSet presAssocID="{C62E24E8-F10D-4BDC-9ECE-026133048CE0}" presName="iconBgRect" presStyleLbl="bgShp" presStyleIdx="0" presStyleCnt="2"/>
      <dgm:spPr>
        <a:prstGeom prst="round2DiagRect">
          <a:avLst>
            <a:gd name="adj1" fmla="val 29727"/>
            <a:gd name="adj2" fmla="val 0"/>
          </a:avLst>
        </a:prstGeom>
      </dgm:spPr>
    </dgm:pt>
    <dgm:pt modelId="{A5C98D88-382F-4078-B3F4-3BD0CF01F741}" type="pres">
      <dgm:prSet presAssocID="{C62E24E8-F10D-4BDC-9ECE-026133048CE0}"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heckmark"/>
        </a:ext>
      </dgm:extLst>
    </dgm:pt>
    <dgm:pt modelId="{75CA8BFD-6078-4EC6-8822-639FADCDBF3A}" type="pres">
      <dgm:prSet presAssocID="{C62E24E8-F10D-4BDC-9ECE-026133048CE0}" presName="spaceRect" presStyleCnt="0"/>
      <dgm:spPr/>
    </dgm:pt>
    <dgm:pt modelId="{14075AA6-A5B1-40AD-905E-6732D7D98612}" type="pres">
      <dgm:prSet presAssocID="{C62E24E8-F10D-4BDC-9ECE-026133048CE0}" presName="textRect" presStyleLbl="revTx" presStyleIdx="0" presStyleCnt="2">
        <dgm:presLayoutVars>
          <dgm:chMax val="1"/>
          <dgm:chPref val="1"/>
        </dgm:presLayoutVars>
      </dgm:prSet>
      <dgm:spPr/>
    </dgm:pt>
    <dgm:pt modelId="{A45E1846-551E-4947-B6DB-07CF4442FC4A}" type="pres">
      <dgm:prSet presAssocID="{FC4B5F74-6B1F-400C-B743-8AE1CDBE73C6}" presName="sibTrans" presStyleCnt="0"/>
      <dgm:spPr/>
    </dgm:pt>
    <dgm:pt modelId="{4E8EF70F-D3C7-42EA-8905-D848E2437A54}" type="pres">
      <dgm:prSet presAssocID="{45C1A8C2-2DF4-42C2-A0CA-84C3EBC89BC1}" presName="compNode" presStyleCnt="0"/>
      <dgm:spPr/>
    </dgm:pt>
    <dgm:pt modelId="{F3CDB3E9-63E8-4E20-BED3-BBB6F7D6232F}" type="pres">
      <dgm:prSet presAssocID="{45C1A8C2-2DF4-42C2-A0CA-84C3EBC89BC1}" presName="iconBgRect" presStyleLbl="bgShp" presStyleIdx="1" presStyleCnt="2"/>
      <dgm:spPr>
        <a:prstGeom prst="round2DiagRect">
          <a:avLst>
            <a:gd name="adj1" fmla="val 29727"/>
            <a:gd name="adj2" fmla="val 0"/>
          </a:avLst>
        </a:prstGeom>
      </dgm:spPr>
    </dgm:pt>
    <dgm:pt modelId="{A50058B0-76BA-4828-9E5D-54BBC8695422}" type="pres">
      <dgm:prSet presAssocID="{45C1A8C2-2DF4-42C2-A0CA-84C3EBC89BC1}" presName="iconRect" presStyleLbl="node1" presStyleIdx="1" presStyleCnt="2"/>
      <dgm:spPr>
        <a:blipFill>
          <a:blip xmlns:r="http://schemas.openxmlformats.org/officeDocument/2006/relationships" r:embed="rId2"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lose"/>
        </a:ext>
      </dgm:extLst>
    </dgm:pt>
    <dgm:pt modelId="{D87214E4-CCA9-443C-AE38-9E8F9246E94D}" type="pres">
      <dgm:prSet presAssocID="{45C1A8C2-2DF4-42C2-A0CA-84C3EBC89BC1}" presName="spaceRect" presStyleCnt="0"/>
      <dgm:spPr/>
    </dgm:pt>
    <dgm:pt modelId="{E5678410-3E95-42A0-B155-097E3C9CA838}" type="pres">
      <dgm:prSet presAssocID="{45C1A8C2-2DF4-42C2-A0CA-84C3EBC89BC1}" presName="textRect" presStyleLbl="revTx" presStyleIdx="1" presStyleCnt="2">
        <dgm:presLayoutVars>
          <dgm:chMax val="1"/>
          <dgm:chPref val="1"/>
        </dgm:presLayoutVars>
      </dgm:prSet>
      <dgm:spPr/>
    </dgm:pt>
  </dgm:ptLst>
  <dgm:cxnLst>
    <dgm:cxn modelId="{E15B7A0A-C096-487C-82D8-15439B5FDAC1}" srcId="{2467F7DA-5679-4AA5-9FB3-CC0C956802C5}" destId="{C62E24E8-F10D-4BDC-9ECE-026133048CE0}" srcOrd="0" destOrd="0" parTransId="{062B8547-C739-4A72-9132-413BAAB64DC4}" sibTransId="{FC4B5F74-6B1F-400C-B743-8AE1CDBE73C6}"/>
    <dgm:cxn modelId="{8E551827-DCD3-4668-A41A-379DDF38334C}" type="presOf" srcId="{C62E24E8-F10D-4BDC-9ECE-026133048CE0}" destId="{14075AA6-A5B1-40AD-905E-6732D7D98612}" srcOrd="0" destOrd="0" presId="urn:microsoft.com/office/officeart/2018/5/layout/IconLeafLabelList"/>
    <dgm:cxn modelId="{55F9194F-ED1E-4131-9634-813D0FA88179}" type="presOf" srcId="{45C1A8C2-2DF4-42C2-A0CA-84C3EBC89BC1}" destId="{E5678410-3E95-42A0-B155-097E3C9CA838}" srcOrd="0" destOrd="0" presId="urn:microsoft.com/office/officeart/2018/5/layout/IconLeafLabelList"/>
    <dgm:cxn modelId="{FDA87F95-868C-4C58-BC95-EBFA94407A9D}" type="presOf" srcId="{2467F7DA-5679-4AA5-9FB3-CC0C956802C5}" destId="{F2A8353C-DF01-4581-BF84-6D9A566D1B4A}" srcOrd="0" destOrd="0" presId="urn:microsoft.com/office/officeart/2018/5/layout/IconLeafLabelList"/>
    <dgm:cxn modelId="{D3F7B2C7-60C5-4BE1-B9BC-C9FB9E05A120}" srcId="{2467F7DA-5679-4AA5-9FB3-CC0C956802C5}" destId="{45C1A8C2-2DF4-42C2-A0CA-84C3EBC89BC1}" srcOrd="1" destOrd="0" parTransId="{D0ED2E70-9A83-47D4-9445-A4DD45C220E2}" sibTransId="{72F4FEC3-34BB-4C5E-98EA-17F93A506F14}"/>
    <dgm:cxn modelId="{B593F9A1-C8B3-4994-956B-6D94994A4D1F}" type="presParOf" srcId="{F2A8353C-DF01-4581-BF84-6D9A566D1B4A}" destId="{DB8C8CBF-1A41-471E-A5CC-EE8B0D739F14}" srcOrd="0" destOrd="0" presId="urn:microsoft.com/office/officeart/2018/5/layout/IconLeafLabelList"/>
    <dgm:cxn modelId="{2B89D316-342F-4528-A764-BB9B6F5186A3}" type="presParOf" srcId="{DB8C8CBF-1A41-471E-A5CC-EE8B0D739F14}" destId="{02559C6A-585D-4380-9831-469F9B19B3C1}" srcOrd="0" destOrd="0" presId="urn:microsoft.com/office/officeart/2018/5/layout/IconLeafLabelList"/>
    <dgm:cxn modelId="{8C0D388E-3A77-4422-8005-4A360749C739}" type="presParOf" srcId="{DB8C8CBF-1A41-471E-A5CC-EE8B0D739F14}" destId="{A5C98D88-382F-4078-B3F4-3BD0CF01F741}" srcOrd="1" destOrd="0" presId="urn:microsoft.com/office/officeart/2018/5/layout/IconLeafLabelList"/>
    <dgm:cxn modelId="{7CFAF73B-FB7C-4E50-8F87-A15932E437D2}" type="presParOf" srcId="{DB8C8CBF-1A41-471E-A5CC-EE8B0D739F14}" destId="{75CA8BFD-6078-4EC6-8822-639FADCDBF3A}" srcOrd="2" destOrd="0" presId="urn:microsoft.com/office/officeart/2018/5/layout/IconLeafLabelList"/>
    <dgm:cxn modelId="{2062B97D-9288-47A8-B658-DB578625E504}" type="presParOf" srcId="{DB8C8CBF-1A41-471E-A5CC-EE8B0D739F14}" destId="{14075AA6-A5B1-40AD-905E-6732D7D98612}" srcOrd="3" destOrd="0" presId="urn:microsoft.com/office/officeart/2018/5/layout/IconLeafLabelList"/>
    <dgm:cxn modelId="{B68B7161-7EEA-49D3-ABD2-66BB1D9659F1}" type="presParOf" srcId="{F2A8353C-DF01-4581-BF84-6D9A566D1B4A}" destId="{A45E1846-551E-4947-B6DB-07CF4442FC4A}" srcOrd="1" destOrd="0" presId="urn:microsoft.com/office/officeart/2018/5/layout/IconLeafLabelList"/>
    <dgm:cxn modelId="{B58C6241-A2AB-44E9-9C63-90C235993485}" type="presParOf" srcId="{F2A8353C-DF01-4581-BF84-6D9A566D1B4A}" destId="{4E8EF70F-D3C7-42EA-8905-D848E2437A54}" srcOrd="2" destOrd="0" presId="urn:microsoft.com/office/officeart/2018/5/layout/IconLeafLabelList"/>
    <dgm:cxn modelId="{A5E362E9-5088-482D-8260-6609306B3971}" type="presParOf" srcId="{4E8EF70F-D3C7-42EA-8905-D848E2437A54}" destId="{F3CDB3E9-63E8-4E20-BED3-BBB6F7D6232F}" srcOrd="0" destOrd="0" presId="urn:microsoft.com/office/officeart/2018/5/layout/IconLeafLabelList"/>
    <dgm:cxn modelId="{4D45488F-A15E-405D-BFC7-B74B133924CA}" type="presParOf" srcId="{4E8EF70F-D3C7-42EA-8905-D848E2437A54}" destId="{A50058B0-76BA-4828-9E5D-54BBC8695422}" srcOrd="1" destOrd="0" presId="urn:microsoft.com/office/officeart/2018/5/layout/IconLeafLabelList"/>
    <dgm:cxn modelId="{22CAD642-DDD3-42D6-AAC3-DEAA7063F0F9}" type="presParOf" srcId="{4E8EF70F-D3C7-42EA-8905-D848E2437A54}" destId="{D87214E4-CCA9-443C-AE38-9E8F9246E94D}" srcOrd="2" destOrd="0" presId="urn:microsoft.com/office/officeart/2018/5/layout/IconLeafLabelList"/>
    <dgm:cxn modelId="{086C85F3-E345-4200-AFDA-EC5702F0C18B}" type="presParOf" srcId="{4E8EF70F-D3C7-42EA-8905-D848E2437A54}" destId="{E5678410-3E95-42A0-B155-097E3C9CA838}"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DA2D26-9221-4EF3-A938-9596A91D0477}"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682565FA-8AD0-49F9-991F-500187ED4944}">
      <dgm:prSet/>
      <dgm:spPr/>
      <dgm:t>
        <a:bodyPr/>
        <a:lstStyle/>
        <a:p>
          <a:r>
            <a:rPr lang="en-US"/>
            <a:t>simply putting the other parties needs before one's own</a:t>
          </a:r>
        </a:p>
      </dgm:t>
    </dgm:pt>
    <dgm:pt modelId="{30DE60E5-88DF-4660-9E4B-36E761C15AB0}" type="parTrans" cxnId="{4D9A8069-4688-40C7-A3EF-87F2F9653496}">
      <dgm:prSet/>
      <dgm:spPr/>
      <dgm:t>
        <a:bodyPr/>
        <a:lstStyle/>
        <a:p>
          <a:endParaRPr lang="en-US"/>
        </a:p>
      </dgm:t>
    </dgm:pt>
    <dgm:pt modelId="{90F9FC89-71CB-4C62-AD2B-BB98044FDF43}" type="sibTrans" cxnId="{4D9A8069-4688-40C7-A3EF-87F2F9653496}">
      <dgm:prSet/>
      <dgm:spPr/>
      <dgm:t>
        <a:bodyPr/>
        <a:lstStyle/>
        <a:p>
          <a:endParaRPr lang="en-US"/>
        </a:p>
      </dgm:t>
    </dgm:pt>
    <dgm:pt modelId="{1AFA4871-EA1E-4C63-AA53-D9C4DE2F8557}">
      <dgm:prSet/>
      <dgm:spPr/>
      <dgm:t>
        <a:bodyPr/>
        <a:lstStyle/>
        <a:p>
          <a:r>
            <a:rPr lang="en-US"/>
            <a:t>You allow them to ‘win’ and get their way</a:t>
          </a:r>
        </a:p>
      </dgm:t>
    </dgm:pt>
    <dgm:pt modelId="{9178D6F3-6690-44E6-BFBB-19DB6DF72A9B}" type="parTrans" cxnId="{310AC36B-D2CC-494E-8023-1BB48976367C}">
      <dgm:prSet/>
      <dgm:spPr/>
      <dgm:t>
        <a:bodyPr/>
        <a:lstStyle/>
        <a:p>
          <a:endParaRPr lang="en-US"/>
        </a:p>
      </dgm:t>
    </dgm:pt>
    <dgm:pt modelId="{84D8D441-326C-4C9E-8C48-8E7ACDAD606F}" type="sibTrans" cxnId="{310AC36B-D2CC-494E-8023-1BB48976367C}">
      <dgm:prSet/>
      <dgm:spPr/>
      <dgm:t>
        <a:bodyPr/>
        <a:lstStyle/>
        <a:p>
          <a:endParaRPr lang="en-US"/>
        </a:p>
      </dgm:t>
    </dgm:pt>
    <dgm:pt modelId="{925B6B0F-1176-4A91-9209-63C677859C48}">
      <dgm:prSet/>
      <dgm:spPr/>
      <dgm:t>
        <a:bodyPr/>
        <a:lstStyle/>
        <a:p>
          <a:r>
            <a:rPr lang="en-US" b="1" i="1"/>
            <a:t>Example:</a:t>
          </a:r>
          <a:br>
            <a:rPr lang="en-US" b="1" i="1"/>
          </a:br>
          <a:r>
            <a:rPr lang="en-US" b="1" i="1"/>
            <a:t>In a marketing meeting, the colors for the new spring campaign are being discussed. Raymond is adamant that choice A is the best choice. Gina thinks that choice B is slightly better, but decides to let Raymond choose the colors, to avoid arguing about two choices that she thinks are both fine.</a:t>
          </a:r>
          <a:endParaRPr lang="en-US"/>
        </a:p>
      </dgm:t>
    </dgm:pt>
    <dgm:pt modelId="{445C6485-EB3E-4CAD-A72C-675EA8F6128D}" type="parTrans" cxnId="{5E29AAD0-4D54-47F8-8046-433F3DD7DB14}">
      <dgm:prSet/>
      <dgm:spPr/>
      <dgm:t>
        <a:bodyPr/>
        <a:lstStyle/>
        <a:p>
          <a:endParaRPr lang="en-US"/>
        </a:p>
      </dgm:t>
    </dgm:pt>
    <dgm:pt modelId="{70960203-4852-45C0-B5CC-63752587ECCA}" type="sibTrans" cxnId="{5E29AAD0-4D54-47F8-8046-433F3DD7DB14}">
      <dgm:prSet/>
      <dgm:spPr/>
      <dgm:t>
        <a:bodyPr/>
        <a:lstStyle/>
        <a:p>
          <a:endParaRPr lang="en-US"/>
        </a:p>
      </dgm:t>
    </dgm:pt>
    <dgm:pt modelId="{52487D23-4558-407C-B281-6050AAD18CB1}" type="pres">
      <dgm:prSet presAssocID="{D3DA2D26-9221-4EF3-A938-9596A91D0477}" presName="outerComposite" presStyleCnt="0">
        <dgm:presLayoutVars>
          <dgm:chMax val="5"/>
          <dgm:dir/>
          <dgm:resizeHandles val="exact"/>
        </dgm:presLayoutVars>
      </dgm:prSet>
      <dgm:spPr/>
    </dgm:pt>
    <dgm:pt modelId="{021CAE5F-11CA-4867-82B8-551BC98CA04D}" type="pres">
      <dgm:prSet presAssocID="{D3DA2D26-9221-4EF3-A938-9596A91D0477}" presName="dummyMaxCanvas" presStyleCnt="0">
        <dgm:presLayoutVars/>
      </dgm:prSet>
      <dgm:spPr/>
    </dgm:pt>
    <dgm:pt modelId="{9C575BB4-6731-4D17-A37D-16BDD0ABBF6C}" type="pres">
      <dgm:prSet presAssocID="{D3DA2D26-9221-4EF3-A938-9596A91D0477}" presName="ThreeNodes_1" presStyleLbl="node1" presStyleIdx="0" presStyleCnt="3">
        <dgm:presLayoutVars>
          <dgm:bulletEnabled val="1"/>
        </dgm:presLayoutVars>
      </dgm:prSet>
      <dgm:spPr/>
    </dgm:pt>
    <dgm:pt modelId="{18030536-F76E-430D-B1FB-8F98FC60BB97}" type="pres">
      <dgm:prSet presAssocID="{D3DA2D26-9221-4EF3-A938-9596A91D0477}" presName="ThreeNodes_2" presStyleLbl="node1" presStyleIdx="1" presStyleCnt="3">
        <dgm:presLayoutVars>
          <dgm:bulletEnabled val="1"/>
        </dgm:presLayoutVars>
      </dgm:prSet>
      <dgm:spPr/>
    </dgm:pt>
    <dgm:pt modelId="{38152A30-C723-4F3C-8BC0-E0136D5887EF}" type="pres">
      <dgm:prSet presAssocID="{D3DA2D26-9221-4EF3-A938-9596A91D0477}" presName="ThreeNodes_3" presStyleLbl="node1" presStyleIdx="2" presStyleCnt="3">
        <dgm:presLayoutVars>
          <dgm:bulletEnabled val="1"/>
        </dgm:presLayoutVars>
      </dgm:prSet>
      <dgm:spPr/>
    </dgm:pt>
    <dgm:pt modelId="{4B1BFBCF-54F1-4CDC-ACD7-8EDCAF34DC98}" type="pres">
      <dgm:prSet presAssocID="{D3DA2D26-9221-4EF3-A938-9596A91D0477}" presName="ThreeConn_1-2" presStyleLbl="fgAccFollowNode1" presStyleIdx="0" presStyleCnt="2">
        <dgm:presLayoutVars>
          <dgm:bulletEnabled val="1"/>
        </dgm:presLayoutVars>
      </dgm:prSet>
      <dgm:spPr/>
    </dgm:pt>
    <dgm:pt modelId="{4771F2AE-CFE6-46FC-BB33-540261629EB3}" type="pres">
      <dgm:prSet presAssocID="{D3DA2D26-9221-4EF3-A938-9596A91D0477}" presName="ThreeConn_2-3" presStyleLbl="fgAccFollowNode1" presStyleIdx="1" presStyleCnt="2">
        <dgm:presLayoutVars>
          <dgm:bulletEnabled val="1"/>
        </dgm:presLayoutVars>
      </dgm:prSet>
      <dgm:spPr/>
    </dgm:pt>
    <dgm:pt modelId="{86A51A7E-3FF7-45F8-93F3-56EE3B7B0CA9}" type="pres">
      <dgm:prSet presAssocID="{D3DA2D26-9221-4EF3-A938-9596A91D0477}" presName="ThreeNodes_1_text" presStyleLbl="node1" presStyleIdx="2" presStyleCnt="3">
        <dgm:presLayoutVars>
          <dgm:bulletEnabled val="1"/>
        </dgm:presLayoutVars>
      </dgm:prSet>
      <dgm:spPr/>
    </dgm:pt>
    <dgm:pt modelId="{134FF99D-2286-4C45-988B-433FD0EFE87F}" type="pres">
      <dgm:prSet presAssocID="{D3DA2D26-9221-4EF3-A938-9596A91D0477}" presName="ThreeNodes_2_text" presStyleLbl="node1" presStyleIdx="2" presStyleCnt="3">
        <dgm:presLayoutVars>
          <dgm:bulletEnabled val="1"/>
        </dgm:presLayoutVars>
      </dgm:prSet>
      <dgm:spPr/>
    </dgm:pt>
    <dgm:pt modelId="{959DFDF7-EE6B-45A4-A644-DB5AC6AE08C8}" type="pres">
      <dgm:prSet presAssocID="{D3DA2D26-9221-4EF3-A938-9596A91D0477}" presName="ThreeNodes_3_text" presStyleLbl="node1" presStyleIdx="2" presStyleCnt="3">
        <dgm:presLayoutVars>
          <dgm:bulletEnabled val="1"/>
        </dgm:presLayoutVars>
      </dgm:prSet>
      <dgm:spPr/>
    </dgm:pt>
  </dgm:ptLst>
  <dgm:cxnLst>
    <dgm:cxn modelId="{BD179D37-5318-4906-8E1F-13E353F68CA0}" type="presOf" srcId="{682565FA-8AD0-49F9-991F-500187ED4944}" destId="{9C575BB4-6731-4D17-A37D-16BDD0ABBF6C}" srcOrd="0" destOrd="0" presId="urn:microsoft.com/office/officeart/2005/8/layout/vProcess5"/>
    <dgm:cxn modelId="{1509EC41-4CCC-44EC-AB70-A288D3EC74C6}" type="presOf" srcId="{925B6B0F-1176-4A91-9209-63C677859C48}" destId="{38152A30-C723-4F3C-8BC0-E0136D5887EF}" srcOrd="0" destOrd="0" presId="urn:microsoft.com/office/officeart/2005/8/layout/vProcess5"/>
    <dgm:cxn modelId="{4D9A8069-4688-40C7-A3EF-87F2F9653496}" srcId="{D3DA2D26-9221-4EF3-A938-9596A91D0477}" destId="{682565FA-8AD0-49F9-991F-500187ED4944}" srcOrd="0" destOrd="0" parTransId="{30DE60E5-88DF-4660-9E4B-36E761C15AB0}" sibTransId="{90F9FC89-71CB-4C62-AD2B-BB98044FDF43}"/>
    <dgm:cxn modelId="{310AC36B-D2CC-494E-8023-1BB48976367C}" srcId="{D3DA2D26-9221-4EF3-A938-9596A91D0477}" destId="{1AFA4871-EA1E-4C63-AA53-D9C4DE2F8557}" srcOrd="1" destOrd="0" parTransId="{9178D6F3-6690-44E6-BFBB-19DB6DF72A9B}" sibTransId="{84D8D441-326C-4C9E-8C48-8E7ACDAD606F}"/>
    <dgm:cxn modelId="{0466966F-039E-4398-974F-792B77F3B6E3}" type="presOf" srcId="{84D8D441-326C-4C9E-8C48-8E7ACDAD606F}" destId="{4771F2AE-CFE6-46FC-BB33-540261629EB3}" srcOrd="0" destOrd="0" presId="urn:microsoft.com/office/officeart/2005/8/layout/vProcess5"/>
    <dgm:cxn modelId="{FA5D3386-6FA1-40FA-86AC-68FAA06ACCC2}" type="presOf" srcId="{1AFA4871-EA1E-4C63-AA53-D9C4DE2F8557}" destId="{134FF99D-2286-4C45-988B-433FD0EFE87F}" srcOrd="1" destOrd="0" presId="urn:microsoft.com/office/officeart/2005/8/layout/vProcess5"/>
    <dgm:cxn modelId="{8016AAC2-EA0C-4ACD-8E5E-7491FB413CFF}" type="presOf" srcId="{682565FA-8AD0-49F9-991F-500187ED4944}" destId="{86A51A7E-3FF7-45F8-93F3-56EE3B7B0CA9}" srcOrd="1" destOrd="0" presId="urn:microsoft.com/office/officeart/2005/8/layout/vProcess5"/>
    <dgm:cxn modelId="{5E29AAD0-4D54-47F8-8046-433F3DD7DB14}" srcId="{D3DA2D26-9221-4EF3-A938-9596A91D0477}" destId="{925B6B0F-1176-4A91-9209-63C677859C48}" srcOrd="2" destOrd="0" parTransId="{445C6485-EB3E-4CAD-A72C-675EA8F6128D}" sibTransId="{70960203-4852-45C0-B5CC-63752587ECCA}"/>
    <dgm:cxn modelId="{C4528BD7-426D-42E1-ABE4-EDB493F36ADA}" type="presOf" srcId="{1AFA4871-EA1E-4C63-AA53-D9C4DE2F8557}" destId="{18030536-F76E-430D-B1FB-8F98FC60BB97}" srcOrd="0" destOrd="0" presId="urn:microsoft.com/office/officeart/2005/8/layout/vProcess5"/>
    <dgm:cxn modelId="{65A9A3E9-36F5-46A0-925D-6588C974E7CC}" type="presOf" srcId="{D3DA2D26-9221-4EF3-A938-9596A91D0477}" destId="{52487D23-4558-407C-B281-6050AAD18CB1}" srcOrd="0" destOrd="0" presId="urn:microsoft.com/office/officeart/2005/8/layout/vProcess5"/>
    <dgm:cxn modelId="{1C3F18ED-872A-4D32-8622-648B468D660C}" type="presOf" srcId="{925B6B0F-1176-4A91-9209-63C677859C48}" destId="{959DFDF7-EE6B-45A4-A644-DB5AC6AE08C8}" srcOrd="1" destOrd="0" presId="urn:microsoft.com/office/officeart/2005/8/layout/vProcess5"/>
    <dgm:cxn modelId="{E2EB5EF3-16DB-4693-ACB2-643A2F0FD2D3}" type="presOf" srcId="{90F9FC89-71CB-4C62-AD2B-BB98044FDF43}" destId="{4B1BFBCF-54F1-4CDC-ACD7-8EDCAF34DC98}" srcOrd="0" destOrd="0" presId="urn:microsoft.com/office/officeart/2005/8/layout/vProcess5"/>
    <dgm:cxn modelId="{2E20E60B-0F8B-4E60-B756-043E0558E0BA}" type="presParOf" srcId="{52487D23-4558-407C-B281-6050AAD18CB1}" destId="{021CAE5F-11CA-4867-82B8-551BC98CA04D}" srcOrd="0" destOrd="0" presId="urn:microsoft.com/office/officeart/2005/8/layout/vProcess5"/>
    <dgm:cxn modelId="{FEE4C1E2-6DFD-4C1F-B4C9-0459A1D1AA82}" type="presParOf" srcId="{52487D23-4558-407C-B281-6050AAD18CB1}" destId="{9C575BB4-6731-4D17-A37D-16BDD0ABBF6C}" srcOrd="1" destOrd="0" presId="urn:microsoft.com/office/officeart/2005/8/layout/vProcess5"/>
    <dgm:cxn modelId="{6BE6E7E2-D4F8-4AFC-83A5-4216190B318F}" type="presParOf" srcId="{52487D23-4558-407C-B281-6050AAD18CB1}" destId="{18030536-F76E-430D-B1FB-8F98FC60BB97}" srcOrd="2" destOrd="0" presId="urn:microsoft.com/office/officeart/2005/8/layout/vProcess5"/>
    <dgm:cxn modelId="{BA9BF2D2-E11E-43E4-9E64-E3F149EEB113}" type="presParOf" srcId="{52487D23-4558-407C-B281-6050AAD18CB1}" destId="{38152A30-C723-4F3C-8BC0-E0136D5887EF}" srcOrd="3" destOrd="0" presId="urn:microsoft.com/office/officeart/2005/8/layout/vProcess5"/>
    <dgm:cxn modelId="{2DF1B4DE-7D63-4E79-B6AC-E9825A686112}" type="presParOf" srcId="{52487D23-4558-407C-B281-6050AAD18CB1}" destId="{4B1BFBCF-54F1-4CDC-ACD7-8EDCAF34DC98}" srcOrd="4" destOrd="0" presId="urn:microsoft.com/office/officeart/2005/8/layout/vProcess5"/>
    <dgm:cxn modelId="{6056A8D8-1F29-4431-A096-E66C78DE5471}" type="presParOf" srcId="{52487D23-4558-407C-B281-6050AAD18CB1}" destId="{4771F2AE-CFE6-46FC-BB33-540261629EB3}" srcOrd="5" destOrd="0" presId="urn:microsoft.com/office/officeart/2005/8/layout/vProcess5"/>
    <dgm:cxn modelId="{5E70DF11-A88E-4C2F-9233-AF5526EE32E3}" type="presParOf" srcId="{52487D23-4558-407C-B281-6050AAD18CB1}" destId="{86A51A7E-3FF7-45F8-93F3-56EE3B7B0CA9}" srcOrd="6" destOrd="0" presId="urn:microsoft.com/office/officeart/2005/8/layout/vProcess5"/>
    <dgm:cxn modelId="{5733E280-C352-4467-8B91-EFA152D30B56}" type="presParOf" srcId="{52487D23-4558-407C-B281-6050AAD18CB1}" destId="{134FF99D-2286-4C45-988B-433FD0EFE87F}" srcOrd="7" destOrd="0" presId="urn:microsoft.com/office/officeart/2005/8/layout/vProcess5"/>
    <dgm:cxn modelId="{9E960504-7FE9-486D-A275-78DA4F453273}" type="presParOf" srcId="{52487D23-4558-407C-B281-6050AAD18CB1}" destId="{959DFDF7-EE6B-45A4-A644-DB5AC6AE08C8}"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1C44DE-7A06-4264-803E-3D01F58E68D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DA8D5C0-962E-49EC-89C0-FDD21216A793}">
      <dgm:prSet/>
      <dgm:spPr/>
      <dgm:t>
        <a:bodyPr/>
        <a:lstStyle/>
        <a:p>
          <a:r>
            <a:rPr lang="en-US"/>
            <a:t>to reduce conflict by ignoring it, removing the conflicted parties, or evading it in some manner</a:t>
          </a:r>
        </a:p>
      </dgm:t>
    </dgm:pt>
    <dgm:pt modelId="{3F08ABA8-8248-4338-9D56-F12AC6D627D6}" type="parTrans" cxnId="{A4D5FF17-E701-457E-BAE3-7598CF51BC34}">
      <dgm:prSet/>
      <dgm:spPr/>
      <dgm:t>
        <a:bodyPr/>
        <a:lstStyle/>
        <a:p>
          <a:endParaRPr lang="en-US"/>
        </a:p>
      </dgm:t>
    </dgm:pt>
    <dgm:pt modelId="{35B1BFB7-140E-4575-964B-EEE0722C8924}" type="sibTrans" cxnId="{A4D5FF17-E701-457E-BAE3-7598CF51BC34}">
      <dgm:prSet/>
      <dgm:spPr/>
      <dgm:t>
        <a:bodyPr/>
        <a:lstStyle/>
        <a:p>
          <a:endParaRPr lang="en-US"/>
        </a:p>
      </dgm:t>
    </dgm:pt>
    <dgm:pt modelId="{5E685A59-837A-4C17-81C1-523AD38E596D}">
      <dgm:prSet/>
      <dgm:spPr/>
      <dgm:t>
        <a:bodyPr/>
        <a:lstStyle/>
        <a:p>
          <a:r>
            <a:rPr lang="en-US"/>
            <a:t>Avoidance should not be a substitute for proper resolution, however; pushing back conflict indefinitely can and will lead to more (and bigger) conflicts down the line.</a:t>
          </a:r>
        </a:p>
      </dgm:t>
    </dgm:pt>
    <dgm:pt modelId="{B7657AFE-4126-4E73-9699-4D1EA72CFA9B}" type="parTrans" cxnId="{0320F72C-C50C-4030-9B8B-1C0E6946723F}">
      <dgm:prSet/>
      <dgm:spPr/>
      <dgm:t>
        <a:bodyPr/>
        <a:lstStyle/>
        <a:p>
          <a:endParaRPr lang="en-US"/>
        </a:p>
      </dgm:t>
    </dgm:pt>
    <dgm:pt modelId="{49842D5B-A535-44FB-8B37-DD09717FFCF6}" type="sibTrans" cxnId="{0320F72C-C50C-4030-9B8B-1C0E6946723F}">
      <dgm:prSet/>
      <dgm:spPr/>
      <dgm:t>
        <a:bodyPr/>
        <a:lstStyle/>
        <a:p>
          <a:endParaRPr lang="en-US"/>
        </a:p>
      </dgm:t>
    </dgm:pt>
    <dgm:pt modelId="{ED61606E-7D79-406F-A937-2D04A1FF7CBB}">
      <dgm:prSet/>
      <dgm:spPr/>
      <dgm:t>
        <a:bodyPr/>
        <a:lstStyle/>
        <a:p>
          <a:r>
            <a:rPr lang="en-US" b="1" i="1"/>
            <a:t>Example: </a:t>
          </a:r>
          <a:r>
            <a:rPr lang="en-US" i="1"/>
            <a:t>Jake and Amy have been collaborating on the new UX design for weeks. The deadline is looming and they are increasingly unable to agree on changes. The deadline is pushed back and they both are given the day to work on other projects. The space to take a break from each other, as well as the extra time to complete their project, allows them to cool down and resume in a more collaborative mindset.</a:t>
          </a:r>
          <a:endParaRPr lang="en-US"/>
        </a:p>
      </dgm:t>
    </dgm:pt>
    <dgm:pt modelId="{7C1887B0-3000-4172-A959-74A01D400E35}" type="parTrans" cxnId="{F78BAB20-610C-4A22-8360-40CFFC7B7A79}">
      <dgm:prSet/>
      <dgm:spPr/>
      <dgm:t>
        <a:bodyPr/>
        <a:lstStyle/>
        <a:p>
          <a:endParaRPr lang="en-US"/>
        </a:p>
      </dgm:t>
    </dgm:pt>
    <dgm:pt modelId="{FBD922AD-2226-4396-ABFA-C29463ADAA7D}" type="sibTrans" cxnId="{F78BAB20-610C-4A22-8360-40CFFC7B7A79}">
      <dgm:prSet/>
      <dgm:spPr/>
      <dgm:t>
        <a:bodyPr/>
        <a:lstStyle/>
        <a:p>
          <a:endParaRPr lang="en-US"/>
        </a:p>
      </dgm:t>
    </dgm:pt>
    <dgm:pt modelId="{59C98B65-CECC-4F0D-A76E-F3BEEDAAA9F2}" type="pres">
      <dgm:prSet presAssocID="{131C44DE-7A06-4264-803E-3D01F58E68D1}" presName="linear" presStyleCnt="0">
        <dgm:presLayoutVars>
          <dgm:animLvl val="lvl"/>
          <dgm:resizeHandles val="exact"/>
        </dgm:presLayoutVars>
      </dgm:prSet>
      <dgm:spPr/>
    </dgm:pt>
    <dgm:pt modelId="{255B97BF-2B6C-4064-B5CC-1BE35FAEA93F}" type="pres">
      <dgm:prSet presAssocID="{1DA8D5C0-962E-49EC-89C0-FDD21216A793}" presName="parentText" presStyleLbl="node1" presStyleIdx="0" presStyleCnt="3">
        <dgm:presLayoutVars>
          <dgm:chMax val="0"/>
          <dgm:bulletEnabled val="1"/>
        </dgm:presLayoutVars>
      </dgm:prSet>
      <dgm:spPr/>
    </dgm:pt>
    <dgm:pt modelId="{69FAE341-5BFA-4B79-87D0-749DF9D1DAD1}" type="pres">
      <dgm:prSet presAssocID="{35B1BFB7-140E-4575-964B-EEE0722C8924}" presName="spacer" presStyleCnt="0"/>
      <dgm:spPr/>
    </dgm:pt>
    <dgm:pt modelId="{EB43764D-4791-4087-B0D7-72AED18736F1}" type="pres">
      <dgm:prSet presAssocID="{5E685A59-837A-4C17-81C1-523AD38E596D}" presName="parentText" presStyleLbl="node1" presStyleIdx="1" presStyleCnt="3">
        <dgm:presLayoutVars>
          <dgm:chMax val="0"/>
          <dgm:bulletEnabled val="1"/>
        </dgm:presLayoutVars>
      </dgm:prSet>
      <dgm:spPr/>
    </dgm:pt>
    <dgm:pt modelId="{BF92ACF8-E490-4C0E-95C2-14D5F9AB9FE6}" type="pres">
      <dgm:prSet presAssocID="{49842D5B-A535-44FB-8B37-DD09717FFCF6}" presName="spacer" presStyleCnt="0"/>
      <dgm:spPr/>
    </dgm:pt>
    <dgm:pt modelId="{1CFA797E-8C1D-46BC-821A-0485064531E2}" type="pres">
      <dgm:prSet presAssocID="{ED61606E-7D79-406F-A937-2D04A1FF7CBB}" presName="parentText" presStyleLbl="node1" presStyleIdx="2" presStyleCnt="3">
        <dgm:presLayoutVars>
          <dgm:chMax val="0"/>
          <dgm:bulletEnabled val="1"/>
        </dgm:presLayoutVars>
      </dgm:prSet>
      <dgm:spPr/>
    </dgm:pt>
  </dgm:ptLst>
  <dgm:cxnLst>
    <dgm:cxn modelId="{A4D5FF17-E701-457E-BAE3-7598CF51BC34}" srcId="{131C44DE-7A06-4264-803E-3D01F58E68D1}" destId="{1DA8D5C0-962E-49EC-89C0-FDD21216A793}" srcOrd="0" destOrd="0" parTransId="{3F08ABA8-8248-4338-9D56-F12AC6D627D6}" sibTransId="{35B1BFB7-140E-4575-964B-EEE0722C8924}"/>
    <dgm:cxn modelId="{F78BAB20-610C-4A22-8360-40CFFC7B7A79}" srcId="{131C44DE-7A06-4264-803E-3D01F58E68D1}" destId="{ED61606E-7D79-406F-A937-2D04A1FF7CBB}" srcOrd="2" destOrd="0" parTransId="{7C1887B0-3000-4172-A959-74A01D400E35}" sibTransId="{FBD922AD-2226-4396-ABFA-C29463ADAA7D}"/>
    <dgm:cxn modelId="{0320F72C-C50C-4030-9B8B-1C0E6946723F}" srcId="{131C44DE-7A06-4264-803E-3D01F58E68D1}" destId="{5E685A59-837A-4C17-81C1-523AD38E596D}" srcOrd="1" destOrd="0" parTransId="{B7657AFE-4126-4E73-9699-4D1EA72CFA9B}" sibTransId="{49842D5B-A535-44FB-8B37-DD09717FFCF6}"/>
    <dgm:cxn modelId="{982BDD6A-3319-42E6-916A-1A2D0D2B67A1}" type="presOf" srcId="{ED61606E-7D79-406F-A937-2D04A1FF7CBB}" destId="{1CFA797E-8C1D-46BC-821A-0485064531E2}" srcOrd="0" destOrd="0" presId="urn:microsoft.com/office/officeart/2005/8/layout/vList2"/>
    <dgm:cxn modelId="{84DEB96B-153E-48A3-9671-3335A0D1E35E}" type="presOf" srcId="{5E685A59-837A-4C17-81C1-523AD38E596D}" destId="{EB43764D-4791-4087-B0D7-72AED18736F1}" srcOrd="0" destOrd="0" presId="urn:microsoft.com/office/officeart/2005/8/layout/vList2"/>
    <dgm:cxn modelId="{5B2B5455-1756-4347-A623-4E58DDF25C3E}" type="presOf" srcId="{131C44DE-7A06-4264-803E-3D01F58E68D1}" destId="{59C98B65-CECC-4F0D-A76E-F3BEEDAAA9F2}" srcOrd="0" destOrd="0" presId="urn:microsoft.com/office/officeart/2005/8/layout/vList2"/>
    <dgm:cxn modelId="{3A52A399-0373-4CAE-8746-F18E0D23658D}" type="presOf" srcId="{1DA8D5C0-962E-49EC-89C0-FDD21216A793}" destId="{255B97BF-2B6C-4064-B5CC-1BE35FAEA93F}" srcOrd="0" destOrd="0" presId="urn:microsoft.com/office/officeart/2005/8/layout/vList2"/>
    <dgm:cxn modelId="{EE68CE9D-E078-4F20-BD8C-8A0F47B44465}" type="presParOf" srcId="{59C98B65-CECC-4F0D-A76E-F3BEEDAAA9F2}" destId="{255B97BF-2B6C-4064-B5CC-1BE35FAEA93F}" srcOrd="0" destOrd="0" presId="urn:microsoft.com/office/officeart/2005/8/layout/vList2"/>
    <dgm:cxn modelId="{67769D06-449E-4497-AFFF-DAB0D42A0347}" type="presParOf" srcId="{59C98B65-CECC-4F0D-A76E-F3BEEDAAA9F2}" destId="{69FAE341-5BFA-4B79-87D0-749DF9D1DAD1}" srcOrd="1" destOrd="0" presId="urn:microsoft.com/office/officeart/2005/8/layout/vList2"/>
    <dgm:cxn modelId="{31DF77B6-0B56-4DC8-84B5-61D3A9773BCF}" type="presParOf" srcId="{59C98B65-CECC-4F0D-A76E-F3BEEDAAA9F2}" destId="{EB43764D-4791-4087-B0D7-72AED18736F1}" srcOrd="2" destOrd="0" presId="urn:microsoft.com/office/officeart/2005/8/layout/vList2"/>
    <dgm:cxn modelId="{2CEB8535-FC88-4F5B-AC41-1208B6FCE2E8}" type="presParOf" srcId="{59C98B65-CECC-4F0D-A76E-F3BEEDAAA9F2}" destId="{BF92ACF8-E490-4C0E-95C2-14D5F9AB9FE6}" srcOrd="3" destOrd="0" presId="urn:microsoft.com/office/officeart/2005/8/layout/vList2"/>
    <dgm:cxn modelId="{A5A42303-0E7D-4DB6-9DAD-42B1D51509D3}" type="presParOf" srcId="{59C98B65-CECC-4F0D-A76E-F3BEEDAAA9F2}" destId="{1CFA797E-8C1D-46BC-821A-0485064531E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9B8254-E7CE-416C-98BB-A5E6E554E12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08763F4-3468-47D4-A036-7C5EC89C40EF}">
      <dgm:prSet/>
      <dgm:spPr/>
      <dgm:t>
        <a:bodyPr/>
        <a:lstStyle/>
        <a:p>
          <a:r>
            <a:rPr lang="en-US"/>
            <a:t>to find the middle ground by asking both parties to concede some aspects of their desires so that a solution can be agreed upon</a:t>
          </a:r>
        </a:p>
      </dgm:t>
    </dgm:pt>
    <dgm:pt modelId="{4FE66AE5-8539-47A4-8496-5777723EE05D}" type="parTrans" cxnId="{387A1626-8445-4EE0-83B2-E35E00BC8506}">
      <dgm:prSet/>
      <dgm:spPr/>
      <dgm:t>
        <a:bodyPr/>
        <a:lstStyle/>
        <a:p>
          <a:endParaRPr lang="en-US"/>
        </a:p>
      </dgm:t>
    </dgm:pt>
    <dgm:pt modelId="{328493DB-6272-442B-90B2-6396BA568000}" type="sibTrans" cxnId="{387A1626-8445-4EE0-83B2-E35E00BC8506}">
      <dgm:prSet/>
      <dgm:spPr/>
      <dgm:t>
        <a:bodyPr/>
        <a:lstStyle/>
        <a:p>
          <a:endParaRPr lang="en-US"/>
        </a:p>
      </dgm:t>
    </dgm:pt>
    <dgm:pt modelId="{62BB3EBE-9381-4866-84E0-7BCF42945039}">
      <dgm:prSet/>
      <dgm:spPr/>
      <dgm:t>
        <a:bodyPr/>
        <a:lstStyle/>
        <a:p>
          <a:r>
            <a:rPr lang="en-US"/>
            <a:t>Compromise can lead to resentment, especially if overused as a conflict resolution tactic, so use sparingly</a:t>
          </a:r>
        </a:p>
      </dgm:t>
    </dgm:pt>
    <dgm:pt modelId="{E2876ACD-036B-4203-A3EF-82FD028F41CB}" type="parTrans" cxnId="{29EA3C53-F53F-4E0D-87B3-C11B8B98D2A2}">
      <dgm:prSet/>
      <dgm:spPr/>
      <dgm:t>
        <a:bodyPr/>
        <a:lstStyle/>
        <a:p>
          <a:endParaRPr lang="en-US"/>
        </a:p>
      </dgm:t>
    </dgm:pt>
    <dgm:pt modelId="{EE6DBEBE-F570-44BF-A2A3-1EFEBCB2F39A}" type="sibTrans" cxnId="{29EA3C53-F53F-4E0D-87B3-C11B8B98D2A2}">
      <dgm:prSet/>
      <dgm:spPr/>
      <dgm:t>
        <a:bodyPr/>
        <a:lstStyle/>
        <a:p>
          <a:endParaRPr lang="en-US"/>
        </a:p>
      </dgm:t>
    </dgm:pt>
    <dgm:pt modelId="{49E0E596-2EA5-4677-9135-2A41FF8EF87D}">
      <dgm:prSet/>
      <dgm:spPr/>
      <dgm:t>
        <a:bodyPr/>
        <a:lstStyle/>
        <a:p>
          <a:r>
            <a:rPr lang="en-US" b="1" i="1"/>
            <a:t>Example: </a:t>
          </a:r>
          <a:r>
            <a:rPr lang="en-US" i="1"/>
            <a:t>Rosa and Charles are in charge of the advertising budget for the next quarter. Rosa wants to hire a full-time social media person, while Charles wants to increase targeted digital ads. A compromise is reached by hiring a social media person to work part-time, with the remainder of the budget being spent on digital advertising.</a:t>
          </a:r>
          <a:endParaRPr lang="en-US"/>
        </a:p>
      </dgm:t>
    </dgm:pt>
    <dgm:pt modelId="{2FF08EE2-8512-4E22-97C9-60DA00F00B47}" type="parTrans" cxnId="{436EB494-BFA8-4AB6-B531-7635DF740550}">
      <dgm:prSet/>
      <dgm:spPr/>
      <dgm:t>
        <a:bodyPr/>
        <a:lstStyle/>
        <a:p>
          <a:endParaRPr lang="en-US"/>
        </a:p>
      </dgm:t>
    </dgm:pt>
    <dgm:pt modelId="{A9F45409-AED7-4636-8BD7-7DF48484C992}" type="sibTrans" cxnId="{436EB494-BFA8-4AB6-B531-7635DF740550}">
      <dgm:prSet/>
      <dgm:spPr/>
      <dgm:t>
        <a:bodyPr/>
        <a:lstStyle/>
        <a:p>
          <a:endParaRPr lang="en-US"/>
        </a:p>
      </dgm:t>
    </dgm:pt>
    <dgm:pt modelId="{B2D383E3-B96D-4005-B389-EBA933046416}" type="pres">
      <dgm:prSet presAssocID="{239B8254-E7CE-416C-98BB-A5E6E554E120}" presName="root" presStyleCnt="0">
        <dgm:presLayoutVars>
          <dgm:dir/>
          <dgm:resizeHandles val="exact"/>
        </dgm:presLayoutVars>
      </dgm:prSet>
      <dgm:spPr/>
    </dgm:pt>
    <dgm:pt modelId="{2876030F-41DA-4606-96BC-9F5E7B8F5B05}" type="pres">
      <dgm:prSet presAssocID="{108763F4-3468-47D4-A036-7C5EC89C40EF}" presName="compNode" presStyleCnt="0"/>
      <dgm:spPr/>
    </dgm:pt>
    <dgm:pt modelId="{524EB639-2E57-46C8-8E32-DA04867AF3A3}" type="pres">
      <dgm:prSet presAssocID="{108763F4-3468-47D4-A036-7C5EC89C40EF}" presName="bgRect" presStyleLbl="bgShp" presStyleIdx="0" presStyleCnt="3"/>
      <dgm:spPr/>
    </dgm:pt>
    <dgm:pt modelId="{DF3E2242-A048-4CE9-9A8E-167BE1678CF7}" type="pres">
      <dgm:prSet presAssocID="{108763F4-3468-47D4-A036-7C5EC89C40EF}"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Handshake"/>
        </a:ext>
      </dgm:extLst>
    </dgm:pt>
    <dgm:pt modelId="{D73A5FF2-A0BC-4A0D-A534-128B2BCC58D0}" type="pres">
      <dgm:prSet presAssocID="{108763F4-3468-47D4-A036-7C5EC89C40EF}" presName="spaceRect" presStyleCnt="0"/>
      <dgm:spPr/>
    </dgm:pt>
    <dgm:pt modelId="{7AFDB206-5D38-4A0E-A8F5-CD628A52CF16}" type="pres">
      <dgm:prSet presAssocID="{108763F4-3468-47D4-A036-7C5EC89C40EF}" presName="parTx" presStyleLbl="revTx" presStyleIdx="0" presStyleCnt="3">
        <dgm:presLayoutVars>
          <dgm:chMax val="0"/>
          <dgm:chPref val="0"/>
        </dgm:presLayoutVars>
      </dgm:prSet>
      <dgm:spPr/>
    </dgm:pt>
    <dgm:pt modelId="{A73E31FE-94A1-4C26-A08D-09E93BA4074B}" type="pres">
      <dgm:prSet presAssocID="{328493DB-6272-442B-90B2-6396BA568000}" presName="sibTrans" presStyleCnt="0"/>
      <dgm:spPr/>
    </dgm:pt>
    <dgm:pt modelId="{1A843E92-84A1-4B8D-A27A-5284730F9831}" type="pres">
      <dgm:prSet presAssocID="{62BB3EBE-9381-4866-84E0-7BCF42945039}" presName="compNode" presStyleCnt="0"/>
      <dgm:spPr/>
    </dgm:pt>
    <dgm:pt modelId="{1F729432-F06C-4B95-B34D-E218BDF31916}" type="pres">
      <dgm:prSet presAssocID="{62BB3EBE-9381-4866-84E0-7BCF42945039}" presName="bgRect" presStyleLbl="bgShp" presStyleIdx="1" presStyleCnt="3"/>
      <dgm:spPr/>
    </dgm:pt>
    <dgm:pt modelId="{F5F3E125-E793-4CD5-A3A7-E057A935B6B2}" type="pres">
      <dgm:prSet presAssocID="{62BB3EBE-9381-4866-84E0-7BCF42945039}" presName="iconRect" presStyleLbl="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Irritant"/>
        </a:ext>
      </dgm:extLst>
    </dgm:pt>
    <dgm:pt modelId="{17605CDA-B7E2-41CB-A995-82A5EBBFACFA}" type="pres">
      <dgm:prSet presAssocID="{62BB3EBE-9381-4866-84E0-7BCF42945039}" presName="spaceRect" presStyleCnt="0"/>
      <dgm:spPr/>
    </dgm:pt>
    <dgm:pt modelId="{48761B75-1121-439C-9725-E9B559DE5FA6}" type="pres">
      <dgm:prSet presAssocID="{62BB3EBE-9381-4866-84E0-7BCF42945039}" presName="parTx" presStyleLbl="revTx" presStyleIdx="1" presStyleCnt="3">
        <dgm:presLayoutVars>
          <dgm:chMax val="0"/>
          <dgm:chPref val="0"/>
        </dgm:presLayoutVars>
      </dgm:prSet>
      <dgm:spPr/>
    </dgm:pt>
    <dgm:pt modelId="{11BE7F54-B06F-447B-A560-A9E60A184B0E}" type="pres">
      <dgm:prSet presAssocID="{EE6DBEBE-F570-44BF-A2A3-1EFEBCB2F39A}" presName="sibTrans" presStyleCnt="0"/>
      <dgm:spPr/>
    </dgm:pt>
    <dgm:pt modelId="{9714C67C-A2F7-4E43-BE79-D9A52BDE2952}" type="pres">
      <dgm:prSet presAssocID="{49E0E596-2EA5-4677-9135-2A41FF8EF87D}" presName="compNode" presStyleCnt="0"/>
      <dgm:spPr/>
    </dgm:pt>
    <dgm:pt modelId="{0A43B6CB-A261-40A5-8AA4-D6894C8B4BCA}" type="pres">
      <dgm:prSet presAssocID="{49E0E596-2EA5-4677-9135-2A41FF8EF87D}" presName="bgRect" presStyleLbl="bgShp" presStyleIdx="2" presStyleCnt="3"/>
      <dgm:spPr/>
    </dgm:pt>
    <dgm:pt modelId="{A251A7E0-5DE4-4B7A-8AC4-27D293497F3B}" type="pres">
      <dgm:prSet presAssocID="{49E0E596-2EA5-4677-9135-2A41FF8EF87D}" presName="iconRect" presStyleLbl="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tretch>
            <a:fillRect/>
          </a:stretch>
        </a:blipFill>
        <a:ln>
          <a:noFill/>
        </a:ln>
      </dgm:spPr>
      <dgm:extLst>
        <a:ext uri="{E40237B7-FDA0-4F09-8148-C483321AD2D9}">
          <dgm14:cNvPr xmlns:dgm14="http://schemas.microsoft.com/office/drawing/2010/diagram" id="0" name="" descr="Car"/>
        </a:ext>
      </dgm:extLst>
    </dgm:pt>
    <dgm:pt modelId="{4E4480E5-EC69-49AF-A608-803893E1922B}" type="pres">
      <dgm:prSet presAssocID="{49E0E596-2EA5-4677-9135-2A41FF8EF87D}" presName="spaceRect" presStyleCnt="0"/>
      <dgm:spPr/>
    </dgm:pt>
    <dgm:pt modelId="{612F3333-2D31-4D81-BD29-E465A1B52F29}" type="pres">
      <dgm:prSet presAssocID="{49E0E596-2EA5-4677-9135-2A41FF8EF87D}" presName="parTx" presStyleLbl="revTx" presStyleIdx="2" presStyleCnt="3">
        <dgm:presLayoutVars>
          <dgm:chMax val="0"/>
          <dgm:chPref val="0"/>
        </dgm:presLayoutVars>
      </dgm:prSet>
      <dgm:spPr/>
    </dgm:pt>
  </dgm:ptLst>
  <dgm:cxnLst>
    <dgm:cxn modelId="{116F961B-CAE6-4AB2-A924-BAE9D7243F3D}" type="presOf" srcId="{239B8254-E7CE-416C-98BB-A5E6E554E120}" destId="{B2D383E3-B96D-4005-B389-EBA933046416}" srcOrd="0" destOrd="0" presId="urn:microsoft.com/office/officeart/2018/2/layout/IconVerticalSolidList"/>
    <dgm:cxn modelId="{387A1626-8445-4EE0-83B2-E35E00BC8506}" srcId="{239B8254-E7CE-416C-98BB-A5E6E554E120}" destId="{108763F4-3468-47D4-A036-7C5EC89C40EF}" srcOrd="0" destOrd="0" parTransId="{4FE66AE5-8539-47A4-8496-5777723EE05D}" sibTransId="{328493DB-6272-442B-90B2-6396BA568000}"/>
    <dgm:cxn modelId="{C266322A-1754-4B83-AE16-A84946CB1E00}" type="presOf" srcId="{108763F4-3468-47D4-A036-7C5EC89C40EF}" destId="{7AFDB206-5D38-4A0E-A8F5-CD628A52CF16}" srcOrd="0" destOrd="0" presId="urn:microsoft.com/office/officeart/2018/2/layout/IconVerticalSolidList"/>
    <dgm:cxn modelId="{29EA3C53-F53F-4E0D-87B3-C11B8B98D2A2}" srcId="{239B8254-E7CE-416C-98BB-A5E6E554E120}" destId="{62BB3EBE-9381-4866-84E0-7BCF42945039}" srcOrd="1" destOrd="0" parTransId="{E2876ACD-036B-4203-A3EF-82FD028F41CB}" sibTransId="{EE6DBEBE-F570-44BF-A2A3-1EFEBCB2F39A}"/>
    <dgm:cxn modelId="{436EB494-BFA8-4AB6-B531-7635DF740550}" srcId="{239B8254-E7CE-416C-98BB-A5E6E554E120}" destId="{49E0E596-2EA5-4677-9135-2A41FF8EF87D}" srcOrd="2" destOrd="0" parTransId="{2FF08EE2-8512-4E22-97C9-60DA00F00B47}" sibTransId="{A9F45409-AED7-4636-8BD7-7DF48484C992}"/>
    <dgm:cxn modelId="{4F1C659B-49FE-421D-AFDC-5BEFB18BF54E}" type="presOf" srcId="{62BB3EBE-9381-4866-84E0-7BCF42945039}" destId="{48761B75-1121-439C-9725-E9B559DE5FA6}" srcOrd="0" destOrd="0" presId="urn:microsoft.com/office/officeart/2018/2/layout/IconVerticalSolidList"/>
    <dgm:cxn modelId="{7C6D56E7-69A7-46F3-80E5-A0998D7A591A}" type="presOf" srcId="{49E0E596-2EA5-4677-9135-2A41FF8EF87D}" destId="{612F3333-2D31-4D81-BD29-E465A1B52F29}" srcOrd="0" destOrd="0" presId="urn:microsoft.com/office/officeart/2018/2/layout/IconVerticalSolidList"/>
    <dgm:cxn modelId="{18276394-DE01-4D4B-BC6E-5DD94D41DED2}" type="presParOf" srcId="{B2D383E3-B96D-4005-B389-EBA933046416}" destId="{2876030F-41DA-4606-96BC-9F5E7B8F5B05}" srcOrd="0" destOrd="0" presId="urn:microsoft.com/office/officeart/2018/2/layout/IconVerticalSolidList"/>
    <dgm:cxn modelId="{4F7481E6-3889-4893-9639-69918C1FB7FB}" type="presParOf" srcId="{2876030F-41DA-4606-96BC-9F5E7B8F5B05}" destId="{524EB639-2E57-46C8-8E32-DA04867AF3A3}" srcOrd="0" destOrd="0" presId="urn:microsoft.com/office/officeart/2018/2/layout/IconVerticalSolidList"/>
    <dgm:cxn modelId="{083E2449-335F-4CCC-A5BA-E759497F40FE}" type="presParOf" srcId="{2876030F-41DA-4606-96BC-9F5E7B8F5B05}" destId="{DF3E2242-A048-4CE9-9A8E-167BE1678CF7}" srcOrd="1" destOrd="0" presId="urn:microsoft.com/office/officeart/2018/2/layout/IconVerticalSolidList"/>
    <dgm:cxn modelId="{3F3202F0-664F-4AB6-84F1-1FDDE746C409}" type="presParOf" srcId="{2876030F-41DA-4606-96BC-9F5E7B8F5B05}" destId="{D73A5FF2-A0BC-4A0D-A534-128B2BCC58D0}" srcOrd="2" destOrd="0" presId="urn:microsoft.com/office/officeart/2018/2/layout/IconVerticalSolidList"/>
    <dgm:cxn modelId="{19ED417F-17FC-4056-9DF5-D5800536B7D0}" type="presParOf" srcId="{2876030F-41DA-4606-96BC-9F5E7B8F5B05}" destId="{7AFDB206-5D38-4A0E-A8F5-CD628A52CF16}" srcOrd="3" destOrd="0" presId="urn:microsoft.com/office/officeart/2018/2/layout/IconVerticalSolidList"/>
    <dgm:cxn modelId="{93077135-F0BA-4463-BBF4-5D109D43E46D}" type="presParOf" srcId="{B2D383E3-B96D-4005-B389-EBA933046416}" destId="{A73E31FE-94A1-4C26-A08D-09E93BA4074B}" srcOrd="1" destOrd="0" presId="urn:microsoft.com/office/officeart/2018/2/layout/IconVerticalSolidList"/>
    <dgm:cxn modelId="{B04843DF-4C33-442D-A2CE-E3F7D47069DB}" type="presParOf" srcId="{B2D383E3-B96D-4005-B389-EBA933046416}" destId="{1A843E92-84A1-4B8D-A27A-5284730F9831}" srcOrd="2" destOrd="0" presId="urn:microsoft.com/office/officeart/2018/2/layout/IconVerticalSolidList"/>
    <dgm:cxn modelId="{0575D06A-9B43-4DB2-904F-4C5CB9675BC8}" type="presParOf" srcId="{1A843E92-84A1-4B8D-A27A-5284730F9831}" destId="{1F729432-F06C-4B95-B34D-E218BDF31916}" srcOrd="0" destOrd="0" presId="urn:microsoft.com/office/officeart/2018/2/layout/IconVerticalSolidList"/>
    <dgm:cxn modelId="{B37CBA3D-C714-4A1C-926C-5C091CC691A0}" type="presParOf" srcId="{1A843E92-84A1-4B8D-A27A-5284730F9831}" destId="{F5F3E125-E793-4CD5-A3A7-E057A935B6B2}" srcOrd="1" destOrd="0" presId="urn:microsoft.com/office/officeart/2018/2/layout/IconVerticalSolidList"/>
    <dgm:cxn modelId="{C73D77B2-AA54-42C4-B601-6F9F70C6450A}" type="presParOf" srcId="{1A843E92-84A1-4B8D-A27A-5284730F9831}" destId="{17605CDA-B7E2-41CB-A995-82A5EBBFACFA}" srcOrd="2" destOrd="0" presId="urn:microsoft.com/office/officeart/2018/2/layout/IconVerticalSolidList"/>
    <dgm:cxn modelId="{0953447A-E233-433B-B9BD-FE8553C9D2E2}" type="presParOf" srcId="{1A843E92-84A1-4B8D-A27A-5284730F9831}" destId="{48761B75-1121-439C-9725-E9B559DE5FA6}" srcOrd="3" destOrd="0" presId="urn:microsoft.com/office/officeart/2018/2/layout/IconVerticalSolidList"/>
    <dgm:cxn modelId="{5BBD2DED-1A00-4DB2-9DF9-C085624E4DE9}" type="presParOf" srcId="{B2D383E3-B96D-4005-B389-EBA933046416}" destId="{11BE7F54-B06F-447B-A560-A9E60A184B0E}" srcOrd="3" destOrd="0" presId="urn:microsoft.com/office/officeart/2018/2/layout/IconVerticalSolidList"/>
    <dgm:cxn modelId="{CEE9AFCA-0884-4078-8661-D15F2C6A94CF}" type="presParOf" srcId="{B2D383E3-B96D-4005-B389-EBA933046416}" destId="{9714C67C-A2F7-4E43-BE79-D9A52BDE2952}" srcOrd="4" destOrd="0" presId="urn:microsoft.com/office/officeart/2018/2/layout/IconVerticalSolidList"/>
    <dgm:cxn modelId="{306070E0-DF05-4919-A2D8-8C6047E73153}" type="presParOf" srcId="{9714C67C-A2F7-4E43-BE79-D9A52BDE2952}" destId="{0A43B6CB-A261-40A5-8AA4-D6894C8B4BCA}" srcOrd="0" destOrd="0" presId="urn:microsoft.com/office/officeart/2018/2/layout/IconVerticalSolidList"/>
    <dgm:cxn modelId="{D3428DF6-66BA-4658-80EC-4F23837109FB}" type="presParOf" srcId="{9714C67C-A2F7-4E43-BE79-D9A52BDE2952}" destId="{A251A7E0-5DE4-4B7A-8AC4-27D293497F3B}" srcOrd="1" destOrd="0" presId="urn:microsoft.com/office/officeart/2018/2/layout/IconVerticalSolidList"/>
    <dgm:cxn modelId="{F160E828-2343-4C84-8150-94E654E1B5B2}" type="presParOf" srcId="{9714C67C-A2F7-4E43-BE79-D9A52BDE2952}" destId="{4E4480E5-EC69-49AF-A608-803893E1922B}" srcOrd="2" destOrd="0" presId="urn:microsoft.com/office/officeart/2018/2/layout/IconVerticalSolidList"/>
    <dgm:cxn modelId="{5F3AC728-68AB-48F5-A3A4-CD1729F767FE}" type="presParOf" srcId="{9714C67C-A2F7-4E43-BE79-D9A52BDE2952}" destId="{612F3333-2D31-4D81-BD29-E465A1B52F2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22D0049-CECC-4971-B8B0-0903EC68DD4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54F7976-BAB3-4450-891E-FA26F986D753}">
      <dgm:prSet/>
      <dgm:spPr/>
      <dgm:t>
        <a:bodyPr/>
        <a:lstStyle/>
        <a:p>
          <a:pPr>
            <a:defRPr cap="all"/>
          </a:pPr>
          <a:r>
            <a:rPr lang="en-US"/>
            <a:t>Rejects compromise and involves not giving in to others viewpoints or wants.</a:t>
          </a:r>
        </a:p>
      </dgm:t>
    </dgm:pt>
    <dgm:pt modelId="{64E9D000-B540-4099-9E13-A6249F000DE1}" type="parTrans" cxnId="{2FA136BF-4EBF-48D8-8C58-55AC1CA66CF1}">
      <dgm:prSet/>
      <dgm:spPr/>
      <dgm:t>
        <a:bodyPr/>
        <a:lstStyle/>
        <a:p>
          <a:endParaRPr lang="en-US"/>
        </a:p>
      </dgm:t>
    </dgm:pt>
    <dgm:pt modelId="{C4EA5CA8-9FE8-4DD0-8684-C29189BD9CD0}" type="sibTrans" cxnId="{2FA136BF-4EBF-48D8-8C58-55AC1CA66CF1}">
      <dgm:prSet/>
      <dgm:spPr/>
      <dgm:t>
        <a:bodyPr/>
        <a:lstStyle/>
        <a:p>
          <a:endParaRPr lang="en-US"/>
        </a:p>
      </dgm:t>
    </dgm:pt>
    <dgm:pt modelId="{E09CC97D-A4E9-4DCB-A98C-581FFC9EE6D1}">
      <dgm:prSet/>
      <dgm:spPr/>
      <dgm:t>
        <a:bodyPr/>
        <a:lstStyle/>
        <a:p>
          <a:pPr>
            <a:defRPr cap="all"/>
          </a:pPr>
          <a:r>
            <a:rPr lang="en-US"/>
            <a:t>One party stands firm in what they think is the correct handling of a situation, and does not back down until they get their way.</a:t>
          </a:r>
        </a:p>
      </dgm:t>
    </dgm:pt>
    <dgm:pt modelId="{B2B340CB-F457-48E6-B3F9-6A606CB57D4D}" type="parTrans" cxnId="{92F9E2E7-8388-4804-B8DE-FBB644AFFEB3}">
      <dgm:prSet/>
      <dgm:spPr/>
      <dgm:t>
        <a:bodyPr/>
        <a:lstStyle/>
        <a:p>
          <a:endParaRPr lang="en-US"/>
        </a:p>
      </dgm:t>
    </dgm:pt>
    <dgm:pt modelId="{2863CB93-5E22-4DE3-8415-2A2E944886B5}" type="sibTrans" cxnId="{92F9E2E7-8388-4804-B8DE-FBB644AFFEB3}">
      <dgm:prSet/>
      <dgm:spPr/>
      <dgm:t>
        <a:bodyPr/>
        <a:lstStyle/>
        <a:p>
          <a:endParaRPr lang="en-US"/>
        </a:p>
      </dgm:t>
    </dgm:pt>
    <dgm:pt modelId="{ED068C18-151A-4F81-A769-5BF1A6A5BC8A}">
      <dgm:prSet/>
      <dgm:spPr/>
      <dgm:t>
        <a:bodyPr/>
        <a:lstStyle/>
        <a:p>
          <a:pPr>
            <a:defRPr cap="all"/>
          </a:pPr>
          <a:r>
            <a:rPr lang="en-US"/>
            <a:t>There is a high chance of morale and productivity being lessened</a:t>
          </a:r>
        </a:p>
      </dgm:t>
    </dgm:pt>
    <dgm:pt modelId="{DF39998B-1A45-4C05-8627-C5F12117906C}" type="parTrans" cxnId="{6A22BB7D-067C-4B3E-8CAE-08F9499C54EA}">
      <dgm:prSet/>
      <dgm:spPr/>
      <dgm:t>
        <a:bodyPr/>
        <a:lstStyle/>
        <a:p>
          <a:endParaRPr lang="en-US"/>
        </a:p>
      </dgm:t>
    </dgm:pt>
    <dgm:pt modelId="{5E1041A9-157D-44A3-ACC9-A248B7B73D07}" type="sibTrans" cxnId="{6A22BB7D-067C-4B3E-8CAE-08F9499C54EA}">
      <dgm:prSet/>
      <dgm:spPr/>
      <dgm:t>
        <a:bodyPr/>
        <a:lstStyle/>
        <a:p>
          <a:endParaRPr lang="en-US"/>
        </a:p>
      </dgm:t>
    </dgm:pt>
    <dgm:pt modelId="{66D72E0D-EFC9-4C8F-9D67-FAA016490942}" type="pres">
      <dgm:prSet presAssocID="{122D0049-CECC-4971-B8B0-0903EC68DD4E}" presName="linear" presStyleCnt="0">
        <dgm:presLayoutVars>
          <dgm:animLvl val="lvl"/>
          <dgm:resizeHandles val="exact"/>
        </dgm:presLayoutVars>
      </dgm:prSet>
      <dgm:spPr/>
    </dgm:pt>
    <dgm:pt modelId="{4F3805DF-092D-4899-A902-6F642E251C0B}" type="pres">
      <dgm:prSet presAssocID="{E54F7976-BAB3-4450-891E-FA26F986D753}" presName="parentText" presStyleLbl="node1" presStyleIdx="0" presStyleCnt="3">
        <dgm:presLayoutVars>
          <dgm:chMax val="0"/>
          <dgm:bulletEnabled val="1"/>
        </dgm:presLayoutVars>
      </dgm:prSet>
      <dgm:spPr/>
    </dgm:pt>
    <dgm:pt modelId="{62878DD4-7C91-4B28-B952-4D2D92DAEF30}" type="pres">
      <dgm:prSet presAssocID="{C4EA5CA8-9FE8-4DD0-8684-C29189BD9CD0}" presName="spacer" presStyleCnt="0"/>
      <dgm:spPr/>
    </dgm:pt>
    <dgm:pt modelId="{A5B25613-47FE-4C79-8C23-4AB01B26ADC7}" type="pres">
      <dgm:prSet presAssocID="{E09CC97D-A4E9-4DCB-A98C-581FFC9EE6D1}" presName="parentText" presStyleLbl="node1" presStyleIdx="1" presStyleCnt="3">
        <dgm:presLayoutVars>
          <dgm:chMax val="0"/>
          <dgm:bulletEnabled val="1"/>
        </dgm:presLayoutVars>
      </dgm:prSet>
      <dgm:spPr/>
    </dgm:pt>
    <dgm:pt modelId="{BAF2FF84-398B-442E-93C9-66CC27F0E639}" type="pres">
      <dgm:prSet presAssocID="{2863CB93-5E22-4DE3-8415-2A2E944886B5}" presName="spacer" presStyleCnt="0"/>
      <dgm:spPr/>
    </dgm:pt>
    <dgm:pt modelId="{D902610D-6E22-4790-A6DF-429581DF6F94}" type="pres">
      <dgm:prSet presAssocID="{ED068C18-151A-4F81-A769-5BF1A6A5BC8A}" presName="parentText" presStyleLbl="node1" presStyleIdx="2" presStyleCnt="3">
        <dgm:presLayoutVars>
          <dgm:chMax val="0"/>
          <dgm:bulletEnabled val="1"/>
        </dgm:presLayoutVars>
      </dgm:prSet>
      <dgm:spPr/>
    </dgm:pt>
  </dgm:ptLst>
  <dgm:cxnLst>
    <dgm:cxn modelId="{01479E11-31DB-431A-8464-ADAE6566E507}" type="presOf" srcId="{ED068C18-151A-4F81-A769-5BF1A6A5BC8A}" destId="{D902610D-6E22-4790-A6DF-429581DF6F94}" srcOrd="0" destOrd="0" presId="urn:microsoft.com/office/officeart/2005/8/layout/vList2"/>
    <dgm:cxn modelId="{0F3DB52E-EE76-4122-920D-AEF1609916C8}" type="presOf" srcId="{122D0049-CECC-4971-B8B0-0903EC68DD4E}" destId="{66D72E0D-EFC9-4C8F-9D67-FAA016490942}" srcOrd="0" destOrd="0" presId="urn:microsoft.com/office/officeart/2005/8/layout/vList2"/>
    <dgm:cxn modelId="{9262C43E-7F48-4F2B-A8AF-153EAA7C38FC}" type="presOf" srcId="{E09CC97D-A4E9-4DCB-A98C-581FFC9EE6D1}" destId="{A5B25613-47FE-4C79-8C23-4AB01B26ADC7}" srcOrd="0" destOrd="0" presId="urn:microsoft.com/office/officeart/2005/8/layout/vList2"/>
    <dgm:cxn modelId="{04540048-4319-474A-A2F5-823A050D4E94}" type="presOf" srcId="{E54F7976-BAB3-4450-891E-FA26F986D753}" destId="{4F3805DF-092D-4899-A902-6F642E251C0B}" srcOrd="0" destOrd="0" presId="urn:microsoft.com/office/officeart/2005/8/layout/vList2"/>
    <dgm:cxn modelId="{6A22BB7D-067C-4B3E-8CAE-08F9499C54EA}" srcId="{122D0049-CECC-4971-B8B0-0903EC68DD4E}" destId="{ED068C18-151A-4F81-A769-5BF1A6A5BC8A}" srcOrd="2" destOrd="0" parTransId="{DF39998B-1A45-4C05-8627-C5F12117906C}" sibTransId="{5E1041A9-157D-44A3-ACC9-A248B7B73D07}"/>
    <dgm:cxn modelId="{2FA136BF-4EBF-48D8-8C58-55AC1CA66CF1}" srcId="{122D0049-CECC-4971-B8B0-0903EC68DD4E}" destId="{E54F7976-BAB3-4450-891E-FA26F986D753}" srcOrd="0" destOrd="0" parTransId="{64E9D000-B540-4099-9E13-A6249F000DE1}" sibTransId="{C4EA5CA8-9FE8-4DD0-8684-C29189BD9CD0}"/>
    <dgm:cxn modelId="{92F9E2E7-8388-4804-B8DE-FBB644AFFEB3}" srcId="{122D0049-CECC-4971-B8B0-0903EC68DD4E}" destId="{E09CC97D-A4E9-4DCB-A98C-581FFC9EE6D1}" srcOrd="1" destOrd="0" parTransId="{B2B340CB-F457-48E6-B3F9-6A606CB57D4D}" sibTransId="{2863CB93-5E22-4DE3-8415-2A2E944886B5}"/>
    <dgm:cxn modelId="{B95DE573-637E-417C-8A24-ABF6D28A7397}" type="presParOf" srcId="{66D72E0D-EFC9-4C8F-9D67-FAA016490942}" destId="{4F3805DF-092D-4899-A902-6F642E251C0B}" srcOrd="0" destOrd="0" presId="urn:microsoft.com/office/officeart/2005/8/layout/vList2"/>
    <dgm:cxn modelId="{76FA7C03-DBCB-41CF-BB23-8DE275FE50D0}" type="presParOf" srcId="{66D72E0D-EFC9-4C8F-9D67-FAA016490942}" destId="{62878DD4-7C91-4B28-B952-4D2D92DAEF30}" srcOrd="1" destOrd="0" presId="urn:microsoft.com/office/officeart/2005/8/layout/vList2"/>
    <dgm:cxn modelId="{F224847A-8561-4C78-91F2-D24EF9CA9E78}" type="presParOf" srcId="{66D72E0D-EFC9-4C8F-9D67-FAA016490942}" destId="{A5B25613-47FE-4C79-8C23-4AB01B26ADC7}" srcOrd="2" destOrd="0" presId="urn:microsoft.com/office/officeart/2005/8/layout/vList2"/>
    <dgm:cxn modelId="{8F722B66-2AA8-438B-9326-16BFA2A0822B}" type="presParOf" srcId="{66D72E0D-EFC9-4C8F-9D67-FAA016490942}" destId="{BAF2FF84-398B-442E-93C9-66CC27F0E639}" srcOrd="3" destOrd="0" presId="urn:microsoft.com/office/officeart/2005/8/layout/vList2"/>
    <dgm:cxn modelId="{0AC6EB02-1D2E-468B-86C3-4848CCFA6FC1}" type="presParOf" srcId="{66D72E0D-EFC9-4C8F-9D67-FAA016490942}" destId="{D902610D-6E22-4790-A6DF-429581DF6F94}"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0144B17-3C1F-4280-A515-BA9C4357D57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9C16438-6C9F-4312-B63F-FA2BC120738C}">
      <dgm:prSet/>
      <dgm:spPr/>
      <dgm:t>
        <a:bodyPr/>
        <a:lstStyle/>
        <a:p>
          <a:r>
            <a:rPr lang="en-US"/>
            <a:t>This style produces the best long-term results, at the same time it is often the most difficult and time-consuming to reach</a:t>
          </a:r>
        </a:p>
      </dgm:t>
    </dgm:pt>
    <dgm:pt modelId="{5BC253FF-7E8A-47EE-8FFD-36E7FE2502B7}" type="parTrans" cxnId="{627AC862-ADB3-4E9D-951B-F86C77B40088}">
      <dgm:prSet/>
      <dgm:spPr/>
      <dgm:t>
        <a:bodyPr/>
        <a:lstStyle/>
        <a:p>
          <a:endParaRPr lang="en-US"/>
        </a:p>
      </dgm:t>
    </dgm:pt>
    <dgm:pt modelId="{3F5311D9-D15B-4B17-A90C-DF7F7BE32466}" type="sibTrans" cxnId="{627AC862-ADB3-4E9D-951B-F86C77B40088}">
      <dgm:prSet/>
      <dgm:spPr/>
      <dgm:t>
        <a:bodyPr/>
        <a:lstStyle/>
        <a:p>
          <a:endParaRPr lang="en-US"/>
        </a:p>
      </dgm:t>
    </dgm:pt>
    <dgm:pt modelId="{DCF7C20A-E35F-4096-BB81-0C9FFFA3C685}">
      <dgm:prSet/>
      <dgm:spPr/>
      <dgm:t>
        <a:bodyPr/>
        <a:lstStyle/>
        <a:p>
          <a:r>
            <a:rPr lang="en-US"/>
            <a:t>Each party’s needs and wants are considered, and a win-win solution is found so that everyone leaves satisfied</a:t>
          </a:r>
        </a:p>
      </dgm:t>
    </dgm:pt>
    <dgm:pt modelId="{73BAA2F5-3F6B-4BCF-959B-1E6B4F36D667}" type="parTrans" cxnId="{994DA07A-442D-480B-B09C-F4C9C3D3B91F}">
      <dgm:prSet/>
      <dgm:spPr/>
      <dgm:t>
        <a:bodyPr/>
        <a:lstStyle/>
        <a:p>
          <a:endParaRPr lang="en-US"/>
        </a:p>
      </dgm:t>
    </dgm:pt>
    <dgm:pt modelId="{D68CBF9C-0153-444A-9EAC-55579CD3A7F4}" type="sibTrans" cxnId="{994DA07A-442D-480B-B09C-F4C9C3D3B91F}">
      <dgm:prSet/>
      <dgm:spPr/>
      <dgm:t>
        <a:bodyPr/>
        <a:lstStyle/>
        <a:p>
          <a:endParaRPr lang="en-US"/>
        </a:p>
      </dgm:t>
    </dgm:pt>
    <dgm:pt modelId="{6A8307D2-FB7F-42EE-A6E5-7A8ABDD4DAF4}">
      <dgm:prSet/>
      <dgm:spPr/>
      <dgm:t>
        <a:bodyPr/>
        <a:lstStyle/>
        <a:p>
          <a:r>
            <a:rPr lang="en-US"/>
            <a:t>This often involves all parties sitting down together, talking through the conflict and negotiating a solution together</a:t>
          </a:r>
        </a:p>
      </dgm:t>
    </dgm:pt>
    <dgm:pt modelId="{1A86AF4C-A36D-4C06-8788-C4BFE68E23B9}" type="parTrans" cxnId="{0CF314EF-82A0-4D40-B7DC-02D46C61F735}">
      <dgm:prSet/>
      <dgm:spPr/>
      <dgm:t>
        <a:bodyPr/>
        <a:lstStyle/>
        <a:p>
          <a:endParaRPr lang="en-US"/>
        </a:p>
      </dgm:t>
    </dgm:pt>
    <dgm:pt modelId="{A26369AA-F77F-4A63-8FB8-FF5D54173927}" type="sibTrans" cxnId="{0CF314EF-82A0-4D40-B7DC-02D46C61F735}">
      <dgm:prSet/>
      <dgm:spPr/>
      <dgm:t>
        <a:bodyPr/>
        <a:lstStyle/>
        <a:p>
          <a:endParaRPr lang="en-US"/>
        </a:p>
      </dgm:t>
    </dgm:pt>
    <dgm:pt modelId="{D49662E0-A961-4E50-957A-3CB2921C417B}">
      <dgm:prSet/>
      <dgm:spPr/>
      <dgm:t>
        <a:bodyPr/>
        <a:lstStyle/>
        <a:p>
          <a:r>
            <a:rPr lang="en-US" b="1" i="1"/>
            <a:t>Example: </a:t>
          </a:r>
          <a:r>
            <a:rPr lang="en-US" i="1"/>
            <a:t>Terry and Janet are leading the design of a new prototype. They are having difficulties, as Terry wants to incorporate a specific set of features. Janet wants to incorporate a different set of features. To reach a solution, they sit down, talk through each feature, why it is (or isn’t) important, and finally reach a solution, incorporating a mix of their features and some new ones they realized were important as they negotiated.</a:t>
          </a:r>
          <a:endParaRPr lang="en-US"/>
        </a:p>
      </dgm:t>
    </dgm:pt>
    <dgm:pt modelId="{E2A20961-96A9-4440-87E8-B0E44A7CED75}" type="parTrans" cxnId="{CD7977B9-930E-499B-95A9-41F206240483}">
      <dgm:prSet/>
      <dgm:spPr/>
      <dgm:t>
        <a:bodyPr/>
        <a:lstStyle/>
        <a:p>
          <a:endParaRPr lang="en-US"/>
        </a:p>
      </dgm:t>
    </dgm:pt>
    <dgm:pt modelId="{9A2E5C7C-683C-4FDE-B8E6-743A9B7129E9}" type="sibTrans" cxnId="{CD7977B9-930E-499B-95A9-41F206240483}">
      <dgm:prSet/>
      <dgm:spPr/>
      <dgm:t>
        <a:bodyPr/>
        <a:lstStyle/>
        <a:p>
          <a:endParaRPr lang="en-US"/>
        </a:p>
      </dgm:t>
    </dgm:pt>
    <dgm:pt modelId="{F8C1A365-FCBC-4F7C-BACA-0556925767B8}" type="pres">
      <dgm:prSet presAssocID="{90144B17-3C1F-4280-A515-BA9C4357D57F}" presName="linear" presStyleCnt="0">
        <dgm:presLayoutVars>
          <dgm:animLvl val="lvl"/>
          <dgm:resizeHandles val="exact"/>
        </dgm:presLayoutVars>
      </dgm:prSet>
      <dgm:spPr/>
    </dgm:pt>
    <dgm:pt modelId="{4BA7991D-C622-47C1-8A64-0299D2275536}" type="pres">
      <dgm:prSet presAssocID="{39C16438-6C9F-4312-B63F-FA2BC120738C}" presName="parentText" presStyleLbl="node1" presStyleIdx="0" presStyleCnt="4">
        <dgm:presLayoutVars>
          <dgm:chMax val="0"/>
          <dgm:bulletEnabled val="1"/>
        </dgm:presLayoutVars>
      </dgm:prSet>
      <dgm:spPr/>
    </dgm:pt>
    <dgm:pt modelId="{BCCC4903-C788-413C-81EF-404235C39121}" type="pres">
      <dgm:prSet presAssocID="{3F5311D9-D15B-4B17-A90C-DF7F7BE32466}" presName="spacer" presStyleCnt="0"/>
      <dgm:spPr/>
    </dgm:pt>
    <dgm:pt modelId="{4177C0D7-7263-4ED7-94D7-C68FC30FF05A}" type="pres">
      <dgm:prSet presAssocID="{DCF7C20A-E35F-4096-BB81-0C9FFFA3C685}" presName="parentText" presStyleLbl="node1" presStyleIdx="1" presStyleCnt="4">
        <dgm:presLayoutVars>
          <dgm:chMax val="0"/>
          <dgm:bulletEnabled val="1"/>
        </dgm:presLayoutVars>
      </dgm:prSet>
      <dgm:spPr/>
    </dgm:pt>
    <dgm:pt modelId="{FB38BB99-0EFE-41BD-9AE9-B3FF6D6F3562}" type="pres">
      <dgm:prSet presAssocID="{D68CBF9C-0153-444A-9EAC-55579CD3A7F4}" presName="spacer" presStyleCnt="0"/>
      <dgm:spPr/>
    </dgm:pt>
    <dgm:pt modelId="{ACBE5F67-1FC1-440C-A6EC-D28F160B7BD8}" type="pres">
      <dgm:prSet presAssocID="{6A8307D2-FB7F-42EE-A6E5-7A8ABDD4DAF4}" presName="parentText" presStyleLbl="node1" presStyleIdx="2" presStyleCnt="4">
        <dgm:presLayoutVars>
          <dgm:chMax val="0"/>
          <dgm:bulletEnabled val="1"/>
        </dgm:presLayoutVars>
      </dgm:prSet>
      <dgm:spPr/>
    </dgm:pt>
    <dgm:pt modelId="{4C2768CE-077A-4AC1-8CDB-337904EA1A9F}" type="pres">
      <dgm:prSet presAssocID="{A26369AA-F77F-4A63-8FB8-FF5D54173927}" presName="spacer" presStyleCnt="0"/>
      <dgm:spPr/>
    </dgm:pt>
    <dgm:pt modelId="{2D55D4A3-19F1-4549-B66F-DA71244C87C6}" type="pres">
      <dgm:prSet presAssocID="{D49662E0-A961-4E50-957A-3CB2921C417B}" presName="parentText" presStyleLbl="node1" presStyleIdx="3" presStyleCnt="4">
        <dgm:presLayoutVars>
          <dgm:chMax val="0"/>
          <dgm:bulletEnabled val="1"/>
        </dgm:presLayoutVars>
      </dgm:prSet>
      <dgm:spPr/>
    </dgm:pt>
  </dgm:ptLst>
  <dgm:cxnLst>
    <dgm:cxn modelId="{5F3C4828-2F64-43F0-98DF-7A4B7A96DB3D}" type="presOf" srcId="{6A8307D2-FB7F-42EE-A6E5-7A8ABDD4DAF4}" destId="{ACBE5F67-1FC1-440C-A6EC-D28F160B7BD8}" srcOrd="0" destOrd="0" presId="urn:microsoft.com/office/officeart/2005/8/layout/vList2"/>
    <dgm:cxn modelId="{6C77812E-DE85-48E0-9048-372A91F1E1C9}" type="presOf" srcId="{90144B17-3C1F-4280-A515-BA9C4357D57F}" destId="{F8C1A365-FCBC-4F7C-BACA-0556925767B8}" srcOrd="0" destOrd="0" presId="urn:microsoft.com/office/officeart/2005/8/layout/vList2"/>
    <dgm:cxn modelId="{ABD7C23B-4BA6-4979-9A0E-CDADC09DB11C}" type="presOf" srcId="{DCF7C20A-E35F-4096-BB81-0C9FFFA3C685}" destId="{4177C0D7-7263-4ED7-94D7-C68FC30FF05A}" srcOrd="0" destOrd="0" presId="urn:microsoft.com/office/officeart/2005/8/layout/vList2"/>
    <dgm:cxn modelId="{627AC862-ADB3-4E9D-951B-F86C77B40088}" srcId="{90144B17-3C1F-4280-A515-BA9C4357D57F}" destId="{39C16438-6C9F-4312-B63F-FA2BC120738C}" srcOrd="0" destOrd="0" parTransId="{5BC253FF-7E8A-47EE-8FFD-36E7FE2502B7}" sibTransId="{3F5311D9-D15B-4B17-A90C-DF7F7BE32466}"/>
    <dgm:cxn modelId="{994DA07A-442D-480B-B09C-F4C9C3D3B91F}" srcId="{90144B17-3C1F-4280-A515-BA9C4357D57F}" destId="{DCF7C20A-E35F-4096-BB81-0C9FFFA3C685}" srcOrd="1" destOrd="0" parTransId="{73BAA2F5-3F6B-4BCF-959B-1E6B4F36D667}" sibTransId="{D68CBF9C-0153-444A-9EAC-55579CD3A7F4}"/>
    <dgm:cxn modelId="{CD7977B9-930E-499B-95A9-41F206240483}" srcId="{90144B17-3C1F-4280-A515-BA9C4357D57F}" destId="{D49662E0-A961-4E50-957A-3CB2921C417B}" srcOrd="3" destOrd="0" parTransId="{E2A20961-96A9-4440-87E8-B0E44A7CED75}" sibTransId="{9A2E5C7C-683C-4FDE-B8E6-743A9B7129E9}"/>
    <dgm:cxn modelId="{E88000D4-CF06-4082-BE32-0C8A7065D283}" type="presOf" srcId="{D49662E0-A961-4E50-957A-3CB2921C417B}" destId="{2D55D4A3-19F1-4549-B66F-DA71244C87C6}" srcOrd="0" destOrd="0" presId="urn:microsoft.com/office/officeart/2005/8/layout/vList2"/>
    <dgm:cxn modelId="{5346EDE2-0610-4F25-BD65-1CED04C35BFC}" type="presOf" srcId="{39C16438-6C9F-4312-B63F-FA2BC120738C}" destId="{4BA7991D-C622-47C1-8A64-0299D2275536}" srcOrd="0" destOrd="0" presId="urn:microsoft.com/office/officeart/2005/8/layout/vList2"/>
    <dgm:cxn modelId="{0CF314EF-82A0-4D40-B7DC-02D46C61F735}" srcId="{90144B17-3C1F-4280-A515-BA9C4357D57F}" destId="{6A8307D2-FB7F-42EE-A6E5-7A8ABDD4DAF4}" srcOrd="2" destOrd="0" parTransId="{1A86AF4C-A36D-4C06-8788-C4BFE68E23B9}" sibTransId="{A26369AA-F77F-4A63-8FB8-FF5D54173927}"/>
    <dgm:cxn modelId="{4AC8E1E0-A01E-4C30-A82A-10021DB7563B}" type="presParOf" srcId="{F8C1A365-FCBC-4F7C-BACA-0556925767B8}" destId="{4BA7991D-C622-47C1-8A64-0299D2275536}" srcOrd="0" destOrd="0" presId="urn:microsoft.com/office/officeart/2005/8/layout/vList2"/>
    <dgm:cxn modelId="{6763A553-84EB-4EB3-BF0E-6AD4EDF22C17}" type="presParOf" srcId="{F8C1A365-FCBC-4F7C-BACA-0556925767B8}" destId="{BCCC4903-C788-413C-81EF-404235C39121}" srcOrd="1" destOrd="0" presId="urn:microsoft.com/office/officeart/2005/8/layout/vList2"/>
    <dgm:cxn modelId="{B95547F7-56C3-4452-AEC7-6D0EB99FD723}" type="presParOf" srcId="{F8C1A365-FCBC-4F7C-BACA-0556925767B8}" destId="{4177C0D7-7263-4ED7-94D7-C68FC30FF05A}" srcOrd="2" destOrd="0" presId="urn:microsoft.com/office/officeart/2005/8/layout/vList2"/>
    <dgm:cxn modelId="{E63DE947-89B1-492D-9CCE-18B7AAE0E70E}" type="presParOf" srcId="{F8C1A365-FCBC-4F7C-BACA-0556925767B8}" destId="{FB38BB99-0EFE-41BD-9AE9-B3FF6D6F3562}" srcOrd="3" destOrd="0" presId="urn:microsoft.com/office/officeart/2005/8/layout/vList2"/>
    <dgm:cxn modelId="{C82A1780-7A92-4DAE-BC4C-D38A18951480}" type="presParOf" srcId="{F8C1A365-FCBC-4F7C-BACA-0556925767B8}" destId="{ACBE5F67-1FC1-440C-A6EC-D28F160B7BD8}" srcOrd="4" destOrd="0" presId="urn:microsoft.com/office/officeart/2005/8/layout/vList2"/>
    <dgm:cxn modelId="{A05EA3E9-A7D0-4AB3-8C9C-1B0E156DDB14}" type="presParOf" srcId="{F8C1A365-FCBC-4F7C-BACA-0556925767B8}" destId="{4C2768CE-077A-4AC1-8CDB-337904EA1A9F}" srcOrd="5" destOrd="0" presId="urn:microsoft.com/office/officeart/2005/8/layout/vList2"/>
    <dgm:cxn modelId="{D60824E4-4C1F-4BA5-8E1E-BD7C112318C7}" type="presParOf" srcId="{F8C1A365-FCBC-4F7C-BACA-0556925767B8}" destId="{2D55D4A3-19F1-4549-B66F-DA71244C87C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FF5647-7B6D-48D3-B4E2-D7CDD5FCAE71}">
      <dsp:nvSpPr>
        <dsp:cNvPr id="0" name=""/>
        <dsp:cNvSpPr/>
      </dsp:nvSpPr>
      <dsp:spPr>
        <a:xfrm>
          <a:off x="3466740" y="1708692"/>
          <a:ext cx="2452744" cy="425682"/>
        </a:xfrm>
        <a:custGeom>
          <a:avLst/>
          <a:gdLst/>
          <a:ahLst/>
          <a:cxnLst/>
          <a:rect l="0" t="0" r="0" b="0"/>
          <a:pathLst>
            <a:path>
              <a:moveTo>
                <a:pt x="0" y="0"/>
              </a:moveTo>
              <a:lnTo>
                <a:pt x="0" y="212841"/>
              </a:lnTo>
              <a:lnTo>
                <a:pt x="2452744" y="212841"/>
              </a:lnTo>
              <a:lnTo>
                <a:pt x="2452744" y="4256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29CA46-E2AF-4009-8AB9-2C85731EEC49}">
      <dsp:nvSpPr>
        <dsp:cNvPr id="0" name=""/>
        <dsp:cNvSpPr/>
      </dsp:nvSpPr>
      <dsp:spPr>
        <a:xfrm>
          <a:off x="3421020" y="1708692"/>
          <a:ext cx="91440" cy="425682"/>
        </a:xfrm>
        <a:custGeom>
          <a:avLst/>
          <a:gdLst/>
          <a:ahLst/>
          <a:cxnLst/>
          <a:rect l="0" t="0" r="0" b="0"/>
          <a:pathLst>
            <a:path>
              <a:moveTo>
                <a:pt x="45720" y="0"/>
              </a:moveTo>
              <a:lnTo>
                <a:pt x="45720" y="4256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E79384-DBE3-4ACC-B66F-CA49BFCD5733}">
      <dsp:nvSpPr>
        <dsp:cNvPr id="0" name=""/>
        <dsp:cNvSpPr/>
      </dsp:nvSpPr>
      <dsp:spPr>
        <a:xfrm>
          <a:off x="1013996" y="1708692"/>
          <a:ext cx="2452744" cy="425682"/>
        </a:xfrm>
        <a:custGeom>
          <a:avLst/>
          <a:gdLst/>
          <a:ahLst/>
          <a:cxnLst/>
          <a:rect l="0" t="0" r="0" b="0"/>
          <a:pathLst>
            <a:path>
              <a:moveTo>
                <a:pt x="2452744" y="0"/>
              </a:moveTo>
              <a:lnTo>
                <a:pt x="2452744" y="212841"/>
              </a:lnTo>
              <a:lnTo>
                <a:pt x="0" y="212841"/>
              </a:lnTo>
              <a:lnTo>
                <a:pt x="0" y="4256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FAF4E0-53CF-4C8B-B9B0-012CBD3337DE}">
      <dsp:nvSpPr>
        <dsp:cNvPr id="0" name=""/>
        <dsp:cNvSpPr/>
      </dsp:nvSpPr>
      <dsp:spPr>
        <a:xfrm>
          <a:off x="2453209" y="695161"/>
          <a:ext cx="2027061" cy="10135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l" defTabSz="1511300" rtl="0">
            <a:lnSpc>
              <a:spcPct val="90000"/>
            </a:lnSpc>
            <a:spcBef>
              <a:spcPct val="0"/>
            </a:spcBef>
            <a:spcAft>
              <a:spcPct val="35000"/>
            </a:spcAft>
            <a:buNone/>
          </a:pPr>
          <a:r>
            <a:rPr lang="en-US" sz="3400" kern="1200"/>
            <a:t>Types of</a:t>
          </a:r>
          <a:r>
            <a:rPr lang="en-US" sz="3400" kern="1200">
              <a:latin typeface="Calibri Light" panose="020F0302020204030204"/>
            </a:rPr>
            <a:t> </a:t>
          </a:r>
          <a:r>
            <a:rPr lang="en-US" sz="3400" kern="1200"/>
            <a:t>Group</a:t>
          </a:r>
        </a:p>
      </dsp:txBody>
      <dsp:txXfrm>
        <a:off x="2453209" y="695161"/>
        <a:ext cx="2027061" cy="1013530"/>
      </dsp:txXfrm>
    </dsp:sp>
    <dsp:sp modelId="{5D80B6AD-2D75-4020-A927-B8B0977CA73D}">
      <dsp:nvSpPr>
        <dsp:cNvPr id="0" name=""/>
        <dsp:cNvSpPr/>
      </dsp:nvSpPr>
      <dsp:spPr>
        <a:xfrm>
          <a:off x="465" y="2134375"/>
          <a:ext cx="2027061" cy="10135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rtl="0">
            <a:lnSpc>
              <a:spcPct val="90000"/>
            </a:lnSpc>
            <a:spcBef>
              <a:spcPct val="0"/>
            </a:spcBef>
            <a:spcAft>
              <a:spcPct val="35000"/>
            </a:spcAft>
            <a:buNone/>
          </a:pPr>
          <a:r>
            <a:rPr lang="en-US" sz="3400" kern="1200">
              <a:latin typeface="Calibri Light" panose="020F0302020204030204"/>
            </a:rPr>
            <a:t>Command Groups</a:t>
          </a:r>
          <a:endParaRPr lang="en-US" sz="3400" kern="1200"/>
        </a:p>
      </dsp:txBody>
      <dsp:txXfrm>
        <a:off x="465" y="2134375"/>
        <a:ext cx="2027061" cy="1013530"/>
      </dsp:txXfrm>
    </dsp:sp>
    <dsp:sp modelId="{60FEB5B5-FF7B-4F0E-9ED7-E73B88030E41}">
      <dsp:nvSpPr>
        <dsp:cNvPr id="0" name=""/>
        <dsp:cNvSpPr/>
      </dsp:nvSpPr>
      <dsp:spPr>
        <a:xfrm>
          <a:off x="2453209" y="2134375"/>
          <a:ext cx="2027061" cy="10135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rtl="0">
            <a:lnSpc>
              <a:spcPct val="90000"/>
            </a:lnSpc>
            <a:spcBef>
              <a:spcPct val="0"/>
            </a:spcBef>
            <a:spcAft>
              <a:spcPct val="35000"/>
            </a:spcAft>
            <a:buNone/>
          </a:pPr>
          <a:r>
            <a:rPr lang="en-US" sz="3400" kern="1200">
              <a:latin typeface="Calibri Light" panose="020F0302020204030204"/>
            </a:rPr>
            <a:t>Task Groups</a:t>
          </a:r>
          <a:endParaRPr lang="en-US" sz="3400" kern="1200"/>
        </a:p>
      </dsp:txBody>
      <dsp:txXfrm>
        <a:off x="2453209" y="2134375"/>
        <a:ext cx="2027061" cy="1013530"/>
      </dsp:txXfrm>
    </dsp:sp>
    <dsp:sp modelId="{704846E6-1422-444B-A5F9-4DCB122A4820}">
      <dsp:nvSpPr>
        <dsp:cNvPr id="0" name=""/>
        <dsp:cNvSpPr/>
      </dsp:nvSpPr>
      <dsp:spPr>
        <a:xfrm>
          <a:off x="4905954" y="2134375"/>
          <a:ext cx="2027061" cy="101353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rtl="0">
            <a:lnSpc>
              <a:spcPct val="90000"/>
            </a:lnSpc>
            <a:spcBef>
              <a:spcPct val="0"/>
            </a:spcBef>
            <a:spcAft>
              <a:spcPct val="35000"/>
            </a:spcAft>
            <a:buNone/>
          </a:pPr>
          <a:r>
            <a:rPr lang="en-US" sz="3400" kern="1200">
              <a:latin typeface="Calibri Light" panose="020F0302020204030204"/>
            </a:rPr>
            <a:t>Functional Groups</a:t>
          </a:r>
        </a:p>
      </dsp:txBody>
      <dsp:txXfrm>
        <a:off x="4905954" y="2134375"/>
        <a:ext cx="2027061" cy="10135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ACB34-18B6-4166-A587-B7BFC6A27B18}">
      <dsp:nvSpPr>
        <dsp:cNvPr id="0" name=""/>
        <dsp:cNvSpPr/>
      </dsp:nvSpPr>
      <dsp:spPr>
        <a:xfrm>
          <a:off x="0" y="755073"/>
          <a:ext cx="5014775" cy="138564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F2C554-5CB7-4E0C-A2C4-7646B0D4B982}">
      <dsp:nvSpPr>
        <dsp:cNvPr id="0" name=""/>
        <dsp:cNvSpPr/>
      </dsp:nvSpPr>
      <dsp:spPr>
        <a:xfrm>
          <a:off x="419156" y="1066842"/>
          <a:ext cx="762103" cy="76210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C0336B-F31E-402D-B9E9-C685C8019724}">
      <dsp:nvSpPr>
        <dsp:cNvPr id="0" name=""/>
        <dsp:cNvSpPr/>
      </dsp:nvSpPr>
      <dsp:spPr>
        <a:xfrm>
          <a:off x="1600416" y="755073"/>
          <a:ext cx="3412794" cy="1385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647" tIns="146647" rIns="146647" bIns="146647" numCol="1" spcCol="1270" anchor="ctr" anchorCtr="0">
          <a:noAutofit/>
        </a:bodyPr>
        <a:lstStyle/>
        <a:p>
          <a:pPr marL="0" lvl="0" indent="0" algn="l" defTabSz="666750">
            <a:lnSpc>
              <a:spcPct val="90000"/>
            </a:lnSpc>
            <a:spcBef>
              <a:spcPct val="0"/>
            </a:spcBef>
            <a:spcAft>
              <a:spcPct val="35000"/>
            </a:spcAft>
            <a:buNone/>
          </a:pPr>
          <a:r>
            <a:rPr lang="en-US" sz="1500" kern="1200"/>
            <a:t>Conflict management is the process by which disputes are resolved, where negative results are minimized, and positive results are prioritized.</a:t>
          </a:r>
        </a:p>
      </dsp:txBody>
      <dsp:txXfrm>
        <a:off x="1600416" y="755073"/>
        <a:ext cx="3412794" cy="1385641"/>
      </dsp:txXfrm>
    </dsp:sp>
    <dsp:sp modelId="{3D25145A-AA3B-4DD6-B34C-9EC9F7AA86CD}">
      <dsp:nvSpPr>
        <dsp:cNvPr id="0" name=""/>
        <dsp:cNvSpPr/>
      </dsp:nvSpPr>
      <dsp:spPr>
        <a:xfrm>
          <a:off x="0" y="2487125"/>
          <a:ext cx="5014775" cy="138564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F92194-A047-41FE-8E84-F5404521B15D}">
      <dsp:nvSpPr>
        <dsp:cNvPr id="0" name=""/>
        <dsp:cNvSpPr/>
      </dsp:nvSpPr>
      <dsp:spPr>
        <a:xfrm>
          <a:off x="419156" y="2798895"/>
          <a:ext cx="762103" cy="762103"/>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092F20-79E9-4EB2-AC2C-AAE7833026A1}">
      <dsp:nvSpPr>
        <dsp:cNvPr id="0" name=""/>
        <dsp:cNvSpPr/>
      </dsp:nvSpPr>
      <dsp:spPr>
        <a:xfrm>
          <a:off x="1600416" y="2487125"/>
          <a:ext cx="2256648" cy="1385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647" tIns="146647" rIns="146647" bIns="146647" numCol="1" spcCol="1270" anchor="ctr" anchorCtr="0">
          <a:noAutofit/>
        </a:bodyPr>
        <a:lstStyle/>
        <a:p>
          <a:pPr marL="0" lvl="0" indent="0" algn="l" defTabSz="666750" rtl="0">
            <a:lnSpc>
              <a:spcPct val="90000"/>
            </a:lnSpc>
            <a:spcBef>
              <a:spcPct val="0"/>
            </a:spcBef>
            <a:spcAft>
              <a:spcPct val="35000"/>
            </a:spcAft>
            <a:buNone/>
          </a:pPr>
          <a:r>
            <a:rPr lang="en-US" sz="1500" kern="1200"/>
            <a:t>With properly managed conflict, an organization is able</a:t>
          </a:r>
          <a:r>
            <a:rPr lang="en-US" sz="1500" kern="1200">
              <a:latin typeface="Calibri Light" panose="020F0302020204030204"/>
            </a:rPr>
            <a:t> </a:t>
          </a:r>
          <a:endParaRPr lang="en-US" sz="1500" kern="1200"/>
        </a:p>
      </dsp:txBody>
      <dsp:txXfrm>
        <a:off x="1600416" y="2487125"/>
        <a:ext cx="2256648" cy="1385641"/>
      </dsp:txXfrm>
    </dsp:sp>
    <dsp:sp modelId="{B57FC537-91DE-4239-ABA0-27C62CB767A4}">
      <dsp:nvSpPr>
        <dsp:cNvPr id="0" name=""/>
        <dsp:cNvSpPr/>
      </dsp:nvSpPr>
      <dsp:spPr>
        <a:xfrm>
          <a:off x="3857065" y="2487125"/>
          <a:ext cx="1156145" cy="13856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647" tIns="146647" rIns="146647" bIns="146647" numCol="1" spcCol="1270" anchor="ctr" anchorCtr="0">
          <a:noAutofit/>
        </a:bodyPr>
        <a:lstStyle/>
        <a:p>
          <a:pPr marL="0" lvl="0" indent="0" algn="l" defTabSz="488950" rtl="0">
            <a:lnSpc>
              <a:spcPct val="90000"/>
            </a:lnSpc>
            <a:spcBef>
              <a:spcPct val="0"/>
            </a:spcBef>
            <a:spcAft>
              <a:spcPct val="35000"/>
            </a:spcAft>
            <a:buNone/>
          </a:pPr>
          <a:r>
            <a:rPr lang="en-US" sz="1100" kern="1200"/>
            <a:t>to minimize interpersonal issues,</a:t>
          </a:r>
          <a:r>
            <a:rPr lang="en-US" sz="1100" kern="1200">
              <a:latin typeface="Calibri Light" panose="020F0302020204030204"/>
            </a:rPr>
            <a:t> </a:t>
          </a:r>
          <a:endParaRPr lang="en-US" sz="1100" kern="1200"/>
        </a:p>
        <a:p>
          <a:pPr marL="0" lvl="0" indent="0" algn="l" defTabSz="488950">
            <a:lnSpc>
              <a:spcPct val="90000"/>
            </a:lnSpc>
            <a:spcBef>
              <a:spcPct val="0"/>
            </a:spcBef>
            <a:spcAft>
              <a:spcPct val="35000"/>
            </a:spcAft>
            <a:buNone/>
          </a:pPr>
          <a:r>
            <a:rPr lang="en-US" sz="1100" kern="1200"/>
            <a:t>enhance client satisfaction, and </a:t>
          </a:r>
        </a:p>
        <a:p>
          <a:pPr marL="0" lvl="0" indent="0" algn="l" defTabSz="488950">
            <a:lnSpc>
              <a:spcPct val="90000"/>
            </a:lnSpc>
            <a:spcBef>
              <a:spcPct val="0"/>
            </a:spcBef>
            <a:spcAft>
              <a:spcPct val="35000"/>
            </a:spcAft>
            <a:buNone/>
          </a:pPr>
          <a:r>
            <a:rPr lang="en-US" sz="1100" kern="1200"/>
            <a:t>produce better business outcomes.</a:t>
          </a:r>
        </a:p>
      </dsp:txBody>
      <dsp:txXfrm>
        <a:off x="3857065" y="2487125"/>
        <a:ext cx="1156145" cy="13856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BE5D8-B18E-4893-B98D-961B6F2447FF}">
      <dsp:nvSpPr>
        <dsp:cNvPr id="0" name=""/>
        <dsp:cNvSpPr/>
      </dsp:nvSpPr>
      <dsp:spPr>
        <a:xfrm>
          <a:off x="0" y="480060"/>
          <a:ext cx="4680501" cy="57563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Personality clashes</a:t>
          </a:r>
          <a:endParaRPr lang="en-US" sz="2400" kern="1200"/>
        </a:p>
      </dsp:txBody>
      <dsp:txXfrm>
        <a:off x="28100" y="508160"/>
        <a:ext cx="4624301" cy="519439"/>
      </dsp:txXfrm>
    </dsp:sp>
    <dsp:sp modelId="{BDBDFF7F-D5DA-49BB-8458-798A538CF5E2}">
      <dsp:nvSpPr>
        <dsp:cNvPr id="0" name=""/>
        <dsp:cNvSpPr/>
      </dsp:nvSpPr>
      <dsp:spPr>
        <a:xfrm>
          <a:off x="0" y="1124820"/>
          <a:ext cx="4680501" cy="575639"/>
        </a:xfrm>
        <a:prstGeom prst="roundRect">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Unrealistic needs and expectations</a:t>
          </a:r>
          <a:endParaRPr lang="en-US" sz="2400" kern="1200"/>
        </a:p>
      </dsp:txBody>
      <dsp:txXfrm>
        <a:off x="28100" y="1152920"/>
        <a:ext cx="4624301" cy="519439"/>
      </dsp:txXfrm>
    </dsp:sp>
    <dsp:sp modelId="{F565A5A5-BF12-4C00-9A38-8B552E0ED9F6}">
      <dsp:nvSpPr>
        <dsp:cNvPr id="0" name=""/>
        <dsp:cNvSpPr/>
      </dsp:nvSpPr>
      <dsp:spPr>
        <a:xfrm>
          <a:off x="0" y="1769580"/>
          <a:ext cx="4680501" cy="575639"/>
        </a:xfrm>
        <a:prstGeom prst="roundRect">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Business values</a:t>
          </a:r>
          <a:endParaRPr lang="en-US" sz="2400" kern="1200"/>
        </a:p>
      </dsp:txBody>
      <dsp:txXfrm>
        <a:off x="28100" y="1797680"/>
        <a:ext cx="4624301" cy="519439"/>
      </dsp:txXfrm>
    </dsp:sp>
    <dsp:sp modelId="{C0CAFBD3-9CFC-4327-A036-619D17D39BA9}">
      <dsp:nvSpPr>
        <dsp:cNvPr id="0" name=""/>
        <dsp:cNvSpPr/>
      </dsp:nvSpPr>
      <dsp:spPr>
        <a:xfrm>
          <a:off x="0" y="2414340"/>
          <a:ext cx="4680501" cy="575639"/>
        </a:xfrm>
        <a:prstGeom prst="roundRect">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Unresolved workplace issues</a:t>
          </a:r>
          <a:endParaRPr lang="en-US" sz="2400" kern="1200"/>
        </a:p>
      </dsp:txBody>
      <dsp:txXfrm>
        <a:off x="28100" y="2442440"/>
        <a:ext cx="4624301" cy="519439"/>
      </dsp:txXfrm>
    </dsp:sp>
    <dsp:sp modelId="{51462ABA-9979-4ED5-B3A5-9CA6649C4770}">
      <dsp:nvSpPr>
        <dsp:cNvPr id="0" name=""/>
        <dsp:cNvSpPr/>
      </dsp:nvSpPr>
      <dsp:spPr>
        <a:xfrm>
          <a:off x="0" y="3059099"/>
          <a:ext cx="4680501" cy="575639"/>
        </a:xfrm>
        <a:prstGeom prst="round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Increase in workload</a:t>
          </a:r>
          <a:endParaRPr lang="en-US" sz="2400" kern="1200"/>
        </a:p>
      </dsp:txBody>
      <dsp:txXfrm>
        <a:off x="28100" y="3087199"/>
        <a:ext cx="4624301" cy="5194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59C6A-585D-4380-9831-469F9B19B3C1}">
      <dsp:nvSpPr>
        <dsp:cNvPr id="0" name=""/>
        <dsp:cNvSpPr/>
      </dsp:nvSpPr>
      <dsp:spPr>
        <a:xfrm>
          <a:off x="384309" y="850935"/>
          <a:ext cx="1200937" cy="120093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C98D88-382F-4078-B3F4-3BD0CF01F741}">
      <dsp:nvSpPr>
        <dsp:cNvPr id="0" name=""/>
        <dsp:cNvSpPr/>
      </dsp:nvSpPr>
      <dsp:spPr>
        <a:xfrm>
          <a:off x="640247" y="1106873"/>
          <a:ext cx="689062" cy="689062"/>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75AA6-A5B1-40AD-905E-6732D7D98612}">
      <dsp:nvSpPr>
        <dsp:cNvPr id="0" name=""/>
        <dsp:cNvSpPr/>
      </dsp:nvSpPr>
      <dsp:spPr>
        <a:xfrm>
          <a:off x="403" y="2425936"/>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Need to apply the styles as per the situations</a:t>
          </a:r>
        </a:p>
      </dsp:txBody>
      <dsp:txXfrm>
        <a:off x="403" y="2425936"/>
        <a:ext cx="1968750" cy="720000"/>
      </dsp:txXfrm>
    </dsp:sp>
    <dsp:sp modelId="{F3CDB3E9-63E8-4E20-BED3-BBB6F7D6232F}">
      <dsp:nvSpPr>
        <dsp:cNvPr id="0" name=""/>
        <dsp:cNvSpPr/>
      </dsp:nvSpPr>
      <dsp:spPr>
        <a:xfrm>
          <a:off x="2697590" y="850935"/>
          <a:ext cx="1200937" cy="120093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0058B0-76BA-4828-9E5D-54BBC8695422}">
      <dsp:nvSpPr>
        <dsp:cNvPr id="0" name=""/>
        <dsp:cNvSpPr/>
      </dsp:nvSpPr>
      <dsp:spPr>
        <a:xfrm>
          <a:off x="2953528" y="1106873"/>
          <a:ext cx="689062" cy="689062"/>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678410-3E95-42A0-B155-097E3C9CA838}">
      <dsp:nvSpPr>
        <dsp:cNvPr id="0" name=""/>
        <dsp:cNvSpPr/>
      </dsp:nvSpPr>
      <dsp:spPr>
        <a:xfrm>
          <a:off x="2313684" y="2425936"/>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No one solution can be applied to all </a:t>
          </a:r>
        </a:p>
      </dsp:txBody>
      <dsp:txXfrm>
        <a:off x="2313684" y="2425936"/>
        <a:ext cx="1968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575BB4-6731-4D17-A37D-16BDD0ABBF6C}">
      <dsp:nvSpPr>
        <dsp:cNvPr id="0" name=""/>
        <dsp:cNvSpPr/>
      </dsp:nvSpPr>
      <dsp:spPr>
        <a:xfrm>
          <a:off x="0" y="0"/>
          <a:ext cx="7068594" cy="120137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simply putting the other parties needs before one's own</a:t>
          </a:r>
        </a:p>
      </dsp:txBody>
      <dsp:txXfrm>
        <a:off x="35187" y="35187"/>
        <a:ext cx="5772217" cy="1131001"/>
      </dsp:txXfrm>
    </dsp:sp>
    <dsp:sp modelId="{18030536-F76E-430D-B1FB-8F98FC60BB97}">
      <dsp:nvSpPr>
        <dsp:cNvPr id="0" name=""/>
        <dsp:cNvSpPr/>
      </dsp:nvSpPr>
      <dsp:spPr>
        <a:xfrm>
          <a:off x="623699" y="1401604"/>
          <a:ext cx="7068594" cy="1201375"/>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a:t>You allow them to ‘win’ and get their way</a:t>
          </a:r>
        </a:p>
      </dsp:txBody>
      <dsp:txXfrm>
        <a:off x="658886" y="1436791"/>
        <a:ext cx="5593627" cy="1131001"/>
      </dsp:txXfrm>
    </dsp:sp>
    <dsp:sp modelId="{38152A30-C723-4F3C-8BC0-E0136D5887EF}">
      <dsp:nvSpPr>
        <dsp:cNvPr id="0" name=""/>
        <dsp:cNvSpPr/>
      </dsp:nvSpPr>
      <dsp:spPr>
        <a:xfrm>
          <a:off x="1247399" y="2803209"/>
          <a:ext cx="7068594" cy="1201375"/>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i="1" kern="1200"/>
            <a:t>Example:</a:t>
          </a:r>
          <a:br>
            <a:rPr lang="en-US" sz="1300" b="1" i="1" kern="1200"/>
          </a:br>
          <a:r>
            <a:rPr lang="en-US" sz="1300" b="1" i="1" kern="1200"/>
            <a:t>In a marketing meeting, the colors for the new spring campaign are being discussed. Raymond is adamant that choice A is the best choice. Gina thinks that choice B is slightly better, but decides to let Raymond choose the colors, to avoid arguing about two choices that she thinks are both fine.</a:t>
          </a:r>
          <a:endParaRPr lang="en-US" sz="1300" kern="1200"/>
        </a:p>
      </dsp:txBody>
      <dsp:txXfrm>
        <a:off x="1282586" y="2838396"/>
        <a:ext cx="5593627" cy="1131001"/>
      </dsp:txXfrm>
    </dsp:sp>
    <dsp:sp modelId="{4B1BFBCF-54F1-4CDC-ACD7-8EDCAF34DC98}">
      <dsp:nvSpPr>
        <dsp:cNvPr id="0" name=""/>
        <dsp:cNvSpPr/>
      </dsp:nvSpPr>
      <dsp:spPr>
        <a:xfrm>
          <a:off x="6287700" y="911043"/>
          <a:ext cx="780894" cy="78089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6463401" y="911043"/>
        <a:ext cx="429492" cy="587623"/>
      </dsp:txXfrm>
    </dsp:sp>
    <dsp:sp modelId="{4771F2AE-CFE6-46FC-BB33-540261629EB3}">
      <dsp:nvSpPr>
        <dsp:cNvPr id="0" name=""/>
        <dsp:cNvSpPr/>
      </dsp:nvSpPr>
      <dsp:spPr>
        <a:xfrm>
          <a:off x="6911400" y="2304638"/>
          <a:ext cx="780894" cy="780894"/>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7087101" y="2304638"/>
        <a:ext cx="429492" cy="5876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B97BF-2B6C-4064-B5CC-1BE35FAEA93F}">
      <dsp:nvSpPr>
        <dsp:cNvPr id="0" name=""/>
        <dsp:cNvSpPr/>
      </dsp:nvSpPr>
      <dsp:spPr>
        <a:xfrm>
          <a:off x="0" y="18620"/>
          <a:ext cx="6297953" cy="152088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to reduce conflict by ignoring it, removing the conflicted parties, or evading it in some manner</a:t>
          </a:r>
        </a:p>
      </dsp:txBody>
      <dsp:txXfrm>
        <a:off x="74243" y="92863"/>
        <a:ext cx="6149467" cy="1372399"/>
      </dsp:txXfrm>
    </dsp:sp>
    <dsp:sp modelId="{EB43764D-4791-4087-B0D7-72AED18736F1}">
      <dsp:nvSpPr>
        <dsp:cNvPr id="0" name=""/>
        <dsp:cNvSpPr/>
      </dsp:nvSpPr>
      <dsp:spPr>
        <a:xfrm>
          <a:off x="0" y="1582706"/>
          <a:ext cx="6297953" cy="152088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Avoidance should not be a substitute for proper resolution, however; pushing back conflict indefinitely can and will lead to more (and bigger) conflicts down the line.</a:t>
          </a:r>
        </a:p>
      </dsp:txBody>
      <dsp:txXfrm>
        <a:off x="74243" y="1656949"/>
        <a:ext cx="6149467" cy="1372399"/>
      </dsp:txXfrm>
    </dsp:sp>
    <dsp:sp modelId="{1CFA797E-8C1D-46BC-821A-0485064531E2}">
      <dsp:nvSpPr>
        <dsp:cNvPr id="0" name=""/>
        <dsp:cNvSpPr/>
      </dsp:nvSpPr>
      <dsp:spPr>
        <a:xfrm>
          <a:off x="0" y="3146792"/>
          <a:ext cx="6297953" cy="152088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i="1" kern="1200"/>
            <a:t>Example: </a:t>
          </a:r>
          <a:r>
            <a:rPr lang="en-US" sz="1500" i="1" kern="1200"/>
            <a:t>Jake and Amy have been collaborating on the new UX design for weeks. The deadline is looming and they are increasingly unable to agree on changes. The deadline is pushed back and they both are given the day to work on other projects. The space to take a break from each other, as well as the extra time to complete their project, allows them to cool down and resume in a more collaborative mindset.</a:t>
          </a:r>
          <a:endParaRPr lang="en-US" sz="1500" kern="1200"/>
        </a:p>
      </dsp:txBody>
      <dsp:txXfrm>
        <a:off x="74243" y="3221035"/>
        <a:ext cx="6149467" cy="13723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EB639-2E57-46C8-8E32-DA04867AF3A3}">
      <dsp:nvSpPr>
        <dsp:cNvPr id="0" name=""/>
        <dsp:cNvSpPr/>
      </dsp:nvSpPr>
      <dsp:spPr>
        <a:xfrm>
          <a:off x="0" y="4311"/>
          <a:ext cx="6610661" cy="127852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3E2242-A048-4CE9-9A8E-167BE1678CF7}">
      <dsp:nvSpPr>
        <dsp:cNvPr id="0" name=""/>
        <dsp:cNvSpPr/>
      </dsp:nvSpPr>
      <dsp:spPr>
        <a:xfrm>
          <a:off x="386752" y="291978"/>
          <a:ext cx="703874" cy="70318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FDB206-5D38-4A0E-A8F5-CD628A52CF16}">
      <dsp:nvSpPr>
        <dsp:cNvPr id="0" name=""/>
        <dsp:cNvSpPr/>
      </dsp:nvSpPr>
      <dsp:spPr>
        <a:xfrm>
          <a:off x="1477379" y="4311"/>
          <a:ext cx="5015788" cy="1279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42" tIns="135442" rIns="135442" bIns="135442" numCol="1" spcCol="1270" anchor="ctr" anchorCtr="0">
          <a:noAutofit/>
        </a:bodyPr>
        <a:lstStyle/>
        <a:p>
          <a:pPr marL="0" lvl="0" indent="0" algn="l" defTabSz="622300">
            <a:lnSpc>
              <a:spcPct val="90000"/>
            </a:lnSpc>
            <a:spcBef>
              <a:spcPct val="0"/>
            </a:spcBef>
            <a:spcAft>
              <a:spcPct val="35000"/>
            </a:spcAft>
            <a:buNone/>
          </a:pPr>
          <a:r>
            <a:rPr lang="en-US" sz="1400" kern="1200"/>
            <a:t>to find the middle ground by asking both parties to concede some aspects of their desires so that a solution can be agreed upon</a:t>
          </a:r>
        </a:p>
      </dsp:txBody>
      <dsp:txXfrm>
        <a:off x="1477379" y="4311"/>
        <a:ext cx="5015788" cy="1279771"/>
      </dsp:txXfrm>
    </dsp:sp>
    <dsp:sp modelId="{1F729432-F06C-4B95-B34D-E218BDF31916}">
      <dsp:nvSpPr>
        <dsp:cNvPr id="0" name=""/>
        <dsp:cNvSpPr/>
      </dsp:nvSpPr>
      <dsp:spPr>
        <a:xfrm>
          <a:off x="0" y="1568476"/>
          <a:ext cx="6610661" cy="127852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3E125-E793-4CD5-A3A7-E057A935B6B2}">
      <dsp:nvSpPr>
        <dsp:cNvPr id="0" name=""/>
        <dsp:cNvSpPr/>
      </dsp:nvSpPr>
      <dsp:spPr>
        <a:xfrm>
          <a:off x="386752" y="1856143"/>
          <a:ext cx="703874" cy="703186"/>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761B75-1121-439C-9725-E9B559DE5FA6}">
      <dsp:nvSpPr>
        <dsp:cNvPr id="0" name=""/>
        <dsp:cNvSpPr/>
      </dsp:nvSpPr>
      <dsp:spPr>
        <a:xfrm>
          <a:off x="1477379" y="1568476"/>
          <a:ext cx="5015788" cy="1279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42" tIns="135442" rIns="135442" bIns="135442" numCol="1" spcCol="1270" anchor="ctr" anchorCtr="0">
          <a:noAutofit/>
        </a:bodyPr>
        <a:lstStyle/>
        <a:p>
          <a:pPr marL="0" lvl="0" indent="0" algn="l" defTabSz="622300">
            <a:lnSpc>
              <a:spcPct val="90000"/>
            </a:lnSpc>
            <a:spcBef>
              <a:spcPct val="0"/>
            </a:spcBef>
            <a:spcAft>
              <a:spcPct val="35000"/>
            </a:spcAft>
            <a:buNone/>
          </a:pPr>
          <a:r>
            <a:rPr lang="en-US" sz="1400" kern="1200"/>
            <a:t>Compromise can lead to resentment, especially if overused as a conflict resolution tactic, so use sparingly</a:t>
          </a:r>
        </a:p>
      </dsp:txBody>
      <dsp:txXfrm>
        <a:off x="1477379" y="1568476"/>
        <a:ext cx="5015788" cy="1279771"/>
      </dsp:txXfrm>
    </dsp:sp>
    <dsp:sp modelId="{0A43B6CB-A261-40A5-8AA4-D6894C8B4BCA}">
      <dsp:nvSpPr>
        <dsp:cNvPr id="0" name=""/>
        <dsp:cNvSpPr/>
      </dsp:nvSpPr>
      <dsp:spPr>
        <a:xfrm>
          <a:off x="0" y="3132641"/>
          <a:ext cx="6610661" cy="127852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51A7E0-5DE4-4B7A-8AC4-27D293497F3B}">
      <dsp:nvSpPr>
        <dsp:cNvPr id="0" name=""/>
        <dsp:cNvSpPr/>
      </dsp:nvSpPr>
      <dsp:spPr>
        <a:xfrm>
          <a:off x="387130" y="3420308"/>
          <a:ext cx="703874" cy="70318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2F3333-2D31-4D81-BD29-E465A1B52F29}">
      <dsp:nvSpPr>
        <dsp:cNvPr id="0" name=""/>
        <dsp:cNvSpPr/>
      </dsp:nvSpPr>
      <dsp:spPr>
        <a:xfrm>
          <a:off x="1478136" y="3132641"/>
          <a:ext cx="5015788" cy="1279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442" tIns="135442" rIns="135442" bIns="135442" numCol="1" spcCol="1270" anchor="ctr" anchorCtr="0">
          <a:noAutofit/>
        </a:bodyPr>
        <a:lstStyle/>
        <a:p>
          <a:pPr marL="0" lvl="0" indent="0" algn="l" defTabSz="622300">
            <a:lnSpc>
              <a:spcPct val="90000"/>
            </a:lnSpc>
            <a:spcBef>
              <a:spcPct val="0"/>
            </a:spcBef>
            <a:spcAft>
              <a:spcPct val="35000"/>
            </a:spcAft>
            <a:buNone/>
          </a:pPr>
          <a:r>
            <a:rPr lang="en-US" sz="1400" b="1" i="1" kern="1200"/>
            <a:t>Example: </a:t>
          </a:r>
          <a:r>
            <a:rPr lang="en-US" sz="1400" i="1" kern="1200"/>
            <a:t>Rosa and Charles are in charge of the advertising budget for the next quarter. Rosa wants to hire a full-time social media person, while Charles wants to increase targeted digital ads. A compromise is reached by hiring a social media person to work part-time, with the remainder of the budget being spent on digital advertising.</a:t>
          </a:r>
          <a:endParaRPr lang="en-US" sz="1400" kern="1200"/>
        </a:p>
      </dsp:txBody>
      <dsp:txXfrm>
        <a:off x="1478136" y="3132641"/>
        <a:ext cx="5015788" cy="12797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805DF-092D-4899-A902-6F642E251C0B}">
      <dsp:nvSpPr>
        <dsp:cNvPr id="0" name=""/>
        <dsp:cNvSpPr/>
      </dsp:nvSpPr>
      <dsp:spPr>
        <a:xfrm>
          <a:off x="0" y="413763"/>
          <a:ext cx="5737237" cy="106287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defRPr cap="all"/>
          </a:pPr>
          <a:r>
            <a:rPr lang="en-US" sz="1900" kern="1200"/>
            <a:t>Rejects compromise and involves not giving in to others viewpoints or wants.</a:t>
          </a:r>
        </a:p>
      </dsp:txBody>
      <dsp:txXfrm>
        <a:off x="51885" y="465648"/>
        <a:ext cx="5633467" cy="959101"/>
      </dsp:txXfrm>
    </dsp:sp>
    <dsp:sp modelId="{A5B25613-47FE-4C79-8C23-4AB01B26ADC7}">
      <dsp:nvSpPr>
        <dsp:cNvPr id="0" name=""/>
        <dsp:cNvSpPr/>
      </dsp:nvSpPr>
      <dsp:spPr>
        <a:xfrm>
          <a:off x="0" y="1531355"/>
          <a:ext cx="5737237" cy="1062871"/>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defRPr cap="all"/>
          </a:pPr>
          <a:r>
            <a:rPr lang="en-US" sz="1900" kern="1200"/>
            <a:t>One party stands firm in what they think is the correct handling of a situation, and does not back down until they get their way.</a:t>
          </a:r>
        </a:p>
      </dsp:txBody>
      <dsp:txXfrm>
        <a:off x="51885" y="1583240"/>
        <a:ext cx="5633467" cy="959101"/>
      </dsp:txXfrm>
    </dsp:sp>
    <dsp:sp modelId="{D902610D-6E22-4790-A6DF-429581DF6F94}">
      <dsp:nvSpPr>
        <dsp:cNvPr id="0" name=""/>
        <dsp:cNvSpPr/>
      </dsp:nvSpPr>
      <dsp:spPr>
        <a:xfrm>
          <a:off x="0" y="2648947"/>
          <a:ext cx="5737237" cy="1062871"/>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defRPr cap="all"/>
          </a:pPr>
          <a:r>
            <a:rPr lang="en-US" sz="1900" kern="1200"/>
            <a:t>There is a high chance of morale and productivity being lessened</a:t>
          </a:r>
        </a:p>
      </dsp:txBody>
      <dsp:txXfrm>
        <a:off x="51885" y="2700832"/>
        <a:ext cx="5633467" cy="9591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7991D-C622-47C1-8A64-0299D2275536}">
      <dsp:nvSpPr>
        <dsp:cNvPr id="0" name=""/>
        <dsp:cNvSpPr/>
      </dsp:nvSpPr>
      <dsp:spPr>
        <a:xfrm>
          <a:off x="0" y="95204"/>
          <a:ext cx="5812718" cy="142710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This style produces the best long-term results, at the same time it is often the most difficult and time-consuming to reach</a:t>
          </a:r>
        </a:p>
      </dsp:txBody>
      <dsp:txXfrm>
        <a:off x="69666" y="164870"/>
        <a:ext cx="5673386" cy="1287775"/>
      </dsp:txXfrm>
    </dsp:sp>
    <dsp:sp modelId="{4177C0D7-7263-4ED7-94D7-C68FC30FF05A}">
      <dsp:nvSpPr>
        <dsp:cNvPr id="0" name=""/>
        <dsp:cNvSpPr/>
      </dsp:nvSpPr>
      <dsp:spPr>
        <a:xfrm>
          <a:off x="0" y="1562631"/>
          <a:ext cx="5812718" cy="1427107"/>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Each party’s needs and wants are considered, and a win-win solution is found so that everyone leaves satisfied</a:t>
          </a:r>
        </a:p>
      </dsp:txBody>
      <dsp:txXfrm>
        <a:off x="69666" y="1632297"/>
        <a:ext cx="5673386" cy="1287775"/>
      </dsp:txXfrm>
    </dsp:sp>
    <dsp:sp modelId="{ACBE5F67-1FC1-440C-A6EC-D28F160B7BD8}">
      <dsp:nvSpPr>
        <dsp:cNvPr id="0" name=""/>
        <dsp:cNvSpPr/>
      </dsp:nvSpPr>
      <dsp:spPr>
        <a:xfrm>
          <a:off x="0" y="3030059"/>
          <a:ext cx="5812718" cy="1427107"/>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This often involves all parties sitting down together, talking through the conflict and negotiating a solution together</a:t>
          </a:r>
        </a:p>
      </dsp:txBody>
      <dsp:txXfrm>
        <a:off x="69666" y="3099725"/>
        <a:ext cx="5673386" cy="1287775"/>
      </dsp:txXfrm>
    </dsp:sp>
    <dsp:sp modelId="{2D55D4A3-19F1-4549-B66F-DA71244C87C6}">
      <dsp:nvSpPr>
        <dsp:cNvPr id="0" name=""/>
        <dsp:cNvSpPr/>
      </dsp:nvSpPr>
      <dsp:spPr>
        <a:xfrm>
          <a:off x="0" y="4497487"/>
          <a:ext cx="5812718" cy="1427107"/>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i="1" kern="1200"/>
            <a:t>Example: </a:t>
          </a:r>
          <a:r>
            <a:rPr lang="en-US" sz="1400" i="1" kern="1200"/>
            <a:t>Terry and Janet are leading the design of a new prototype. They are having difficulties, as Terry wants to incorporate a specific set of features. Janet wants to incorporate a different set of features. To reach a solution, they sit down, talk through each feature, why it is (or isn’t) important, and finally reach a solution, incorporating a mix of their features and some new ones they realized were important as they negotiated.</a:t>
          </a:r>
          <a:endParaRPr lang="en-US" sz="1400" kern="1200"/>
        </a:p>
      </dsp:txBody>
      <dsp:txXfrm>
        <a:off x="69666" y="4567153"/>
        <a:ext cx="5673386" cy="128777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880C0-19A3-4033-ADA8-08C2CC71A621}" type="datetimeFigureOut">
              <a:rPr lang="en-IN" smtClean="0"/>
              <a:t>10-11-2021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E3763-ACA7-4C3E-8750-E032FECE0FAC}" type="slidenum">
              <a:rPr lang="en-IN" smtClean="0"/>
              <a:t>‹#›</a:t>
            </a:fld>
            <a:endParaRPr lang="en-IN"/>
          </a:p>
        </p:txBody>
      </p:sp>
    </p:spTree>
    <p:extLst>
      <p:ext uri="{BB962C8B-B14F-4D97-AF65-F5344CB8AC3E}">
        <p14:creationId xmlns:p14="http://schemas.microsoft.com/office/powerpoint/2010/main" val="3578641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B2FAFDF8-0ED6-42F6-A79F-1687876C4A14}" type="slidenum">
              <a:rPr lang="en-US" smtClean="0"/>
              <a:pPr/>
              <a:t>56</a:t>
            </a:fld>
            <a:endParaRPr lang="en-US"/>
          </a:p>
        </p:txBody>
      </p:sp>
      <p:sp>
        <p:nvSpPr>
          <p:cNvPr id="21507" name="Rectangle 2"/>
          <p:cNvSpPr>
            <a:spLocks noGrp="1" noRot="1" noChangeAspect="1" noChangeArrowheads="1" noTextEdit="1"/>
          </p:cNvSpPr>
          <p:nvPr>
            <p:ph type="sldImg"/>
          </p:nvPr>
        </p:nvSpPr>
        <p:spPr>
          <a:ln/>
        </p:spPr>
      </p:sp>
      <p:sp>
        <p:nvSpPr>
          <p:cNvPr id="21508" name="Rectangle 6"/>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090239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964059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82A310B8-9818-44A7-A71A-A0D4D8890DE0}" type="slidenum">
              <a:rPr lang="en-US" smtClean="0"/>
              <a:pPr/>
              <a:t>58</a:t>
            </a:fld>
            <a:endParaRPr lang="en-US"/>
          </a:p>
        </p:txBody>
      </p:sp>
      <p:sp>
        <p:nvSpPr>
          <p:cNvPr id="22531" name="Rectangle 2"/>
          <p:cNvSpPr>
            <a:spLocks noGrp="1" noRot="1" noChangeAspect="1" noChangeArrowheads="1" noTextEdit="1"/>
          </p:cNvSpPr>
          <p:nvPr>
            <p:ph type="sldImg"/>
          </p:nvPr>
        </p:nvSpPr>
        <p:spPr>
          <a:ln/>
        </p:spPr>
      </p:sp>
      <p:sp>
        <p:nvSpPr>
          <p:cNvPr id="22532" name="Rectangle 6"/>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311622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321798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777031FE-23FD-45DD-ACB5-ABCC57C327FD}" type="slidenum">
              <a:rPr lang="en-US" altLang="en-US" sz="1200"/>
              <a:pPr/>
              <a:t>241</a:t>
            </a:fld>
            <a:endParaRPr lang="en-US" altLang="en-US" sz="12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a:t>Appropriate use of </a:t>
            </a:r>
            <a:r>
              <a:rPr lang="en-US" altLang="en-US" b="1"/>
              <a:t>text</a:t>
            </a:r>
            <a:r>
              <a:rPr lang="en-US" altLang="en-US"/>
              <a:t> (Rule of 6)</a:t>
            </a:r>
          </a:p>
          <a:p>
            <a:pPr marL="685800" lvl="1" indent="-228600" eaLnBrk="1" hangingPunct="1"/>
            <a:r>
              <a:rPr lang="en-US" altLang="en-US"/>
              <a:t>Slides should be an outline of talk – not every word you plan to say</a:t>
            </a:r>
          </a:p>
          <a:p>
            <a:pPr marL="685800" lvl="1" indent="-228600" eaLnBrk="1" hangingPunct="1"/>
            <a:r>
              <a:rPr lang="en-US" altLang="en-US"/>
              <a:t>Put whole talk in speaker notes only</a:t>
            </a:r>
          </a:p>
          <a:p>
            <a:pPr marL="685800" lvl="1" indent="-228600" eaLnBrk="1" hangingPunct="1"/>
            <a:r>
              <a:rPr lang="en-US" altLang="en-US"/>
              <a:t>Keep to 6 lines per slide – 6 words to line</a:t>
            </a:r>
          </a:p>
          <a:p>
            <a:pPr marL="685800" lvl="1" indent="-228600" eaLnBrk="1" hangingPunct="1"/>
            <a:r>
              <a:rPr lang="en-US" altLang="en-US"/>
              <a:t>Quotations are OK full text. Use quotation marks, centered not </a:t>
            </a:r>
            <a:r>
              <a:rPr lang="en-US" altLang="en-US" err="1"/>
              <a:t>bulletted</a:t>
            </a:r>
            <a:r>
              <a:rPr lang="en-US" altLang="en-US"/>
              <a:t>.   Otherwise, no full sentences</a:t>
            </a:r>
          </a:p>
          <a:p>
            <a:pPr marL="685800" lvl="1" indent="-228600" eaLnBrk="1" hangingPunct="1"/>
            <a:r>
              <a:rPr lang="en-US" altLang="en-US"/>
              <a:t>Delete articles (the, a, an) </a:t>
            </a:r>
          </a:p>
          <a:p>
            <a:pPr marL="685800" lvl="1" indent="-228600" eaLnBrk="1" hangingPunct="1"/>
            <a:r>
              <a:rPr lang="en-US" altLang="en-US"/>
              <a:t>If concepts can be illustrated with images/visuals, use them instead of words</a:t>
            </a:r>
          </a:p>
        </p:txBody>
      </p:sp>
    </p:spTree>
    <p:extLst>
      <p:ext uri="{BB962C8B-B14F-4D97-AF65-F5344CB8AC3E}">
        <p14:creationId xmlns:p14="http://schemas.microsoft.com/office/powerpoint/2010/main" val="2084817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7932889E-677C-443B-944F-C437E79AC364}" type="slidenum">
              <a:rPr lang="en-US" altLang="en-US" sz="1200"/>
              <a:pPr/>
              <a:t>242</a:t>
            </a:fld>
            <a:endParaRPr lang="en-US" alt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Here is a slide from one of our student presentations in the past.  They did a very nice job of cutting and pasting from a web site.  Pitiful job of editing.</a:t>
            </a:r>
          </a:p>
        </p:txBody>
      </p:sp>
    </p:spTree>
    <p:extLst>
      <p:ext uri="{BB962C8B-B14F-4D97-AF65-F5344CB8AC3E}">
        <p14:creationId xmlns:p14="http://schemas.microsoft.com/office/powerpoint/2010/main" val="3343681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7B3C1260-8712-463D-A255-FAAD41EED107}" type="slidenum">
              <a:rPr lang="en-US" altLang="en-US" sz="1200"/>
              <a:pPr/>
              <a:t>243</a:t>
            </a:fld>
            <a:endParaRPr lang="en-US" altLang="en-US"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Here is how that slide should have looked. </a:t>
            </a:r>
          </a:p>
        </p:txBody>
      </p:sp>
    </p:spTree>
    <p:extLst>
      <p:ext uri="{BB962C8B-B14F-4D97-AF65-F5344CB8AC3E}">
        <p14:creationId xmlns:p14="http://schemas.microsoft.com/office/powerpoint/2010/main" val="2451134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FD9C60B8-798D-4345-BAE1-7F20129A02C7}" type="slidenum">
              <a:rPr lang="en-US" altLang="en-US" sz="1200"/>
              <a:pPr/>
              <a:t>245</a:t>
            </a:fld>
            <a:endParaRPr lang="en-US" altLang="en-US" sz="12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a:t>Appropriate use of </a:t>
            </a:r>
            <a:r>
              <a:rPr lang="en-US" altLang="en-US" b="1"/>
              <a:t>images</a:t>
            </a:r>
            <a:endParaRPr lang="en-US" altLang="en-US"/>
          </a:p>
          <a:p>
            <a:pPr marL="685800" lvl="1" indent="-228600" eaLnBrk="1" hangingPunct="1"/>
            <a:r>
              <a:rPr lang="en-US" altLang="en-US"/>
              <a:t>For histology slides, anatomy, x-rays, CT scans, MRIs, etc. </a:t>
            </a:r>
            <a:r>
              <a:rPr lang="en-US" altLang="en-US" b="1"/>
              <a:t>use one image per slide</a:t>
            </a:r>
            <a:r>
              <a:rPr lang="en-US" altLang="en-US"/>
              <a:t> enlarged to almost fill the slide so the audience can see pathology clearly from the back of a large room.  </a:t>
            </a:r>
            <a:endParaRPr lang="en-US" altLang="en-US" b="1"/>
          </a:p>
          <a:p>
            <a:pPr marL="685800" lvl="1" indent="-228600" eaLnBrk="1" hangingPunct="1"/>
            <a:r>
              <a:rPr lang="en-US" altLang="en-US" b="1"/>
              <a:t>Draw arrows</a:t>
            </a:r>
            <a:r>
              <a:rPr lang="en-US" altLang="en-US"/>
              <a:t> to point to places on the image to draw attention to them.  Animate the arrow.</a:t>
            </a:r>
            <a:endParaRPr lang="en-US" altLang="en-US" b="1"/>
          </a:p>
          <a:p>
            <a:pPr marL="685800" lvl="1" indent="-228600" eaLnBrk="1" hangingPunct="1"/>
            <a:r>
              <a:rPr lang="en-US" altLang="en-US" b="1"/>
              <a:t>Do not enlarge small images</a:t>
            </a:r>
            <a:r>
              <a:rPr lang="en-US" altLang="en-US"/>
              <a:t>.  They blur.  Find a larger image (640 x 480 or more)</a:t>
            </a:r>
            <a:endParaRPr lang="en-US" altLang="en-US" b="1"/>
          </a:p>
          <a:p>
            <a:pPr marL="685800" lvl="1" indent="-228600" eaLnBrk="1" hangingPunct="1"/>
            <a:r>
              <a:rPr lang="en-US" altLang="en-US" b="1"/>
              <a:t>Do not distort the image</a:t>
            </a:r>
            <a:r>
              <a:rPr lang="en-US" altLang="en-US"/>
              <a:t>.  Use the corners to resize the image or hold down the shift key as you resize an image.  It maintains the ratio of length to width.</a:t>
            </a:r>
          </a:p>
        </p:txBody>
      </p:sp>
    </p:spTree>
    <p:extLst>
      <p:ext uri="{BB962C8B-B14F-4D97-AF65-F5344CB8AC3E}">
        <p14:creationId xmlns:p14="http://schemas.microsoft.com/office/powerpoint/2010/main" val="3291553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62D0325F-B130-4BC1-9BD9-410362C2A874}" type="slidenum">
              <a:rPr lang="en-US" altLang="en-US" sz="1200"/>
              <a:pPr/>
              <a:t>247</a:t>
            </a:fld>
            <a:endParaRPr lang="en-US" altLang="en-US" sz="120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en-US"/>
              <a:t>Appropriate use of </a:t>
            </a:r>
            <a:r>
              <a:rPr lang="en-US" altLang="en-US" b="1"/>
              <a:t>animation</a:t>
            </a:r>
            <a:endParaRPr lang="en-US" altLang="en-US"/>
          </a:p>
          <a:p>
            <a:pPr marL="685800" lvl="1" indent="-228600" eaLnBrk="1" hangingPunct="1"/>
            <a:r>
              <a:rPr lang="en-US" altLang="en-US"/>
              <a:t>Animation should enhance, not distract</a:t>
            </a:r>
          </a:p>
          <a:p>
            <a:pPr marL="685800" lvl="1" indent="-228600" eaLnBrk="1" hangingPunct="1"/>
            <a:r>
              <a:rPr lang="en-US" altLang="en-US"/>
              <a:t>Animation should not make the presentation run long</a:t>
            </a:r>
          </a:p>
          <a:p>
            <a:pPr marL="685800" lvl="1" indent="-228600" eaLnBrk="1" hangingPunct="1"/>
            <a:r>
              <a:rPr lang="en-US" altLang="en-US"/>
              <a:t>Use subtle animation to show concepts, sequence, or focus audience but only if time</a:t>
            </a:r>
          </a:p>
          <a:p>
            <a:pPr marL="228600" indent="-228600" eaLnBrk="1" hangingPunct="1"/>
            <a:r>
              <a:rPr lang="en-US" altLang="en-US"/>
              <a:t>Do Not use animation schemes.  They put time consuming animation on all your slides whether you really want them or not</a:t>
            </a:r>
          </a:p>
          <a:p>
            <a:pPr marL="228600" indent="-228600" eaLnBrk="1" hangingPunct="1"/>
            <a:r>
              <a:rPr lang="en-US" altLang="en-US"/>
              <a:t>Use Custom Animation on only those slides that need animating for reasons that it enhances the teaching, focuses the audience.</a:t>
            </a:r>
          </a:p>
          <a:p>
            <a:pPr marL="685800" lvl="1" indent="-228600" eaLnBrk="1" hangingPunct="1"/>
            <a:r>
              <a:rPr lang="en-US" altLang="en-US"/>
              <a:t>Use same </a:t>
            </a:r>
            <a:r>
              <a:rPr lang="en-US" altLang="en-US" b="1"/>
              <a:t>transition</a:t>
            </a:r>
            <a:r>
              <a:rPr lang="en-US" altLang="en-US"/>
              <a:t> between all slides, not random transitions.</a:t>
            </a:r>
          </a:p>
        </p:txBody>
      </p:sp>
    </p:spTree>
    <p:extLst>
      <p:ext uri="{BB962C8B-B14F-4D97-AF65-F5344CB8AC3E}">
        <p14:creationId xmlns:p14="http://schemas.microsoft.com/office/powerpoint/2010/main" val="2126344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D76290E-CAC3-453B-BCCB-34BD034D1BE4}"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933832-7C76-4986-9D0D-548D352D5A97}" type="slidenum">
              <a:rPr lang="en-IN" smtClean="0"/>
              <a:t>‹#›</a:t>
            </a:fld>
            <a:endParaRPr lang="en-IN"/>
          </a:p>
        </p:txBody>
      </p:sp>
    </p:spTree>
    <p:extLst>
      <p:ext uri="{BB962C8B-B14F-4D97-AF65-F5344CB8AC3E}">
        <p14:creationId xmlns:p14="http://schemas.microsoft.com/office/powerpoint/2010/main" val="2164218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D76290E-CAC3-453B-BCCB-34BD034D1BE4}"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933832-7C76-4986-9D0D-548D352D5A97}" type="slidenum">
              <a:rPr lang="en-IN" smtClean="0"/>
              <a:t>‹#›</a:t>
            </a:fld>
            <a:endParaRPr lang="en-IN"/>
          </a:p>
        </p:txBody>
      </p:sp>
    </p:spTree>
    <p:extLst>
      <p:ext uri="{BB962C8B-B14F-4D97-AF65-F5344CB8AC3E}">
        <p14:creationId xmlns:p14="http://schemas.microsoft.com/office/powerpoint/2010/main" val="3828146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D76290E-CAC3-453B-BCCB-34BD034D1BE4}"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933832-7C76-4986-9D0D-548D352D5A97}" type="slidenum">
              <a:rPr lang="en-IN" smtClean="0"/>
              <a:t>‹#›</a:t>
            </a:fld>
            <a:endParaRPr lang="en-IN"/>
          </a:p>
        </p:txBody>
      </p:sp>
    </p:spTree>
    <p:extLst>
      <p:ext uri="{BB962C8B-B14F-4D97-AF65-F5344CB8AC3E}">
        <p14:creationId xmlns:p14="http://schemas.microsoft.com/office/powerpoint/2010/main" val="2416350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hart Placeholder 2"/>
          <p:cNvSpPr>
            <a:spLocks noGrp="1"/>
          </p:cNvSpPr>
          <p:nvPr>
            <p:ph type="chart" idx="1"/>
          </p:nvPr>
        </p:nvSpPr>
        <p:spPr>
          <a:xfrm>
            <a:off x="609600" y="1600201"/>
            <a:ext cx="109728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fld id="{40801604-3CDB-4582-BF0C-60D19B75ACAE}" type="datetime1">
              <a:rPr lang="en-US"/>
              <a:pPr>
                <a:defRPr/>
              </a:pPr>
              <a:t>11/10/2021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4D9E032-7B04-4962-8CB8-90EADEC4F241}" type="slidenum">
              <a:rPr lang="en-US"/>
              <a:pPr>
                <a:defRPr/>
              </a:pPr>
              <a:t>‹#›</a:t>
            </a:fld>
            <a:endParaRPr lang="en-US"/>
          </a:p>
        </p:txBody>
      </p:sp>
    </p:spTree>
    <p:extLst>
      <p:ext uri="{BB962C8B-B14F-4D97-AF65-F5344CB8AC3E}">
        <p14:creationId xmlns:p14="http://schemas.microsoft.com/office/powerpoint/2010/main" val="2387056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D76290E-CAC3-453B-BCCB-34BD034D1BE4}"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933832-7C76-4986-9D0D-548D352D5A97}" type="slidenum">
              <a:rPr lang="en-IN" smtClean="0"/>
              <a:t>‹#›</a:t>
            </a:fld>
            <a:endParaRPr lang="en-IN"/>
          </a:p>
        </p:txBody>
      </p:sp>
    </p:spTree>
    <p:extLst>
      <p:ext uri="{BB962C8B-B14F-4D97-AF65-F5344CB8AC3E}">
        <p14:creationId xmlns:p14="http://schemas.microsoft.com/office/powerpoint/2010/main" val="2745138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D76290E-CAC3-453B-BCCB-34BD034D1BE4}" type="datetimeFigureOut">
              <a:rPr lang="en-IN" smtClean="0"/>
              <a:t>10-11-2021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3933832-7C76-4986-9D0D-548D352D5A97}" type="slidenum">
              <a:rPr lang="en-IN" smtClean="0"/>
              <a:t>‹#›</a:t>
            </a:fld>
            <a:endParaRPr lang="en-IN"/>
          </a:p>
        </p:txBody>
      </p:sp>
    </p:spTree>
    <p:extLst>
      <p:ext uri="{BB962C8B-B14F-4D97-AF65-F5344CB8AC3E}">
        <p14:creationId xmlns:p14="http://schemas.microsoft.com/office/powerpoint/2010/main" val="4150862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D76290E-CAC3-453B-BCCB-34BD034D1BE4}" type="datetimeFigureOut">
              <a:rPr lang="en-IN" smtClean="0"/>
              <a:t>10-11-2021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933832-7C76-4986-9D0D-548D352D5A97}" type="slidenum">
              <a:rPr lang="en-IN" smtClean="0"/>
              <a:t>‹#›</a:t>
            </a:fld>
            <a:endParaRPr lang="en-IN"/>
          </a:p>
        </p:txBody>
      </p:sp>
    </p:spTree>
    <p:extLst>
      <p:ext uri="{BB962C8B-B14F-4D97-AF65-F5344CB8AC3E}">
        <p14:creationId xmlns:p14="http://schemas.microsoft.com/office/powerpoint/2010/main" val="3509966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D76290E-CAC3-453B-BCCB-34BD034D1BE4}" type="datetimeFigureOut">
              <a:rPr lang="en-IN" smtClean="0"/>
              <a:t>10-11-2021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3933832-7C76-4986-9D0D-548D352D5A97}" type="slidenum">
              <a:rPr lang="en-IN" smtClean="0"/>
              <a:t>‹#›</a:t>
            </a:fld>
            <a:endParaRPr lang="en-IN"/>
          </a:p>
        </p:txBody>
      </p:sp>
    </p:spTree>
    <p:extLst>
      <p:ext uri="{BB962C8B-B14F-4D97-AF65-F5344CB8AC3E}">
        <p14:creationId xmlns:p14="http://schemas.microsoft.com/office/powerpoint/2010/main" val="361565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D76290E-CAC3-453B-BCCB-34BD034D1BE4}" type="datetimeFigureOut">
              <a:rPr lang="en-IN" smtClean="0"/>
              <a:t>10-11-2021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3933832-7C76-4986-9D0D-548D352D5A97}" type="slidenum">
              <a:rPr lang="en-IN" smtClean="0"/>
              <a:t>‹#›</a:t>
            </a:fld>
            <a:endParaRPr lang="en-IN"/>
          </a:p>
        </p:txBody>
      </p:sp>
    </p:spTree>
    <p:extLst>
      <p:ext uri="{BB962C8B-B14F-4D97-AF65-F5344CB8AC3E}">
        <p14:creationId xmlns:p14="http://schemas.microsoft.com/office/powerpoint/2010/main" val="2171387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76290E-CAC3-453B-BCCB-34BD034D1BE4}" type="datetimeFigureOut">
              <a:rPr lang="en-IN" smtClean="0"/>
              <a:t>10-11-2021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3933832-7C76-4986-9D0D-548D352D5A97}" type="slidenum">
              <a:rPr lang="en-IN" smtClean="0"/>
              <a:t>‹#›</a:t>
            </a:fld>
            <a:endParaRPr lang="en-IN"/>
          </a:p>
        </p:txBody>
      </p:sp>
    </p:spTree>
    <p:extLst>
      <p:ext uri="{BB962C8B-B14F-4D97-AF65-F5344CB8AC3E}">
        <p14:creationId xmlns:p14="http://schemas.microsoft.com/office/powerpoint/2010/main" val="3722702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D76290E-CAC3-453B-BCCB-34BD034D1BE4}" type="datetimeFigureOut">
              <a:rPr lang="en-IN" smtClean="0"/>
              <a:t>10-11-2021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933832-7C76-4986-9D0D-548D352D5A97}" type="slidenum">
              <a:rPr lang="en-IN" smtClean="0"/>
              <a:t>‹#›</a:t>
            </a:fld>
            <a:endParaRPr lang="en-IN"/>
          </a:p>
        </p:txBody>
      </p:sp>
    </p:spTree>
    <p:extLst>
      <p:ext uri="{BB962C8B-B14F-4D97-AF65-F5344CB8AC3E}">
        <p14:creationId xmlns:p14="http://schemas.microsoft.com/office/powerpoint/2010/main" val="3724656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D76290E-CAC3-453B-BCCB-34BD034D1BE4}" type="datetimeFigureOut">
              <a:rPr lang="en-IN" smtClean="0"/>
              <a:t>10-11-2021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3933832-7C76-4986-9D0D-548D352D5A97}" type="slidenum">
              <a:rPr lang="en-IN" smtClean="0"/>
              <a:t>‹#›</a:t>
            </a:fld>
            <a:endParaRPr lang="en-IN"/>
          </a:p>
        </p:txBody>
      </p:sp>
    </p:spTree>
    <p:extLst>
      <p:ext uri="{BB962C8B-B14F-4D97-AF65-F5344CB8AC3E}">
        <p14:creationId xmlns:p14="http://schemas.microsoft.com/office/powerpoint/2010/main" val="2988991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76290E-CAC3-453B-BCCB-34BD034D1BE4}" type="datetimeFigureOut">
              <a:rPr lang="en-IN" smtClean="0"/>
              <a:t>10-11-2021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933832-7C76-4986-9D0D-548D352D5A97}" type="slidenum">
              <a:rPr lang="en-IN" smtClean="0"/>
              <a:t>‹#›</a:t>
            </a:fld>
            <a:endParaRPr lang="en-IN"/>
          </a:p>
        </p:txBody>
      </p:sp>
    </p:spTree>
    <p:extLst>
      <p:ext uri="{BB962C8B-B14F-4D97-AF65-F5344CB8AC3E}">
        <p14:creationId xmlns:p14="http://schemas.microsoft.com/office/powerpoint/2010/main" val="3471098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0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jp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jpg"/><Relationship Id="rId5" Type="http://schemas.openxmlformats.org/officeDocument/2006/relationships/image" Target="../media/image101.jpg"/><Relationship Id="rId4" Type="http://schemas.openxmlformats.org/officeDocument/2006/relationships/image" Target="../media/image100.jpg"/></Relationships>
</file>

<file path=ppt/slides/_rels/slide20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2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6.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2.xml"/><Relationship Id="rId5" Type="http://schemas.openxmlformats.org/officeDocument/2006/relationships/image" Target="../media/image135.jpeg"/><Relationship Id="rId4" Type="http://schemas.openxmlformats.org/officeDocument/2006/relationships/image" Target="../media/image134.jpeg"/></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6.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263390"/>
          </a:xfrm>
        </p:spPr>
        <p:txBody>
          <a:bodyPr>
            <a:noAutofit/>
          </a:bodyPr>
          <a:lstStyle/>
          <a:p>
            <a:r>
              <a:rPr lang="en-US" sz="3600"/>
              <a:t>HS 131.02 :  Communication and Soft Skills</a:t>
            </a:r>
            <a:br>
              <a:rPr lang="en-US" sz="3600"/>
            </a:br>
            <a:endParaRPr lang="en-IN" sz="360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3886" b="9508"/>
          <a:stretch/>
        </p:blipFill>
        <p:spPr>
          <a:xfrm>
            <a:off x="3610956" y="2504671"/>
            <a:ext cx="4838700" cy="3890356"/>
          </a:xfrm>
          <a:prstGeom prst="rect">
            <a:avLst/>
          </a:prstGeom>
        </p:spPr>
      </p:pic>
      <p:sp>
        <p:nvSpPr>
          <p:cNvPr id="3" name="TextBox 2">
            <a:extLst>
              <a:ext uri="{FF2B5EF4-FFF2-40B4-BE49-F238E27FC236}">
                <a16:creationId xmlns:a16="http://schemas.microsoft.com/office/drawing/2014/main" id="{5B1AB112-95D3-454D-8AB8-98BC17F6DD6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5" name="TextBox 4">
            <a:extLst>
              <a:ext uri="{FF2B5EF4-FFF2-40B4-BE49-F238E27FC236}">
                <a16:creationId xmlns:a16="http://schemas.microsoft.com/office/drawing/2014/main" id="{7F7A88FD-C49B-44A3-BAF2-9FA57955636E}"/>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6" name="TextBox 5">
            <a:extLst>
              <a:ext uri="{FF2B5EF4-FFF2-40B4-BE49-F238E27FC236}">
                <a16:creationId xmlns:a16="http://schemas.microsoft.com/office/drawing/2014/main" id="{90743A4D-AAAF-4C36-85BC-D679154B4225}"/>
              </a:ext>
            </a:extLst>
          </p:cNvPr>
          <p:cNvSpPr txBox="1"/>
          <p:nvPr/>
        </p:nvSpPr>
        <p:spPr>
          <a:xfrm>
            <a:off x="5010150" y="3486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7" name="TextBox 6">
            <a:extLst>
              <a:ext uri="{FF2B5EF4-FFF2-40B4-BE49-F238E27FC236}">
                <a16:creationId xmlns:a16="http://schemas.microsoft.com/office/drawing/2014/main" id="{DF74CD8B-127B-4D59-A3B1-9419EB3E8FAA}"/>
              </a:ext>
            </a:extLst>
          </p:cNvPr>
          <p:cNvSpPr txBox="1"/>
          <p:nvPr/>
        </p:nvSpPr>
        <p:spPr>
          <a:xfrm>
            <a:off x="5153025" y="36290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8" name="TextBox 7">
            <a:extLst>
              <a:ext uri="{FF2B5EF4-FFF2-40B4-BE49-F238E27FC236}">
                <a16:creationId xmlns:a16="http://schemas.microsoft.com/office/drawing/2014/main" id="{EC0DA071-5ED3-4001-9DED-260E50399285}"/>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9" name="TextBox 8">
            <a:extLst>
              <a:ext uri="{FF2B5EF4-FFF2-40B4-BE49-F238E27FC236}">
                <a16:creationId xmlns:a16="http://schemas.microsoft.com/office/drawing/2014/main" id="{6C29228D-DEBF-415D-9FA3-3AB252E51F7F}"/>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10" name="TextBox 9">
            <a:extLst>
              <a:ext uri="{FF2B5EF4-FFF2-40B4-BE49-F238E27FC236}">
                <a16:creationId xmlns:a16="http://schemas.microsoft.com/office/drawing/2014/main" id="{16E0FFFA-3D77-49FC-BDEC-04E9EBFA7965}"/>
              </a:ext>
            </a:extLst>
          </p:cNvPr>
          <p:cNvSpPr txBox="1"/>
          <p:nvPr/>
        </p:nvSpPr>
        <p:spPr>
          <a:xfrm>
            <a:off x="5010150" y="3486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11" name="TextBox 10">
            <a:extLst>
              <a:ext uri="{FF2B5EF4-FFF2-40B4-BE49-F238E27FC236}">
                <a16:creationId xmlns:a16="http://schemas.microsoft.com/office/drawing/2014/main" id="{B3B51105-FA80-46FC-82EE-C56519F4259A}"/>
              </a:ext>
            </a:extLst>
          </p:cNvPr>
          <p:cNvSpPr txBox="1"/>
          <p:nvPr/>
        </p:nvSpPr>
        <p:spPr>
          <a:xfrm>
            <a:off x="5153025" y="362902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12" name="TextBox 11">
            <a:extLst>
              <a:ext uri="{FF2B5EF4-FFF2-40B4-BE49-F238E27FC236}">
                <a16:creationId xmlns:a16="http://schemas.microsoft.com/office/drawing/2014/main" id="{38526DB1-CF09-4875-85C0-713C6076720A}"/>
              </a:ext>
            </a:extLst>
          </p:cNvPr>
          <p:cNvSpPr txBox="1"/>
          <p:nvPr/>
        </p:nvSpPr>
        <p:spPr>
          <a:xfrm>
            <a:off x="5295900" y="37718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13" name="TextBox 12">
            <a:extLst>
              <a:ext uri="{FF2B5EF4-FFF2-40B4-BE49-F238E27FC236}">
                <a16:creationId xmlns:a16="http://schemas.microsoft.com/office/drawing/2014/main" id="{4FD312B8-F419-45FC-A050-D54ECF00887E}"/>
              </a:ext>
            </a:extLst>
          </p:cNvPr>
          <p:cNvSpPr txBox="1"/>
          <p:nvPr/>
        </p:nvSpPr>
        <p:spPr>
          <a:xfrm>
            <a:off x="5438775" y="391477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14" name="TextBox 13">
            <a:extLst>
              <a:ext uri="{FF2B5EF4-FFF2-40B4-BE49-F238E27FC236}">
                <a16:creationId xmlns:a16="http://schemas.microsoft.com/office/drawing/2014/main" id="{D4421630-ADFB-4A59-BE34-3D336566B001}"/>
              </a:ext>
            </a:extLst>
          </p:cNvPr>
          <p:cNvSpPr txBox="1"/>
          <p:nvPr/>
        </p:nvSpPr>
        <p:spPr>
          <a:xfrm>
            <a:off x="5581650" y="40576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15" name="TextBox 14">
            <a:extLst>
              <a:ext uri="{FF2B5EF4-FFF2-40B4-BE49-F238E27FC236}">
                <a16:creationId xmlns:a16="http://schemas.microsoft.com/office/drawing/2014/main" id="{14F14C17-82BF-419D-A2F0-D9DD19FF6FED}"/>
              </a:ext>
            </a:extLst>
          </p:cNvPr>
          <p:cNvSpPr txBox="1"/>
          <p:nvPr/>
        </p:nvSpPr>
        <p:spPr>
          <a:xfrm>
            <a:off x="5724525" y="42005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16" name="TextBox 15">
            <a:extLst>
              <a:ext uri="{FF2B5EF4-FFF2-40B4-BE49-F238E27FC236}">
                <a16:creationId xmlns:a16="http://schemas.microsoft.com/office/drawing/2014/main" id="{A8C242FC-71F6-4D5B-AEFF-87BE5D6C022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17" name="TextBox 16">
            <a:extLst>
              <a:ext uri="{FF2B5EF4-FFF2-40B4-BE49-F238E27FC236}">
                <a16:creationId xmlns:a16="http://schemas.microsoft.com/office/drawing/2014/main" id="{1A001CB9-0771-4DA6-B454-6F56DDFF9F8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18" name="TextBox 17">
            <a:extLst>
              <a:ext uri="{FF2B5EF4-FFF2-40B4-BE49-F238E27FC236}">
                <a16:creationId xmlns:a16="http://schemas.microsoft.com/office/drawing/2014/main" id="{E1702B35-EEAD-4062-9D8B-D707E80AC0DF}"/>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19" name="TextBox 18">
            <a:extLst>
              <a:ext uri="{FF2B5EF4-FFF2-40B4-BE49-F238E27FC236}">
                <a16:creationId xmlns:a16="http://schemas.microsoft.com/office/drawing/2014/main" id="{56284C52-5926-44D9-B12F-4522CBF01FC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20" name="TextBox 19">
            <a:extLst>
              <a:ext uri="{FF2B5EF4-FFF2-40B4-BE49-F238E27FC236}">
                <a16:creationId xmlns:a16="http://schemas.microsoft.com/office/drawing/2014/main" id="{D0C58A1A-E9C8-4E40-831B-30CE18A251F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300891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C:\Users\Administrator\Desktop\7728f55d5ca858b1767e76d62fc2e670.jpg"/>
          <p:cNvPicPr>
            <a:picLocks noGrp="1" noChangeAspect="1" noChangeArrowheads="1"/>
          </p:cNvPicPr>
          <p:nvPr>
            <p:ph idx="1"/>
          </p:nvPr>
        </p:nvPicPr>
        <p:blipFill>
          <a:blip r:embed="rId2"/>
          <a:srcRect/>
          <a:stretch>
            <a:fillRect/>
          </a:stretch>
        </p:blipFill>
        <p:spPr bwMode="auto">
          <a:xfrm>
            <a:off x="1524000" y="0"/>
            <a:ext cx="9448800" cy="6858000"/>
          </a:xfrm>
          <a:prstGeom prst="rect">
            <a:avLst/>
          </a:prstGeom>
          <a:noFill/>
        </p:spPr>
      </p:pic>
    </p:spTree>
    <p:extLst>
      <p:ext uri="{BB962C8B-B14F-4D97-AF65-F5344CB8AC3E}">
        <p14:creationId xmlns:p14="http://schemas.microsoft.com/office/powerpoint/2010/main" val="9342090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IN"/>
              <a:t>Tell me about yourself</a:t>
            </a:r>
            <a:endParaRPr lang="en-US"/>
          </a:p>
        </p:txBody>
      </p:sp>
    </p:spTree>
    <p:extLst>
      <p:ext uri="{BB962C8B-B14F-4D97-AF65-F5344CB8AC3E}">
        <p14:creationId xmlns:p14="http://schemas.microsoft.com/office/powerpoint/2010/main" val="9599998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Question-1 Tell me about yourself</a:t>
            </a:r>
          </a:p>
        </p:txBody>
      </p:sp>
      <p:sp>
        <p:nvSpPr>
          <p:cNvPr id="3" name="Content Placeholder 2"/>
          <p:cNvSpPr>
            <a:spLocks noGrp="1"/>
          </p:cNvSpPr>
          <p:nvPr>
            <p:ph idx="1"/>
          </p:nvPr>
        </p:nvSpPr>
        <p:spPr/>
        <p:txBody>
          <a:bodyPr>
            <a:normAutofit/>
          </a:bodyPr>
          <a:lstStyle/>
          <a:p>
            <a:r>
              <a:rPr lang="en-IN" b="1"/>
              <a:t>Start with a smile on your face &amp; give details about Name, Place after greeting.</a:t>
            </a:r>
          </a:p>
          <a:p>
            <a:r>
              <a:rPr lang="en-IN" b="1"/>
              <a:t>If </a:t>
            </a:r>
            <a:r>
              <a:rPr lang="en-IN" b="1">
                <a:solidFill>
                  <a:srgbClr val="FF0000"/>
                </a:solidFill>
              </a:rPr>
              <a:t>necessary only </a:t>
            </a:r>
            <a:r>
              <a:rPr lang="en-IN" b="1"/>
              <a:t>add your family details</a:t>
            </a:r>
          </a:p>
          <a:p>
            <a:r>
              <a:rPr lang="en-IN" b="1"/>
              <a:t>Tell about your educational details. Tell about your Internship &amp; Projects in Brief.</a:t>
            </a:r>
          </a:p>
          <a:p>
            <a:r>
              <a:rPr lang="en-IN" b="1"/>
              <a:t>Then about your interests/hobbies (Hobbies)</a:t>
            </a:r>
            <a:br>
              <a:rPr lang="en-IN" b="1"/>
            </a:br>
            <a:endParaRPr lang="en-IN"/>
          </a:p>
        </p:txBody>
      </p:sp>
    </p:spTree>
    <p:extLst>
      <p:ext uri="{BB962C8B-B14F-4D97-AF65-F5344CB8AC3E}">
        <p14:creationId xmlns:p14="http://schemas.microsoft.com/office/powerpoint/2010/main" val="6841482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32500" lnSpcReduction="20000"/>
          </a:bodyPr>
          <a:lstStyle/>
          <a:p>
            <a:pPr algn="just"/>
            <a:r>
              <a:rPr lang="en-IN" sz="8600" b="1"/>
              <a:t>Good morning ma’am/sir.</a:t>
            </a:r>
          </a:p>
          <a:p>
            <a:pPr algn="just">
              <a:buNone/>
            </a:pPr>
            <a:br>
              <a:rPr lang="en-IN" sz="11200" b="1"/>
            </a:br>
            <a:r>
              <a:rPr lang="en-IN" sz="7200"/>
              <a:t>It's my pleasure to introduce myself. Well, I'm _____born and raised in Ahmedabad. I have done my schooling in ____________with__ % in 12</a:t>
            </a:r>
            <a:r>
              <a:rPr lang="en-IN" sz="7200" baseline="30000"/>
              <a:t>th</a:t>
            </a:r>
            <a:r>
              <a:rPr lang="en-IN" sz="7200"/>
              <a:t> standard. Now I'm pursuing my final year  in _______from </a:t>
            </a:r>
            <a:r>
              <a:rPr lang="en-IN" sz="7200" err="1"/>
              <a:t>Charotar</a:t>
            </a:r>
            <a:r>
              <a:rPr lang="en-IN" sz="7200"/>
              <a:t> </a:t>
            </a:r>
            <a:r>
              <a:rPr lang="en-IN" sz="7200" err="1"/>
              <a:t>Univesity</a:t>
            </a:r>
            <a:r>
              <a:rPr lang="en-IN" sz="7200"/>
              <a:t> of Science &amp; Technology. Recently, I have completed my Summer Internship at______......Apart from that I have also completed ____________ [ any extra qualifications]</a:t>
            </a:r>
          </a:p>
          <a:p>
            <a:pPr algn="just">
              <a:buNone/>
            </a:pPr>
            <a:endParaRPr lang="en-IN" sz="4400" b="1"/>
          </a:p>
          <a:p>
            <a:pPr algn="just">
              <a:buNone/>
            </a:pPr>
            <a:endParaRPr lang="en-IN" sz="4400" b="1"/>
          </a:p>
          <a:p>
            <a:pPr algn="just">
              <a:buNone/>
            </a:pPr>
            <a:endParaRPr lang="en-IN" sz="4400" b="1"/>
          </a:p>
          <a:p>
            <a:pPr algn="just">
              <a:buNone/>
            </a:pPr>
            <a:br>
              <a:rPr lang="en-IN" sz="1600" b="1"/>
            </a:br>
            <a:br>
              <a:rPr lang="en-IN" sz="1600" b="1"/>
            </a:br>
            <a:br>
              <a:rPr lang="en-IN" sz="1600" b="1"/>
            </a:br>
            <a:endParaRPr lang="en-IN" sz="1600"/>
          </a:p>
        </p:txBody>
      </p:sp>
    </p:spTree>
    <p:extLst>
      <p:ext uri="{BB962C8B-B14F-4D97-AF65-F5344CB8AC3E}">
        <p14:creationId xmlns:p14="http://schemas.microsoft.com/office/powerpoint/2010/main" val="8883290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IN" b="1"/>
              <a:t>I seek an opportunity to work as a _______. I have the necessary skills and solution based thinking in every tasks as you specified for the said post.....</a:t>
            </a:r>
            <a:endParaRPr lang="en-IN"/>
          </a:p>
        </p:txBody>
      </p:sp>
    </p:spTree>
    <p:extLst>
      <p:ext uri="{BB962C8B-B14F-4D97-AF65-F5344CB8AC3E}">
        <p14:creationId xmlns:p14="http://schemas.microsoft.com/office/powerpoint/2010/main" val="25265083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algn="just"/>
            <a:r>
              <a:rPr lang="en-IN" b="1"/>
              <a:t>I was selected as the class representative in my college. </a:t>
            </a:r>
            <a:r>
              <a:rPr lang="en-IN" b="1">
                <a:solidFill>
                  <a:srgbClr val="FF0000"/>
                </a:solidFill>
              </a:rPr>
              <a:t>(Shows your managerial skills). </a:t>
            </a:r>
            <a:r>
              <a:rPr lang="en-IN" b="1"/>
              <a:t>I self taught myself Photoshop and participated in many online digital art competitions. I was selected in State Talent Scholarship Examinations conducted by XYZ organization. I have participated in many blood donation camps by Red Cross Organizations.</a:t>
            </a:r>
          </a:p>
          <a:p>
            <a:r>
              <a:rPr lang="en-IN" b="1"/>
              <a:t>That is all about me ....thank you for giving me such a wonderful opportunity.</a:t>
            </a:r>
            <a:endParaRPr lang="en-IN"/>
          </a:p>
        </p:txBody>
      </p:sp>
    </p:spTree>
    <p:extLst>
      <p:ext uri="{BB962C8B-B14F-4D97-AF65-F5344CB8AC3E}">
        <p14:creationId xmlns:p14="http://schemas.microsoft.com/office/powerpoint/2010/main" val="23000947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Optional</a:t>
            </a:r>
            <a:endParaRPr lang="en-IN"/>
          </a:p>
        </p:txBody>
      </p:sp>
      <p:sp>
        <p:nvSpPr>
          <p:cNvPr id="3" name="Content Placeholder 2"/>
          <p:cNvSpPr>
            <a:spLocks noGrp="1"/>
          </p:cNvSpPr>
          <p:nvPr>
            <p:ph idx="1"/>
          </p:nvPr>
        </p:nvSpPr>
        <p:spPr>
          <a:xfrm>
            <a:off x="1981200" y="1600200"/>
            <a:ext cx="8229600" cy="4876800"/>
          </a:xfrm>
        </p:spPr>
        <p:txBody>
          <a:bodyPr>
            <a:noAutofit/>
          </a:bodyPr>
          <a:lstStyle/>
          <a:p>
            <a:pPr algn="just"/>
            <a:r>
              <a:rPr lang="en-IN" b="1"/>
              <a:t>I have a beautiful family of five members. My father is a Govt Employee. My mother is a homemaker. I have two elder sisters and both of them work in different MNCs.</a:t>
            </a:r>
          </a:p>
          <a:p>
            <a:pPr algn="just">
              <a:buNone/>
            </a:pPr>
            <a:br>
              <a:rPr lang="en-IN" b="1"/>
            </a:br>
            <a:r>
              <a:rPr lang="en-IN" b="1"/>
              <a:t>My hobbies are drawing, painting, reading books (</a:t>
            </a:r>
            <a:r>
              <a:rPr lang="en-IN" b="1">
                <a:solidFill>
                  <a:srgbClr val="FF0000"/>
                </a:solidFill>
              </a:rPr>
              <a:t>say this only if you read some nice motivational books. They might ask you to name some of the books you read. Then if you will say something like Harry Potter and Twilight, it will show how childish you are.)</a:t>
            </a:r>
          </a:p>
          <a:p>
            <a:pPr algn="just">
              <a:buNone/>
            </a:pPr>
            <a:br>
              <a:rPr lang="en-IN" b="1"/>
            </a:br>
            <a:br>
              <a:rPr lang="en-IN" b="1"/>
            </a:br>
            <a:endParaRPr lang="en-IN"/>
          </a:p>
        </p:txBody>
      </p:sp>
    </p:spTree>
    <p:extLst>
      <p:ext uri="{BB962C8B-B14F-4D97-AF65-F5344CB8AC3E}">
        <p14:creationId xmlns:p14="http://schemas.microsoft.com/office/powerpoint/2010/main" val="22423943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Can you tell us about your strengths and weakness?</a:t>
            </a:r>
          </a:p>
        </p:txBody>
      </p:sp>
    </p:spTree>
    <p:extLst>
      <p:ext uri="{BB962C8B-B14F-4D97-AF65-F5344CB8AC3E}">
        <p14:creationId xmlns:p14="http://schemas.microsoft.com/office/powerpoint/2010/main" val="13177201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t>Question-2 What are your Strengths and Weaknesses?  </a:t>
            </a:r>
          </a:p>
        </p:txBody>
      </p:sp>
      <p:sp>
        <p:nvSpPr>
          <p:cNvPr id="3" name="Content Placeholder 2"/>
          <p:cNvSpPr>
            <a:spLocks noGrp="1"/>
          </p:cNvSpPr>
          <p:nvPr>
            <p:ph idx="1"/>
          </p:nvPr>
        </p:nvSpPr>
        <p:spPr/>
        <p:txBody>
          <a:bodyPr>
            <a:normAutofit/>
          </a:bodyPr>
          <a:lstStyle/>
          <a:p>
            <a:pPr algn="just"/>
            <a:r>
              <a:rPr lang="en-IN"/>
              <a:t>Emphasize a positive quality or skill that's needed for the job.</a:t>
            </a:r>
          </a:p>
          <a:p>
            <a:pPr algn="just"/>
            <a:endParaRPr lang="en-IN"/>
          </a:p>
        </p:txBody>
      </p:sp>
    </p:spTree>
    <p:extLst>
      <p:ext uri="{BB962C8B-B14F-4D97-AF65-F5344CB8AC3E}">
        <p14:creationId xmlns:p14="http://schemas.microsoft.com/office/powerpoint/2010/main" val="21495174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20000"/>
          </a:bodyPr>
          <a:lstStyle/>
          <a:p>
            <a:pPr>
              <a:buNone/>
            </a:pPr>
            <a:r>
              <a:rPr lang="en-IN"/>
              <a:t>Some examples of strengths you might mention include:</a:t>
            </a:r>
          </a:p>
          <a:p>
            <a:r>
              <a:rPr lang="en-IN"/>
              <a:t>Enthusiasm</a:t>
            </a:r>
          </a:p>
          <a:p>
            <a:r>
              <a:rPr lang="en-IN"/>
              <a:t>Trustworthiness</a:t>
            </a:r>
          </a:p>
          <a:p>
            <a:r>
              <a:rPr lang="en-IN"/>
              <a:t>Creativity</a:t>
            </a:r>
          </a:p>
          <a:p>
            <a:r>
              <a:rPr lang="en-IN"/>
              <a:t>Discipline</a:t>
            </a:r>
          </a:p>
          <a:p>
            <a:r>
              <a:rPr lang="en-IN"/>
              <a:t>Patience</a:t>
            </a:r>
          </a:p>
          <a:p>
            <a:r>
              <a:rPr lang="en-IN"/>
              <a:t>Respectfulness</a:t>
            </a:r>
          </a:p>
          <a:p>
            <a:r>
              <a:rPr lang="en-IN"/>
              <a:t>Determination</a:t>
            </a:r>
          </a:p>
          <a:p>
            <a:r>
              <a:rPr lang="en-IN"/>
              <a:t>Dedication</a:t>
            </a:r>
          </a:p>
          <a:p>
            <a:r>
              <a:rPr lang="en-IN"/>
              <a:t>Honesty</a:t>
            </a:r>
          </a:p>
          <a:p>
            <a:r>
              <a:rPr lang="en-IN"/>
              <a:t>Versatility</a:t>
            </a:r>
          </a:p>
          <a:p>
            <a:endParaRPr lang="en-IN"/>
          </a:p>
        </p:txBody>
      </p:sp>
    </p:spTree>
    <p:extLst>
      <p:ext uri="{BB962C8B-B14F-4D97-AF65-F5344CB8AC3E}">
        <p14:creationId xmlns:p14="http://schemas.microsoft.com/office/powerpoint/2010/main" val="30352862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S/W</a:t>
            </a:r>
          </a:p>
        </p:txBody>
      </p:sp>
      <p:sp>
        <p:nvSpPr>
          <p:cNvPr id="3" name="Content Placeholder 2"/>
          <p:cNvSpPr>
            <a:spLocks noGrp="1"/>
          </p:cNvSpPr>
          <p:nvPr>
            <p:ph idx="1"/>
          </p:nvPr>
        </p:nvSpPr>
        <p:spPr/>
        <p:txBody>
          <a:bodyPr>
            <a:normAutofit/>
          </a:bodyPr>
          <a:lstStyle/>
          <a:p>
            <a:r>
              <a:rPr lang="en-IN"/>
              <a:t>Make a list of your skills, dividing them into three categories:</a:t>
            </a:r>
          </a:p>
          <a:p>
            <a:r>
              <a:rPr lang="en-IN">
                <a:solidFill>
                  <a:srgbClr val="FF0000"/>
                </a:solidFill>
              </a:rPr>
              <a:t>Knowledge-based skills: </a:t>
            </a:r>
            <a:r>
              <a:rPr lang="en-IN"/>
              <a:t>Acquired from education and experience (e.g., computer skills, languages, degrees, training and technical ability).</a:t>
            </a:r>
          </a:p>
          <a:p>
            <a:r>
              <a:rPr lang="en-IN">
                <a:solidFill>
                  <a:srgbClr val="FF0000"/>
                </a:solidFill>
              </a:rPr>
              <a:t>Transferable skills: </a:t>
            </a:r>
            <a:r>
              <a:rPr lang="en-IN"/>
              <a:t>Your portable skills that you take from job to job (e.g., communication and people skills, analytical problem solving and planning skills)</a:t>
            </a:r>
          </a:p>
          <a:p>
            <a:r>
              <a:rPr lang="en-IN">
                <a:solidFill>
                  <a:srgbClr val="FF0000"/>
                </a:solidFill>
              </a:rPr>
              <a:t>Personal traits: </a:t>
            </a:r>
            <a:r>
              <a:rPr lang="en-IN"/>
              <a:t>Your unique qualities (e.g., dependable, flexible, friendly, hard working, expressive, formal, punctual and being a team player).</a:t>
            </a:r>
          </a:p>
          <a:p>
            <a:endParaRPr lang="en-IN"/>
          </a:p>
        </p:txBody>
      </p:sp>
    </p:spTree>
    <p:extLst>
      <p:ext uri="{BB962C8B-B14F-4D97-AF65-F5344CB8AC3E}">
        <p14:creationId xmlns:p14="http://schemas.microsoft.com/office/powerpoint/2010/main" val="2505834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descr="C:\Users\Administrator\Desktop\clip_image006_thumb18.jpg"/>
          <p:cNvPicPr>
            <a:picLocks noGrp="1" noChangeAspect="1" noChangeArrowheads="1"/>
          </p:cNvPicPr>
          <p:nvPr>
            <p:ph idx="1"/>
          </p:nvPr>
        </p:nvPicPr>
        <p:blipFill>
          <a:blip r:embed="rId2"/>
          <a:srcRect/>
          <a:stretch>
            <a:fillRect/>
          </a:stretch>
        </p:blipFill>
        <p:spPr bwMode="auto">
          <a:xfrm>
            <a:off x="2309787" y="500042"/>
            <a:ext cx="7643865" cy="6357958"/>
          </a:xfrm>
          <a:prstGeom prst="rect">
            <a:avLst/>
          </a:prstGeom>
          <a:noFill/>
        </p:spPr>
      </p:pic>
      <p:pic>
        <p:nvPicPr>
          <p:cNvPr id="4" name="Picture 2" descr="C:\Users\Administrator\Desktop\clip_image026_thumb6.jpg"/>
          <p:cNvPicPr>
            <a:picLocks noChangeAspect="1" noChangeArrowheads="1"/>
          </p:cNvPicPr>
          <p:nvPr/>
        </p:nvPicPr>
        <p:blipFill>
          <a:blip r:embed="rId3"/>
          <a:srcRect/>
          <a:stretch>
            <a:fillRect/>
          </a:stretch>
        </p:blipFill>
        <p:spPr bwMode="auto">
          <a:xfrm>
            <a:off x="1738282" y="214290"/>
            <a:ext cx="8501122" cy="6429420"/>
          </a:xfrm>
          <a:prstGeom prst="rect">
            <a:avLst/>
          </a:prstGeom>
          <a:noFill/>
        </p:spPr>
      </p:pic>
    </p:spTree>
    <p:extLst>
      <p:ext uri="{BB962C8B-B14F-4D97-AF65-F5344CB8AC3E}">
        <p14:creationId xmlns:p14="http://schemas.microsoft.com/office/powerpoint/2010/main" val="35264849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70000" lnSpcReduction="20000"/>
          </a:bodyPr>
          <a:lstStyle/>
          <a:p>
            <a:pPr algn="just"/>
            <a:r>
              <a:rPr lang="en-IN" sz="4600" b="1"/>
              <a:t>My strengths are my attitude that I like to take challenges that I CAN do it, my way of thinking that I take both success and failure in a balanced manner....</a:t>
            </a:r>
          </a:p>
          <a:p>
            <a:pPr algn="just"/>
            <a:r>
              <a:rPr lang="en-IN" sz="4600" b="1"/>
              <a:t>My </a:t>
            </a:r>
            <a:r>
              <a:rPr lang="en-IN" sz="4600" b="1">
                <a:solidFill>
                  <a:srgbClr val="FF0000"/>
                </a:solidFill>
              </a:rPr>
              <a:t>short term goal </a:t>
            </a:r>
            <a:r>
              <a:rPr lang="en-IN" sz="4600" b="1"/>
              <a:t>is I want a such a platform where I can grow my career along with the organisation growth like yours and </a:t>
            </a:r>
            <a:r>
              <a:rPr lang="en-IN" sz="4600" b="1">
                <a:solidFill>
                  <a:srgbClr val="FF0000"/>
                </a:solidFill>
              </a:rPr>
              <a:t>my long term goal</a:t>
            </a:r>
            <a:r>
              <a:rPr lang="en-IN" sz="4600" b="1"/>
              <a:t> is to be the member of the team that is responsible for the success of the organization I'm placed in.</a:t>
            </a:r>
          </a:p>
          <a:p>
            <a:pPr algn="just">
              <a:buNone/>
            </a:pPr>
            <a:br>
              <a:rPr lang="en-IN" b="1"/>
            </a:br>
            <a:br>
              <a:rPr lang="en-IN" b="1"/>
            </a:br>
            <a:endParaRPr lang="en-IN"/>
          </a:p>
          <a:p>
            <a:pPr algn="just"/>
            <a:endParaRPr lang="en-IN" b="1"/>
          </a:p>
        </p:txBody>
      </p:sp>
    </p:spTree>
    <p:extLst>
      <p:ext uri="{BB962C8B-B14F-4D97-AF65-F5344CB8AC3E}">
        <p14:creationId xmlns:p14="http://schemas.microsoft.com/office/powerpoint/2010/main" val="33689451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algn="just"/>
            <a:r>
              <a:rPr lang="en-IN"/>
              <a:t>"My strength is my flexibility to handle change. &lt; provide example here&gt; .As far as weaknesses, I feel that my management skills could be stronger, and I am constantly working to improve them.“</a:t>
            </a:r>
          </a:p>
          <a:p>
            <a:pPr marL="88900" indent="-88900"/>
            <a:endParaRPr lang="en-IN"/>
          </a:p>
        </p:txBody>
      </p:sp>
    </p:spTree>
    <p:extLst>
      <p:ext uri="{BB962C8B-B14F-4D97-AF65-F5344CB8AC3E}">
        <p14:creationId xmlns:p14="http://schemas.microsoft.com/office/powerpoint/2010/main" val="41879879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algn="just"/>
            <a:r>
              <a:rPr lang="en-IN"/>
              <a:t>Some examples of weaknesses you might mention include: Being too critical of yourself, Attempting to please everyone, Being unfamiliar with the latest software</a:t>
            </a:r>
          </a:p>
          <a:p>
            <a:pPr algn="just"/>
            <a:r>
              <a:rPr lang="en-IN"/>
              <a:t>The best way to handle </a:t>
            </a:r>
            <a:r>
              <a:rPr lang="en-IN">
                <a:solidFill>
                  <a:srgbClr val="FF0000"/>
                </a:solidFill>
              </a:rPr>
              <a:t>this question is to minimize the trait and emphasize the positive. </a:t>
            </a:r>
            <a:r>
              <a:rPr lang="en-IN"/>
              <a:t>Select a trait and come up with a solution to overcome your weakness. </a:t>
            </a:r>
          </a:p>
          <a:p>
            <a:pPr algn="just"/>
            <a:r>
              <a:rPr lang="en-IN">
                <a:solidFill>
                  <a:srgbClr val="FF0000"/>
                </a:solidFill>
              </a:rPr>
              <a:t>“I have to admit I sometimes miss small details, but I always make sure I have someone who is detail-oriented on my team."</a:t>
            </a:r>
          </a:p>
          <a:p>
            <a:endParaRPr lang="en-IN"/>
          </a:p>
        </p:txBody>
      </p:sp>
    </p:spTree>
    <p:extLst>
      <p:ext uri="{BB962C8B-B14F-4D97-AF65-F5344CB8AC3E}">
        <p14:creationId xmlns:p14="http://schemas.microsoft.com/office/powerpoint/2010/main" val="36951924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IN">
                <a:solidFill>
                  <a:srgbClr val="FF0000"/>
                </a:solidFill>
              </a:rPr>
              <a:t>“I am not as organized as I could be but I have found tools to help me stay focused.”</a:t>
            </a:r>
          </a:p>
        </p:txBody>
      </p:sp>
    </p:spTree>
    <p:extLst>
      <p:ext uri="{BB962C8B-B14F-4D97-AF65-F5344CB8AC3E}">
        <p14:creationId xmlns:p14="http://schemas.microsoft.com/office/powerpoint/2010/main" val="6017749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Why should we hire you?</a:t>
            </a:r>
          </a:p>
        </p:txBody>
      </p:sp>
    </p:spTree>
    <p:extLst>
      <p:ext uri="{BB962C8B-B14F-4D97-AF65-F5344CB8AC3E}">
        <p14:creationId xmlns:p14="http://schemas.microsoft.com/office/powerpoint/2010/main" val="65624707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t>Q-3 Why do you want to work with us?</a:t>
            </a:r>
          </a:p>
        </p:txBody>
      </p:sp>
      <p:sp>
        <p:nvSpPr>
          <p:cNvPr id="3" name="Content Placeholder 2"/>
          <p:cNvSpPr>
            <a:spLocks noGrp="1"/>
          </p:cNvSpPr>
          <p:nvPr>
            <p:ph idx="1"/>
          </p:nvPr>
        </p:nvSpPr>
        <p:spPr/>
        <p:txBody>
          <a:bodyPr>
            <a:normAutofit/>
          </a:bodyPr>
          <a:lstStyle/>
          <a:p>
            <a:pPr algn="just"/>
            <a:r>
              <a:rPr lang="en-IN"/>
              <a:t>You need to know about the company you are willing to work for and read their job description. When you are asked this question, tell them that working for XXX will be a challenging and beneficial experience to you.</a:t>
            </a:r>
          </a:p>
        </p:txBody>
      </p:sp>
    </p:spTree>
    <p:extLst>
      <p:ext uri="{BB962C8B-B14F-4D97-AF65-F5344CB8AC3E}">
        <p14:creationId xmlns:p14="http://schemas.microsoft.com/office/powerpoint/2010/main" val="8031441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Template: Showing vs Telling</a:t>
            </a:r>
          </a:p>
        </p:txBody>
      </p:sp>
      <p:sp>
        <p:nvSpPr>
          <p:cNvPr id="3" name="Content Placeholder 2"/>
          <p:cNvSpPr>
            <a:spLocks noGrp="1"/>
          </p:cNvSpPr>
          <p:nvPr>
            <p:ph idx="1"/>
          </p:nvPr>
        </p:nvSpPr>
        <p:spPr/>
        <p:txBody>
          <a:bodyPr>
            <a:normAutofit/>
          </a:bodyPr>
          <a:lstStyle/>
          <a:p>
            <a:endParaRPr lang="en-IN"/>
          </a:p>
          <a:p>
            <a:r>
              <a:rPr lang="en-US"/>
              <a:t>Based on what you’ve said and from the research I’ve done, your company is looking for an employee who has </a:t>
            </a:r>
            <a:r>
              <a:rPr lang="en-US">
                <a:solidFill>
                  <a:srgbClr val="FF0000"/>
                </a:solidFill>
              </a:rPr>
              <a:t>[list top two qualifications/skills</a:t>
            </a:r>
            <a:r>
              <a:rPr lang="en-US"/>
              <a:t>]. I believe my experience aligns well with that and makes me a great fit. I am </a:t>
            </a:r>
            <a:r>
              <a:rPr lang="en-US">
                <a:solidFill>
                  <a:srgbClr val="FF0000"/>
                </a:solidFill>
              </a:rPr>
              <a:t>[list your top two matching qualifications/skills]</a:t>
            </a:r>
            <a:r>
              <a:rPr lang="en-US"/>
              <a:t>. I’ve exemplified this in the past when I [</a:t>
            </a:r>
            <a:r>
              <a:rPr lang="en-US">
                <a:solidFill>
                  <a:srgbClr val="FF0000"/>
                </a:solidFill>
              </a:rPr>
              <a:t>provide a brief real-life anecdote/example]. </a:t>
            </a:r>
            <a:r>
              <a:rPr lang="en-US"/>
              <a:t>I believe I can add great value to this position, and I’d really love to continue to build upon my skills and grow with your company.</a:t>
            </a:r>
          </a:p>
          <a:p>
            <a:endParaRPr lang="en-IN"/>
          </a:p>
        </p:txBody>
      </p:sp>
    </p:spTree>
    <p:extLst>
      <p:ext uri="{BB962C8B-B14F-4D97-AF65-F5344CB8AC3E}">
        <p14:creationId xmlns:p14="http://schemas.microsoft.com/office/powerpoint/2010/main" val="5248453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a:t>I think that my experience in the </a:t>
            </a:r>
            <a:r>
              <a:rPr lang="en-US">
                <a:solidFill>
                  <a:srgbClr val="FF0000"/>
                </a:solidFill>
              </a:rPr>
              <a:t>[your field] </a:t>
            </a:r>
            <a:r>
              <a:rPr lang="en-US"/>
              <a:t>industry and my ability to [mention a unique, work-related skill/ability you have] make me a good match for this position. In my recent position, I </a:t>
            </a:r>
            <a:r>
              <a:rPr lang="en-US">
                <a:solidFill>
                  <a:srgbClr val="FF0000"/>
                </a:solidFill>
              </a:rPr>
              <a:t>[explain how you used this skill/ability to achieve a positive outcome].</a:t>
            </a:r>
          </a:p>
          <a:p>
            <a:r>
              <a:rPr lang="en-US"/>
              <a:t>Your company provides many services that I have had experience with, in a variety of capacities. </a:t>
            </a:r>
            <a:r>
              <a:rPr lang="en-US">
                <a:solidFill>
                  <a:srgbClr val="FF0000"/>
                </a:solidFill>
              </a:rPr>
              <a:t>[Offer a few specific examples.] </a:t>
            </a:r>
            <a:r>
              <a:rPr lang="en-US"/>
              <a:t>I believe that my familiarity with the industry would make me a good fit for this position.</a:t>
            </a:r>
          </a:p>
          <a:p>
            <a:endParaRPr lang="en-IN"/>
          </a:p>
        </p:txBody>
      </p:sp>
    </p:spTree>
    <p:extLst>
      <p:ext uri="{BB962C8B-B14F-4D97-AF65-F5344CB8AC3E}">
        <p14:creationId xmlns:p14="http://schemas.microsoft.com/office/powerpoint/2010/main" val="32997399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Why should we not hire you?</a:t>
            </a:r>
          </a:p>
          <a:p>
            <a:r>
              <a:rPr lang="en-US"/>
              <a:t>Why should I hire you when I can promote someone from within?</a:t>
            </a:r>
          </a:p>
          <a:p>
            <a:endParaRPr lang="en-US"/>
          </a:p>
        </p:txBody>
      </p:sp>
    </p:spTree>
    <p:extLst>
      <p:ext uri="{BB962C8B-B14F-4D97-AF65-F5344CB8AC3E}">
        <p14:creationId xmlns:p14="http://schemas.microsoft.com/office/powerpoint/2010/main" val="20941958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“You shouldn’t hire me if an extrovert would be a bad fit for your team. I value teamwork and relationships, and do my best work in a collaborative environment.”</a:t>
            </a:r>
          </a:p>
          <a:p>
            <a:endParaRPr lang="en-US"/>
          </a:p>
        </p:txBody>
      </p:sp>
    </p:spTree>
    <p:extLst>
      <p:ext uri="{BB962C8B-B14F-4D97-AF65-F5344CB8AC3E}">
        <p14:creationId xmlns:p14="http://schemas.microsoft.com/office/powerpoint/2010/main" val="2083933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C:\Users\Administrator\Desktop\EX_13_002.png"/>
          <p:cNvPicPr>
            <a:picLocks noGrp="1" noChangeAspect="1" noChangeArrowheads="1"/>
          </p:cNvPicPr>
          <p:nvPr>
            <p:ph idx="1"/>
          </p:nvPr>
        </p:nvPicPr>
        <p:blipFill>
          <a:blip r:embed="rId2"/>
          <a:srcRect/>
          <a:stretch>
            <a:fillRect/>
          </a:stretch>
        </p:blipFill>
        <p:spPr bwMode="auto">
          <a:xfrm>
            <a:off x="838200" y="285728"/>
            <a:ext cx="10515600" cy="6572272"/>
          </a:xfrm>
          <a:prstGeom prst="rect">
            <a:avLst/>
          </a:prstGeom>
          <a:noFill/>
        </p:spPr>
      </p:pic>
    </p:spTree>
    <p:extLst>
      <p:ext uri="{BB962C8B-B14F-4D97-AF65-F5344CB8AC3E}">
        <p14:creationId xmlns:p14="http://schemas.microsoft.com/office/powerpoint/2010/main" val="747582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b="1"/>
              <a:t>Please give me the definition of the position for which you are being interviewed. </a:t>
            </a:r>
            <a:endParaRPr lang="en-US"/>
          </a:p>
          <a:p>
            <a:endParaRPr lang="en-US"/>
          </a:p>
        </p:txBody>
      </p:sp>
    </p:spTree>
    <p:extLst>
      <p:ext uri="{BB962C8B-B14F-4D97-AF65-F5344CB8AC3E}">
        <p14:creationId xmlns:p14="http://schemas.microsoft.com/office/powerpoint/2010/main" val="6040842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buNone/>
            </a:pPr>
            <a:endParaRPr lang="en-US"/>
          </a:p>
          <a:p>
            <a:pPr hangingPunct="0"/>
            <a:r>
              <a:rPr lang="en-US" i="1"/>
              <a:t>Keep you answers brief and task oriented. </a:t>
            </a:r>
            <a:endParaRPr lang="en-US"/>
          </a:p>
          <a:p>
            <a:endParaRPr lang="en-US"/>
          </a:p>
          <a:p>
            <a:pPr lvl="1" hangingPunct="0"/>
            <a:r>
              <a:rPr lang="en-US" i="1"/>
              <a:t>Think in terms of responsibilities and accountability. </a:t>
            </a:r>
            <a:endParaRPr lang="en-US"/>
          </a:p>
          <a:p>
            <a:endParaRPr lang="en-US"/>
          </a:p>
          <a:p>
            <a:pPr lvl="1" hangingPunct="0"/>
            <a:r>
              <a:rPr lang="en-US" i="1"/>
              <a:t>Make sure that you really do understand what the position involves before you attempt an answer. </a:t>
            </a:r>
            <a:endParaRPr lang="en-US"/>
          </a:p>
          <a:p>
            <a:endParaRPr lang="en-US"/>
          </a:p>
          <a:p>
            <a:pPr lvl="1" hangingPunct="0"/>
            <a:r>
              <a:rPr lang="en-US" i="1"/>
              <a:t>If you aren’t sure, ask the interviewer, he or she may answer the question for you. </a:t>
            </a:r>
            <a:endParaRPr lang="en-US"/>
          </a:p>
          <a:p>
            <a:endParaRPr lang="en-US"/>
          </a:p>
        </p:txBody>
      </p:sp>
    </p:spTree>
    <p:extLst>
      <p:ext uri="{BB962C8B-B14F-4D97-AF65-F5344CB8AC3E}">
        <p14:creationId xmlns:p14="http://schemas.microsoft.com/office/powerpoint/2010/main" val="9127967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hangingPunct="0"/>
            <a:r>
              <a:rPr lang="en-US" b="1"/>
              <a:t>If you could start your career over again what would you do differently? </a:t>
            </a:r>
            <a:endParaRPr lang="en-US"/>
          </a:p>
        </p:txBody>
      </p:sp>
    </p:spTree>
    <p:extLst>
      <p:ext uri="{BB962C8B-B14F-4D97-AF65-F5344CB8AC3E}">
        <p14:creationId xmlns:p14="http://schemas.microsoft.com/office/powerpoint/2010/main" val="2334182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hangingPunct="0"/>
            <a:r>
              <a:rPr lang="en-US" i="1"/>
              <a:t>The best answer is, ―Not a thing.</a:t>
            </a:r>
            <a:endParaRPr lang="en-US"/>
          </a:p>
          <a:p>
            <a:pPr lvl="1" hangingPunct="0"/>
            <a:r>
              <a:rPr lang="en-US" i="1"/>
              <a:t>You should try to present yourself as a person who is happy with his or her life. </a:t>
            </a:r>
            <a:endParaRPr lang="en-US"/>
          </a:p>
          <a:p>
            <a:pPr lvl="1" hangingPunct="0"/>
            <a:r>
              <a:rPr lang="en-US" i="1"/>
              <a:t>You’ve enjoyed its ups and learned from its downs. </a:t>
            </a:r>
            <a:endParaRPr lang="en-US"/>
          </a:p>
          <a:p>
            <a:pPr lvl="1" hangingPunct="0"/>
            <a:r>
              <a:rPr lang="en-US" i="1"/>
              <a:t>You would not, as a result, want to change things that brought you to where you are today. </a:t>
            </a:r>
            <a:endParaRPr lang="en-US"/>
          </a:p>
          <a:p>
            <a:pPr lvl="1" hangingPunct="0"/>
            <a:r>
              <a:rPr lang="en-US" i="1"/>
              <a:t>Mention that it is the past, after all, that has prepared you for this position. </a:t>
            </a:r>
            <a:endParaRPr lang="en-US"/>
          </a:p>
          <a:p>
            <a:endParaRPr lang="en-US"/>
          </a:p>
        </p:txBody>
      </p:sp>
    </p:spTree>
    <p:extLst>
      <p:ext uri="{BB962C8B-B14F-4D97-AF65-F5344CB8AC3E}">
        <p14:creationId xmlns:p14="http://schemas.microsoft.com/office/powerpoint/2010/main" val="22260504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b="1"/>
              <a:t>Don’t you think you might be better suited for a different size company? To a different type company? </a:t>
            </a:r>
            <a:endParaRPr lang="en-US"/>
          </a:p>
          <a:p>
            <a:endParaRPr lang="en-US"/>
          </a:p>
        </p:txBody>
      </p:sp>
    </p:spTree>
    <p:extLst>
      <p:ext uri="{BB962C8B-B14F-4D97-AF65-F5344CB8AC3E}">
        <p14:creationId xmlns:p14="http://schemas.microsoft.com/office/powerpoint/2010/main" val="31704498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hangingPunct="0"/>
            <a:r>
              <a:rPr lang="en-US" i="1"/>
              <a:t>Tailor you answer to the job being discussed.</a:t>
            </a:r>
            <a:endParaRPr lang="en-US"/>
          </a:p>
          <a:p>
            <a:pPr lvl="0" hangingPunct="0"/>
            <a:r>
              <a:rPr lang="en-US" i="1"/>
              <a:t>Say that your preferences for the size or type of company generally depend on the job in question. </a:t>
            </a:r>
            <a:endParaRPr lang="en-US"/>
          </a:p>
          <a:p>
            <a:pPr lvl="0" hangingPunct="0"/>
            <a:r>
              <a:rPr lang="en-US" i="1"/>
              <a:t>Note that your research has shown you that this organization and this job meet you criteria. </a:t>
            </a:r>
            <a:endParaRPr lang="en-US"/>
          </a:p>
          <a:p>
            <a:endParaRPr lang="en-US"/>
          </a:p>
        </p:txBody>
      </p:sp>
    </p:spTree>
    <p:extLst>
      <p:ext uri="{BB962C8B-B14F-4D97-AF65-F5344CB8AC3E}">
        <p14:creationId xmlns:p14="http://schemas.microsoft.com/office/powerpoint/2010/main" val="38392970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b="1"/>
              <a:t>What do you look for when you hire people? </a:t>
            </a:r>
            <a:endParaRPr lang="en-US"/>
          </a:p>
          <a:p>
            <a:endParaRPr lang="en-US"/>
          </a:p>
        </p:txBody>
      </p:sp>
    </p:spTree>
    <p:extLst>
      <p:ext uri="{BB962C8B-B14F-4D97-AF65-F5344CB8AC3E}">
        <p14:creationId xmlns:p14="http://schemas.microsoft.com/office/powerpoint/2010/main" val="29976261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hangingPunct="0"/>
            <a:r>
              <a:rPr lang="en-US" i="1"/>
              <a:t>Think in terms of skills, initiative, and adaptability to work comfortably and productively with others. </a:t>
            </a:r>
            <a:endParaRPr lang="en-US"/>
          </a:p>
          <a:p>
            <a:pPr lvl="1" hangingPunct="0"/>
            <a:r>
              <a:rPr lang="en-US" i="1"/>
              <a:t>Mention that you like to hire people who appear capable of moving up in an organization. </a:t>
            </a:r>
            <a:endParaRPr lang="en-US"/>
          </a:p>
          <a:p>
            <a:endParaRPr lang="en-US"/>
          </a:p>
        </p:txBody>
      </p:sp>
    </p:spTree>
    <p:extLst>
      <p:ext uri="{BB962C8B-B14F-4D97-AF65-F5344CB8AC3E}">
        <p14:creationId xmlns:p14="http://schemas.microsoft.com/office/powerpoint/2010/main" val="18380761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0"/>
            <a:r>
              <a:rPr lang="en-US" b="1"/>
              <a:t>What important trends do you see in our industry? </a:t>
            </a:r>
            <a:endParaRPr lang="en-US"/>
          </a:p>
          <a:p>
            <a:endParaRPr lang="en-US"/>
          </a:p>
        </p:txBody>
      </p:sp>
    </p:spTree>
    <p:extLst>
      <p:ext uri="{BB962C8B-B14F-4D97-AF65-F5344CB8AC3E}">
        <p14:creationId xmlns:p14="http://schemas.microsoft.com/office/powerpoint/2010/main" val="13351271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hangingPunct="0"/>
            <a:r>
              <a:rPr lang="en-US" i="1"/>
              <a:t>Be prepared with two or three trends that illustrate how well you understand your industry. </a:t>
            </a:r>
            <a:endParaRPr lang="en-US"/>
          </a:p>
          <a:p>
            <a:pPr lvl="1" hangingPunct="0"/>
            <a:r>
              <a:rPr lang="en-US" i="1"/>
              <a:t>You might consider technological challenges or opportunities </a:t>
            </a:r>
            <a:endParaRPr lang="en-US"/>
          </a:p>
          <a:p>
            <a:pPr lvl="1" hangingPunct="0"/>
            <a:r>
              <a:rPr lang="en-US" i="1"/>
              <a:t>Economic conditions </a:t>
            </a:r>
            <a:endParaRPr lang="en-US"/>
          </a:p>
          <a:p>
            <a:pPr lvl="1" hangingPunct="0"/>
            <a:r>
              <a:rPr lang="en-US" i="1"/>
              <a:t>Current competitive situation </a:t>
            </a:r>
            <a:endParaRPr lang="en-US"/>
          </a:p>
          <a:p>
            <a:pPr lvl="1" hangingPunct="0"/>
            <a:r>
              <a:rPr lang="en-US" i="1"/>
              <a:t>Regulatory demands related to the direction in which your business is heading. </a:t>
            </a:r>
            <a:endParaRPr lang="en-US"/>
          </a:p>
          <a:p>
            <a:endParaRPr lang="en-US"/>
          </a:p>
        </p:txBody>
      </p:sp>
    </p:spTree>
    <p:extLst>
      <p:ext uri="{BB962C8B-B14F-4D97-AF65-F5344CB8AC3E}">
        <p14:creationId xmlns:p14="http://schemas.microsoft.com/office/powerpoint/2010/main" val="2050924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Overcome Barriers to Communication</a:t>
            </a:r>
            <a:endParaRPr lang="en-IN"/>
          </a:p>
        </p:txBody>
      </p:sp>
      <p:sp>
        <p:nvSpPr>
          <p:cNvPr id="3" name="Content Placeholder 2"/>
          <p:cNvSpPr>
            <a:spLocks noGrp="1"/>
          </p:cNvSpPr>
          <p:nvPr>
            <p:ph idx="1"/>
          </p:nvPr>
        </p:nvSpPr>
        <p:spPr/>
        <p:txBody>
          <a:bodyPr>
            <a:normAutofit lnSpcReduction="10000"/>
          </a:bodyPr>
          <a:lstStyle/>
          <a:p>
            <a:r>
              <a:rPr lang="en-IN"/>
              <a:t>Create an open communication environment</a:t>
            </a:r>
          </a:p>
          <a:p>
            <a:r>
              <a:rPr lang="en-IN"/>
              <a:t>Always keep receiver in mind</a:t>
            </a:r>
          </a:p>
          <a:p>
            <a:r>
              <a:rPr lang="en-IN"/>
              <a:t>Do not communicate when you are emotionally disturbed</a:t>
            </a:r>
          </a:p>
          <a:p>
            <a:r>
              <a:rPr lang="en-IN"/>
              <a:t> Be aware of diversity in culture, language etc…</a:t>
            </a:r>
          </a:p>
          <a:p>
            <a:r>
              <a:rPr lang="en-IN"/>
              <a:t>Use appropriate non-verbal cues</a:t>
            </a:r>
          </a:p>
          <a:p>
            <a:r>
              <a:rPr lang="en-IN"/>
              <a:t>Select the most suitable medium</a:t>
            </a:r>
          </a:p>
          <a:p>
            <a:r>
              <a:rPr lang="en-IN"/>
              <a:t>Analyse the feedback</a:t>
            </a:r>
          </a:p>
          <a:p>
            <a:r>
              <a:rPr lang="en-IN"/>
              <a:t>Plan and clarify ideas</a:t>
            </a:r>
          </a:p>
          <a:p>
            <a:r>
              <a:rPr lang="en-IN"/>
              <a:t> Create climate of trust and confidence</a:t>
            </a:r>
          </a:p>
        </p:txBody>
      </p:sp>
    </p:spTree>
    <p:extLst>
      <p:ext uri="{BB962C8B-B14F-4D97-AF65-F5344CB8AC3E}">
        <p14:creationId xmlns:p14="http://schemas.microsoft.com/office/powerpoint/2010/main" val="48415544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The interviewer suddenly becomes silent and stares at you.</a:t>
            </a:r>
          </a:p>
          <a:p>
            <a:endParaRPr lang="en-US"/>
          </a:p>
          <a:p>
            <a:endParaRPr lang="en-US"/>
          </a:p>
        </p:txBody>
      </p:sp>
    </p:spTree>
    <p:extLst>
      <p:ext uri="{BB962C8B-B14F-4D97-AF65-F5344CB8AC3E}">
        <p14:creationId xmlns:p14="http://schemas.microsoft.com/office/powerpoint/2010/main" val="10758015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Keep quiet ( don’t try to fill the void). </a:t>
            </a:r>
          </a:p>
          <a:p>
            <a:endParaRPr lang="en-US"/>
          </a:p>
          <a:p>
            <a:r>
              <a:rPr lang="en-US"/>
              <a:t>After a decent pause, ask politely: Is there anything else I can fill on that point(the answer to the question asked before the silence)?</a:t>
            </a:r>
            <a:endParaRPr lang="en-IN"/>
          </a:p>
          <a:p>
            <a:endParaRPr lang="en-US"/>
          </a:p>
        </p:txBody>
      </p:sp>
    </p:spTree>
    <p:extLst>
      <p:ext uri="{BB962C8B-B14F-4D97-AF65-F5344CB8AC3E}">
        <p14:creationId xmlns:p14="http://schemas.microsoft.com/office/powerpoint/2010/main" val="4126472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hangingPunct="0"/>
            <a:r>
              <a:rPr lang="en-US" i="1"/>
              <a:t>The interviewer is probably trying to determine your ability to deal with unstable or unanticipated situations. </a:t>
            </a:r>
          </a:p>
          <a:p>
            <a:pPr lvl="0"/>
            <a:r>
              <a:rPr lang="en-US" b="1"/>
              <a:t>Do you speak to others before they speak to you? </a:t>
            </a:r>
            <a:endParaRPr lang="en-US"/>
          </a:p>
          <a:p>
            <a:pPr marL="0" indent="0">
              <a:buNone/>
            </a:pPr>
            <a:endParaRPr lang="en-US"/>
          </a:p>
        </p:txBody>
      </p:sp>
    </p:spTree>
    <p:extLst>
      <p:ext uri="{BB962C8B-B14F-4D97-AF65-F5344CB8AC3E}">
        <p14:creationId xmlns:p14="http://schemas.microsoft.com/office/powerpoint/2010/main" val="103334275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Describe your self in 3 words?</a:t>
            </a:r>
          </a:p>
          <a:p>
            <a:pPr>
              <a:buNone/>
            </a:pPr>
            <a:endParaRPr lang="en-US"/>
          </a:p>
        </p:txBody>
      </p:sp>
    </p:spTree>
    <p:extLst>
      <p:ext uri="{BB962C8B-B14F-4D97-AF65-F5344CB8AC3E}">
        <p14:creationId xmlns:p14="http://schemas.microsoft.com/office/powerpoint/2010/main" val="1083065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Answers</a:t>
            </a:r>
          </a:p>
        </p:txBody>
      </p:sp>
      <p:sp>
        <p:nvSpPr>
          <p:cNvPr id="3" name="Content Placeholder 2"/>
          <p:cNvSpPr>
            <a:spLocks noGrp="1"/>
          </p:cNvSpPr>
          <p:nvPr>
            <p:ph idx="1"/>
          </p:nvPr>
        </p:nvSpPr>
        <p:spPr/>
        <p:txBody>
          <a:bodyPr/>
          <a:lstStyle/>
          <a:p>
            <a:r>
              <a:rPr lang="en-US"/>
              <a:t>Hard work and potential for quick learning</a:t>
            </a:r>
          </a:p>
          <a:p>
            <a:r>
              <a:rPr lang="en-US"/>
              <a:t>Dedicated, loyal and honest</a:t>
            </a:r>
          </a:p>
        </p:txBody>
      </p:sp>
    </p:spTree>
    <p:extLst>
      <p:ext uri="{BB962C8B-B14F-4D97-AF65-F5344CB8AC3E}">
        <p14:creationId xmlns:p14="http://schemas.microsoft.com/office/powerpoint/2010/main" val="21159086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Tell me about the most exciting project that you worked on?</a:t>
            </a:r>
          </a:p>
          <a:p>
            <a:endParaRPr lang="en-US"/>
          </a:p>
        </p:txBody>
      </p:sp>
    </p:spTree>
    <p:extLst>
      <p:ext uri="{BB962C8B-B14F-4D97-AF65-F5344CB8AC3E}">
        <p14:creationId xmlns:p14="http://schemas.microsoft.com/office/powerpoint/2010/main" val="30321233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Taking care of family and trying to keep them happy is the  most exciting project</a:t>
            </a:r>
          </a:p>
          <a:p>
            <a:endParaRPr lang="en-US"/>
          </a:p>
        </p:txBody>
      </p:sp>
    </p:spTree>
    <p:extLst>
      <p:ext uri="{BB962C8B-B14F-4D97-AF65-F5344CB8AC3E}">
        <p14:creationId xmlns:p14="http://schemas.microsoft.com/office/powerpoint/2010/main" val="19896398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Who do you admire the most?</a:t>
            </a:r>
          </a:p>
          <a:p>
            <a:pPr>
              <a:buNone/>
            </a:pPr>
            <a:endParaRPr lang="en-US"/>
          </a:p>
        </p:txBody>
      </p:sp>
    </p:spTree>
    <p:extLst>
      <p:ext uri="{BB962C8B-B14F-4D97-AF65-F5344CB8AC3E}">
        <p14:creationId xmlns:p14="http://schemas.microsoft.com/office/powerpoint/2010/main" val="10733407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Answer</a:t>
            </a:r>
          </a:p>
        </p:txBody>
      </p:sp>
      <p:sp>
        <p:nvSpPr>
          <p:cNvPr id="3" name="Content Placeholder 2"/>
          <p:cNvSpPr>
            <a:spLocks noGrp="1"/>
          </p:cNvSpPr>
          <p:nvPr>
            <p:ph idx="1"/>
          </p:nvPr>
        </p:nvSpPr>
        <p:spPr/>
        <p:txBody>
          <a:bodyPr/>
          <a:lstStyle/>
          <a:p>
            <a:r>
              <a:rPr lang="en-US"/>
              <a:t>I admire my father the most in life He is  an ordinary man with simple habits and high thinking. But, for me, he stood out as an exceptionally good human being. He, through his example, gave us the best lesson that being a good human is valuable more than anything else. And, through experience I learnt that being a good human being is not only valuable but also adds value to life.</a:t>
            </a:r>
          </a:p>
        </p:txBody>
      </p:sp>
    </p:spTree>
    <p:extLst>
      <p:ext uri="{BB962C8B-B14F-4D97-AF65-F5344CB8AC3E}">
        <p14:creationId xmlns:p14="http://schemas.microsoft.com/office/powerpoint/2010/main" val="18486036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Answers</a:t>
            </a:r>
          </a:p>
        </p:txBody>
      </p:sp>
      <p:sp>
        <p:nvSpPr>
          <p:cNvPr id="3" name="Content Placeholder 2"/>
          <p:cNvSpPr>
            <a:spLocks noGrp="1"/>
          </p:cNvSpPr>
          <p:nvPr>
            <p:ph idx="1"/>
          </p:nvPr>
        </p:nvSpPr>
        <p:spPr/>
        <p:txBody>
          <a:bodyPr>
            <a:normAutofit/>
          </a:bodyPr>
          <a:lstStyle/>
          <a:p>
            <a:r>
              <a:rPr lang="en-US"/>
              <a:t>I will admire my mother. She has always taught us to stand straight in any conditions. "Continue Karma, without expecting results“</a:t>
            </a:r>
          </a:p>
          <a:p>
            <a:r>
              <a:rPr lang="en-US"/>
              <a:t>Admiration is nothing but becoming a part of it hence it should be motivating too at the same time it should also be irreplaceable hence </a:t>
            </a:r>
            <a:r>
              <a:rPr lang="en-US" err="1"/>
              <a:t>i</a:t>
            </a:r>
            <a:r>
              <a:rPr lang="en-US"/>
              <a:t> admire Dr. APJ Kalam for his simplicity but a  very talented man. This kind of combo is very rare and you cant find it anywhere. I am fortunate enough to have lived in his time period.</a:t>
            </a:r>
          </a:p>
        </p:txBody>
      </p:sp>
    </p:spTree>
    <p:extLst>
      <p:ext uri="{BB962C8B-B14F-4D97-AF65-F5344CB8AC3E}">
        <p14:creationId xmlns:p14="http://schemas.microsoft.com/office/powerpoint/2010/main" val="1094614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4116"/>
          <a:stretch/>
        </p:blipFill>
        <p:spPr>
          <a:xfrm>
            <a:off x="1429789" y="507077"/>
            <a:ext cx="8919556" cy="5436524"/>
          </a:xfrm>
        </p:spPr>
      </p:pic>
    </p:spTree>
    <p:extLst>
      <p:ext uri="{BB962C8B-B14F-4D97-AF65-F5344CB8AC3E}">
        <p14:creationId xmlns:p14="http://schemas.microsoft.com/office/powerpoint/2010/main" val="27676742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What do you think sets you apart from other candidates?</a:t>
            </a:r>
          </a:p>
        </p:txBody>
      </p:sp>
    </p:spTree>
    <p:extLst>
      <p:ext uri="{BB962C8B-B14F-4D97-AF65-F5344CB8AC3E}">
        <p14:creationId xmlns:p14="http://schemas.microsoft.com/office/powerpoint/2010/main" val="13486817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err="1"/>
              <a:t>i</a:t>
            </a:r>
            <a:r>
              <a:rPr lang="en-US"/>
              <a:t> don't know about others. </a:t>
            </a:r>
            <a:r>
              <a:rPr lang="en-US" err="1"/>
              <a:t>i</a:t>
            </a:r>
            <a:r>
              <a:rPr lang="en-US"/>
              <a:t> don't know their ability, their strengths and weakness. </a:t>
            </a:r>
            <a:r>
              <a:rPr lang="en-US" err="1"/>
              <a:t>i</a:t>
            </a:r>
            <a:r>
              <a:rPr lang="en-US"/>
              <a:t> know about myself and I am a fighter with a Never Say ‘Never’ Attitude.</a:t>
            </a:r>
          </a:p>
          <a:p>
            <a:endParaRPr lang="en-US"/>
          </a:p>
        </p:txBody>
      </p:sp>
    </p:spTree>
    <p:extLst>
      <p:ext uri="{BB962C8B-B14F-4D97-AF65-F5344CB8AC3E}">
        <p14:creationId xmlns:p14="http://schemas.microsoft.com/office/powerpoint/2010/main" val="40031575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How much salary do you expect?</a:t>
            </a:r>
          </a:p>
          <a:p>
            <a:pPr>
              <a:buNone/>
            </a:pPr>
            <a:endParaRPr lang="en-US"/>
          </a:p>
        </p:txBody>
      </p:sp>
    </p:spTree>
    <p:extLst>
      <p:ext uri="{BB962C8B-B14F-4D97-AF65-F5344CB8AC3E}">
        <p14:creationId xmlns:p14="http://schemas.microsoft.com/office/powerpoint/2010/main" val="137201315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Salary</a:t>
            </a:r>
          </a:p>
        </p:txBody>
      </p:sp>
      <p:sp>
        <p:nvSpPr>
          <p:cNvPr id="3" name="Content Placeholder 2"/>
          <p:cNvSpPr>
            <a:spLocks noGrp="1"/>
          </p:cNvSpPr>
          <p:nvPr>
            <p:ph idx="1"/>
          </p:nvPr>
        </p:nvSpPr>
        <p:spPr/>
        <p:txBody>
          <a:bodyPr/>
          <a:lstStyle/>
          <a:p>
            <a:pPr marL="342900" lvl="1" indent="-342900"/>
            <a:r>
              <a:rPr lang="en-US" i="1"/>
              <a:t>Don’t sell yourself short, but </a:t>
            </a:r>
            <a:r>
              <a:rPr lang="en-US" i="1">
                <a:solidFill>
                  <a:srgbClr val="FF0000"/>
                </a:solidFill>
              </a:rPr>
              <a:t>continue to stress the fact that the job itself is the most important thing in your mind. </a:t>
            </a:r>
          </a:p>
          <a:p>
            <a:pPr marL="342900" lvl="1" indent="-342900"/>
            <a:r>
              <a:rPr lang="en-US" i="1"/>
              <a:t>Don’t leave the impression that money is the only thing important to you. Link questions of salary to the work itself. </a:t>
            </a:r>
          </a:p>
          <a:p>
            <a:pPr marL="342900" lvl="1" indent="-342900"/>
            <a:r>
              <a:rPr lang="en-US" i="1">
                <a:solidFill>
                  <a:srgbClr val="FF0000"/>
                </a:solidFill>
              </a:rPr>
              <a:t>You can’t leave the impression that it doesn’t really matter, that you’ll accept what ever is offered. </a:t>
            </a:r>
            <a:endParaRPr lang="en-US">
              <a:solidFill>
                <a:srgbClr val="FF0000"/>
              </a:solidFill>
            </a:endParaRPr>
          </a:p>
          <a:p>
            <a:pPr marL="342900" lvl="1" indent="-342900"/>
            <a:endParaRPr lang="en-US"/>
          </a:p>
          <a:p>
            <a:endParaRPr lang="en-US"/>
          </a:p>
        </p:txBody>
      </p:sp>
    </p:spTree>
    <p:extLst>
      <p:ext uri="{BB962C8B-B14F-4D97-AF65-F5344CB8AC3E}">
        <p14:creationId xmlns:p14="http://schemas.microsoft.com/office/powerpoint/2010/main" val="1748760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Answer</a:t>
            </a:r>
          </a:p>
        </p:txBody>
      </p:sp>
      <p:sp>
        <p:nvSpPr>
          <p:cNvPr id="3" name="Content Placeholder 2"/>
          <p:cNvSpPr>
            <a:spLocks noGrp="1"/>
          </p:cNvSpPr>
          <p:nvPr>
            <p:ph idx="1"/>
          </p:nvPr>
        </p:nvSpPr>
        <p:spPr/>
        <p:txBody>
          <a:bodyPr/>
          <a:lstStyle/>
          <a:p>
            <a:r>
              <a:rPr lang="en-US"/>
              <a:t>Offer me the best you can, depending on my experience, expertise and the passed process till now.</a:t>
            </a:r>
          </a:p>
          <a:p>
            <a:r>
              <a:rPr lang="en-US"/>
              <a:t>Depending upon my responsibilities and my experience and the company standards</a:t>
            </a:r>
          </a:p>
        </p:txBody>
      </p:sp>
    </p:spTree>
    <p:extLst>
      <p:ext uri="{BB962C8B-B14F-4D97-AF65-F5344CB8AC3E}">
        <p14:creationId xmlns:p14="http://schemas.microsoft.com/office/powerpoint/2010/main" val="2074165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Would you consider taking less pay than you made in your last job?</a:t>
            </a:r>
          </a:p>
        </p:txBody>
      </p:sp>
    </p:spTree>
    <p:extLst>
      <p:ext uri="{BB962C8B-B14F-4D97-AF65-F5344CB8AC3E}">
        <p14:creationId xmlns:p14="http://schemas.microsoft.com/office/powerpoint/2010/main" val="42887694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br>
              <a:rPr lang="en-US"/>
            </a:br>
            <a:r>
              <a:rPr lang="en-US"/>
              <a:t>What will you do if our competitor offered you a higher salary?</a:t>
            </a:r>
          </a:p>
        </p:txBody>
      </p:sp>
    </p:spTree>
    <p:extLst>
      <p:ext uri="{BB962C8B-B14F-4D97-AF65-F5344CB8AC3E}">
        <p14:creationId xmlns:p14="http://schemas.microsoft.com/office/powerpoint/2010/main" val="18361513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Salary is not the bottom line. My professional growth in the present company and the faith my employer has in me is more important. Jumping jacks do not go far</a:t>
            </a:r>
          </a:p>
        </p:txBody>
      </p:sp>
    </p:spTree>
    <p:extLst>
      <p:ext uri="{BB962C8B-B14F-4D97-AF65-F5344CB8AC3E}">
        <p14:creationId xmlns:p14="http://schemas.microsoft.com/office/powerpoint/2010/main" val="11917118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If you are given an opportunity to be paid without doing work what will be your answer?</a:t>
            </a:r>
            <a:br>
              <a:rPr lang="en-US"/>
            </a:br>
            <a:endParaRPr lang="en-US"/>
          </a:p>
        </p:txBody>
      </p:sp>
    </p:spTree>
    <p:extLst>
      <p:ext uri="{BB962C8B-B14F-4D97-AF65-F5344CB8AC3E}">
        <p14:creationId xmlns:p14="http://schemas.microsoft.com/office/powerpoint/2010/main" val="376928235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What is more important to you: money or success?</a:t>
            </a:r>
          </a:p>
        </p:txBody>
      </p:sp>
    </p:spTree>
    <p:extLst>
      <p:ext uri="{BB962C8B-B14F-4D97-AF65-F5344CB8AC3E}">
        <p14:creationId xmlns:p14="http://schemas.microsoft.com/office/powerpoint/2010/main" val="2294112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8924" y="756458"/>
            <a:ext cx="8578733" cy="5394959"/>
          </a:xfrm>
        </p:spPr>
      </p:pic>
    </p:spTree>
    <p:extLst>
      <p:ext uri="{BB962C8B-B14F-4D97-AF65-F5344CB8AC3E}">
        <p14:creationId xmlns:p14="http://schemas.microsoft.com/office/powerpoint/2010/main" val="28000023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I</a:t>
            </a:r>
            <a:r>
              <a:rPr lang="en-US" i="1"/>
              <a:t> </a:t>
            </a:r>
            <a:r>
              <a:rPr lang="en-US"/>
              <a:t>believe that  Money is  directly proportional to Success in professional front.</a:t>
            </a:r>
          </a:p>
          <a:p>
            <a:r>
              <a:rPr lang="en-US"/>
              <a:t>In my opinion success does comes at a price. Its simple money can take  care of many of your worries, so that you can focus more on the success  of the task in hand.</a:t>
            </a:r>
          </a:p>
          <a:p>
            <a:endParaRPr lang="en-US"/>
          </a:p>
        </p:txBody>
      </p:sp>
    </p:spTree>
    <p:extLst>
      <p:ext uri="{BB962C8B-B14F-4D97-AF65-F5344CB8AC3E}">
        <p14:creationId xmlns:p14="http://schemas.microsoft.com/office/powerpoint/2010/main" val="17185088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br>
              <a:rPr lang="en-US"/>
            </a:br>
            <a:r>
              <a:rPr lang="en-US"/>
              <a:t>Where do you see yourself in next five or ten years?</a:t>
            </a:r>
          </a:p>
        </p:txBody>
      </p:sp>
    </p:spTree>
    <p:extLst>
      <p:ext uri="{BB962C8B-B14F-4D97-AF65-F5344CB8AC3E}">
        <p14:creationId xmlns:p14="http://schemas.microsoft.com/office/powerpoint/2010/main" val="15952429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According to me, I'll be a place where I have confidence that whatever I do, it's beneficial to my company. Because my company's success is automatically become a success of mine whichever position I will be on that time.</a:t>
            </a:r>
          </a:p>
        </p:txBody>
      </p:sp>
    </p:spTree>
    <p:extLst>
      <p:ext uri="{BB962C8B-B14F-4D97-AF65-F5344CB8AC3E}">
        <p14:creationId xmlns:p14="http://schemas.microsoft.com/office/powerpoint/2010/main" val="30893383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How do you feel about reporting to a younger person/ less experienced than you?</a:t>
            </a:r>
          </a:p>
        </p:txBody>
      </p:sp>
    </p:spTree>
    <p:extLst>
      <p:ext uri="{BB962C8B-B14F-4D97-AF65-F5344CB8AC3E}">
        <p14:creationId xmlns:p14="http://schemas.microsoft.com/office/powerpoint/2010/main" val="41667656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Its not important whether the person you report to is younger or older than me, what matters is how good is he professionally and how good is he as a leader to lead the team to achieve the goal ,after all age is just a number and what finally matters is the deliverable/result.</a:t>
            </a:r>
          </a:p>
        </p:txBody>
      </p:sp>
    </p:spTree>
    <p:extLst>
      <p:ext uri="{BB962C8B-B14F-4D97-AF65-F5344CB8AC3E}">
        <p14:creationId xmlns:p14="http://schemas.microsoft.com/office/powerpoint/2010/main" val="37343749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br>
              <a:rPr lang="en-US"/>
            </a:br>
            <a:r>
              <a:rPr lang="en-US"/>
              <a:t>How would you describe color "red" to someone who is blind?</a:t>
            </a:r>
          </a:p>
        </p:txBody>
      </p:sp>
    </p:spTree>
    <p:extLst>
      <p:ext uri="{BB962C8B-B14F-4D97-AF65-F5344CB8AC3E}">
        <p14:creationId xmlns:p14="http://schemas.microsoft.com/office/powerpoint/2010/main" val="20542236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It's the color of anger and rage and yet the color of love. The color of warmth.</a:t>
            </a:r>
          </a:p>
        </p:txBody>
      </p:sp>
    </p:spTree>
    <p:extLst>
      <p:ext uri="{BB962C8B-B14F-4D97-AF65-F5344CB8AC3E}">
        <p14:creationId xmlns:p14="http://schemas.microsoft.com/office/powerpoint/2010/main" val="25178874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What is the most difficult situation you have had to face and how did you tackle it?</a:t>
            </a:r>
          </a:p>
        </p:txBody>
      </p:sp>
    </p:spTree>
    <p:extLst>
      <p:ext uri="{BB962C8B-B14F-4D97-AF65-F5344CB8AC3E}">
        <p14:creationId xmlns:p14="http://schemas.microsoft.com/office/powerpoint/2010/main" val="2119330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What is the </a:t>
            </a:r>
            <a:r>
              <a:rPr lang="en-US" err="1"/>
              <a:t>colour</a:t>
            </a:r>
            <a:r>
              <a:rPr lang="en-US"/>
              <a:t> of money for you?</a:t>
            </a:r>
          </a:p>
        </p:txBody>
      </p:sp>
    </p:spTree>
    <p:extLst>
      <p:ext uri="{BB962C8B-B14F-4D97-AF65-F5344CB8AC3E}">
        <p14:creationId xmlns:p14="http://schemas.microsoft.com/office/powerpoint/2010/main" val="129265769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Money has the </a:t>
            </a:r>
            <a:r>
              <a:rPr lang="en-US" err="1"/>
              <a:t>colour</a:t>
            </a:r>
            <a:r>
              <a:rPr lang="en-US"/>
              <a:t> of my effort &amp; </a:t>
            </a:r>
            <a:r>
              <a:rPr lang="en-US" err="1"/>
              <a:t>hardwork</a:t>
            </a:r>
            <a:r>
              <a:rPr lang="en-US"/>
              <a:t>.</a:t>
            </a:r>
          </a:p>
          <a:p>
            <a:endParaRPr lang="en-US"/>
          </a:p>
        </p:txBody>
      </p:sp>
    </p:spTree>
    <p:extLst>
      <p:ext uri="{BB962C8B-B14F-4D97-AF65-F5344CB8AC3E}">
        <p14:creationId xmlns:p14="http://schemas.microsoft.com/office/powerpoint/2010/main" val="3822479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Examples: Ethos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4796111" cy="4351338"/>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868" y="1555865"/>
            <a:ext cx="5286375" cy="4695305"/>
          </a:xfrm>
          <a:prstGeom prst="rect">
            <a:avLst/>
          </a:prstGeom>
        </p:spPr>
      </p:pic>
    </p:spTree>
    <p:extLst>
      <p:ext uri="{BB962C8B-B14F-4D97-AF65-F5344CB8AC3E}">
        <p14:creationId xmlns:p14="http://schemas.microsoft.com/office/powerpoint/2010/main" val="291854661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If you had to be shipwrecked on a deserted island, but all your human needs -- such as food and water -- were taken care of, what two items would you want to have with you?</a:t>
            </a:r>
          </a:p>
        </p:txBody>
      </p:sp>
    </p:spTree>
    <p:extLst>
      <p:ext uri="{BB962C8B-B14F-4D97-AF65-F5344CB8AC3E}">
        <p14:creationId xmlns:p14="http://schemas.microsoft.com/office/powerpoint/2010/main" val="125668878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Creativity and strength</a:t>
            </a:r>
          </a:p>
          <a:p>
            <a:r>
              <a:rPr lang="en-US"/>
              <a:t>if food and water is taken care of...</a:t>
            </a:r>
            <a:r>
              <a:rPr lang="en-US" err="1"/>
              <a:t>i</a:t>
            </a:r>
            <a:r>
              <a:rPr lang="en-US"/>
              <a:t> would like to have my will power to </a:t>
            </a:r>
            <a:r>
              <a:rPr lang="en-US" err="1"/>
              <a:t>genarate</a:t>
            </a:r>
            <a:r>
              <a:rPr lang="en-US"/>
              <a:t> an opportunity of creating a whole new world out there.</a:t>
            </a:r>
          </a:p>
        </p:txBody>
      </p:sp>
    </p:spTree>
    <p:extLst>
      <p:ext uri="{BB962C8B-B14F-4D97-AF65-F5344CB8AC3E}">
        <p14:creationId xmlns:p14="http://schemas.microsoft.com/office/powerpoint/2010/main" val="116637436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If you were starting a company tomorrow, what would the top 3 core values for your company be?</a:t>
            </a:r>
          </a:p>
          <a:p>
            <a:endParaRPr lang="en-US"/>
          </a:p>
        </p:txBody>
      </p:sp>
    </p:spTree>
    <p:extLst>
      <p:ext uri="{BB962C8B-B14F-4D97-AF65-F5344CB8AC3E}">
        <p14:creationId xmlns:p14="http://schemas.microsoft.com/office/powerpoint/2010/main" val="24657297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1.integrity.2.transparency 3.work life balance</a:t>
            </a:r>
          </a:p>
          <a:p>
            <a:r>
              <a:rPr lang="en-US"/>
              <a:t>customer satisfaction, good quality of product/process, positive thinking management/ employees</a:t>
            </a:r>
          </a:p>
        </p:txBody>
      </p:sp>
    </p:spTree>
    <p:extLst>
      <p:ext uri="{BB962C8B-B14F-4D97-AF65-F5344CB8AC3E}">
        <p14:creationId xmlns:p14="http://schemas.microsoft.com/office/powerpoint/2010/main" val="355327626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What song best describes your work ethic?</a:t>
            </a:r>
          </a:p>
          <a:p>
            <a:pPr>
              <a:buNone/>
            </a:pPr>
            <a:endParaRPr lang="en-US"/>
          </a:p>
        </p:txBody>
      </p:sp>
    </p:spTree>
    <p:extLst>
      <p:ext uri="{BB962C8B-B14F-4D97-AF65-F5344CB8AC3E}">
        <p14:creationId xmlns:p14="http://schemas.microsoft.com/office/powerpoint/2010/main" val="403804182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br>
              <a:rPr lang="en-US"/>
            </a:br>
            <a:r>
              <a:rPr lang="en-US"/>
              <a:t>If you have three, you have three. If you have two, you have two but if you have one, you have none. What is it?</a:t>
            </a:r>
          </a:p>
        </p:txBody>
      </p:sp>
    </p:spTree>
    <p:extLst>
      <p:ext uri="{BB962C8B-B14F-4D97-AF65-F5344CB8AC3E}">
        <p14:creationId xmlns:p14="http://schemas.microsoft.com/office/powerpoint/2010/main" val="22515181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Choices If you have 3 choices, you have 3 choices. If you have 2 choices you have 2 choices. If you have only 1 choice, you don't have a choice.</a:t>
            </a:r>
          </a:p>
        </p:txBody>
      </p:sp>
    </p:spTree>
    <p:extLst>
      <p:ext uri="{BB962C8B-B14F-4D97-AF65-F5344CB8AC3E}">
        <p14:creationId xmlns:p14="http://schemas.microsoft.com/office/powerpoint/2010/main" val="219964290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Who would win in a fight between Superman and Batman?</a:t>
            </a:r>
          </a:p>
          <a:p>
            <a:pPr>
              <a:buNone/>
            </a:pPr>
            <a:endParaRPr lang="en-US"/>
          </a:p>
        </p:txBody>
      </p:sp>
    </p:spTree>
    <p:extLst>
      <p:ext uri="{BB962C8B-B14F-4D97-AF65-F5344CB8AC3E}">
        <p14:creationId xmlns:p14="http://schemas.microsoft.com/office/powerpoint/2010/main" val="21338486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no one because no one exist in real life</a:t>
            </a:r>
          </a:p>
          <a:p>
            <a:r>
              <a:rPr lang="en-US"/>
              <a:t>Depends upon the writer or the director.</a:t>
            </a:r>
          </a:p>
        </p:txBody>
      </p:sp>
    </p:spTree>
    <p:extLst>
      <p:ext uri="{BB962C8B-B14F-4D97-AF65-F5344CB8AC3E}">
        <p14:creationId xmlns:p14="http://schemas.microsoft.com/office/powerpoint/2010/main" val="191269821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How will you estimate the no. of windows in Mumbai?</a:t>
            </a:r>
          </a:p>
          <a:p>
            <a:endParaRPr lang="en-US"/>
          </a:p>
        </p:txBody>
      </p:sp>
    </p:spTree>
    <p:extLst>
      <p:ext uri="{BB962C8B-B14F-4D97-AF65-F5344CB8AC3E}">
        <p14:creationId xmlns:p14="http://schemas.microsoft.com/office/powerpoint/2010/main" val="4203113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Examples:Pathos</a:t>
            </a:r>
            <a:endParaRPr lang="en-US"/>
          </a:p>
        </p:txBody>
      </p:sp>
      <p:pic>
        <p:nvPicPr>
          <p:cNvPr id="5" name="Content Placeholder 3" descr="amul-cheese-make-your-french-fries-truly-rich-ad-times-of-india-ahmedabad-24-07-2018-757x1191.png"/>
          <p:cNvPicPr>
            <a:picLocks noChangeAspect="1"/>
          </p:cNvPicPr>
          <p:nvPr/>
        </p:nvPicPr>
        <p:blipFill>
          <a:blip r:embed="rId2"/>
          <a:stretch>
            <a:fillRect/>
          </a:stretch>
        </p:blipFill>
        <p:spPr>
          <a:xfrm>
            <a:off x="6599815" y="1766396"/>
            <a:ext cx="4280184" cy="4355553"/>
          </a:xfrm>
          <a:prstGeom prst="rect">
            <a:avLst/>
          </a:prstGeom>
        </p:spPr>
      </p:pic>
      <p:pic>
        <p:nvPicPr>
          <p:cNvPr id="6"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12898" b="15127"/>
          <a:stretch/>
        </p:blipFill>
        <p:spPr>
          <a:xfrm>
            <a:off x="0" y="1770611"/>
            <a:ext cx="6302388" cy="4351338"/>
          </a:xfrm>
          <a:prstGeom prst="rect">
            <a:avLst/>
          </a:prstGeom>
        </p:spPr>
      </p:pic>
    </p:spTree>
    <p:extLst>
      <p:ext uri="{BB962C8B-B14F-4D97-AF65-F5344CB8AC3E}">
        <p14:creationId xmlns:p14="http://schemas.microsoft.com/office/powerpoint/2010/main" val="416024061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I will check with Microsoft for the number of licenses given for Mumbai region.</a:t>
            </a:r>
          </a:p>
          <a:p>
            <a:endParaRPr lang="en-US"/>
          </a:p>
        </p:txBody>
      </p:sp>
    </p:spTree>
    <p:extLst>
      <p:ext uri="{BB962C8B-B14F-4D97-AF65-F5344CB8AC3E}">
        <p14:creationId xmlns:p14="http://schemas.microsoft.com/office/powerpoint/2010/main" val="11571781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If you could be a type of animal, what would you be?</a:t>
            </a:r>
          </a:p>
        </p:txBody>
      </p:sp>
    </p:spTree>
    <p:extLst>
      <p:ext uri="{BB962C8B-B14F-4D97-AF65-F5344CB8AC3E}">
        <p14:creationId xmlns:p14="http://schemas.microsoft.com/office/powerpoint/2010/main" val="239073117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As already we are human </a:t>
            </a:r>
            <a:r>
              <a:rPr lang="en-US" err="1"/>
              <a:t>animals.being</a:t>
            </a:r>
            <a:r>
              <a:rPr lang="en-US"/>
              <a:t> an animal already I don't want to be another type .am just satisfied with what I have been .</a:t>
            </a:r>
          </a:p>
        </p:txBody>
      </p:sp>
    </p:spTree>
    <p:extLst>
      <p:ext uri="{BB962C8B-B14F-4D97-AF65-F5344CB8AC3E}">
        <p14:creationId xmlns:p14="http://schemas.microsoft.com/office/powerpoint/2010/main" val="38053499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If you woke up and had 1,000 unread emails and you allowed to answer only 300 of them, how would you choose which ones to answer?</a:t>
            </a:r>
          </a:p>
          <a:p>
            <a:endParaRPr lang="en-US"/>
          </a:p>
        </p:txBody>
      </p:sp>
    </p:spTree>
    <p:extLst>
      <p:ext uri="{BB962C8B-B14F-4D97-AF65-F5344CB8AC3E}">
        <p14:creationId xmlns:p14="http://schemas.microsoft.com/office/powerpoint/2010/main" val="22446052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 The Email subject line should  tell how important mail it is, so I will  check out the subject and answer them accordingly. it will also not take so much time</a:t>
            </a:r>
          </a:p>
        </p:txBody>
      </p:sp>
    </p:spTree>
    <p:extLst>
      <p:ext uri="{BB962C8B-B14F-4D97-AF65-F5344CB8AC3E}">
        <p14:creationId xmlns:p14="http://schemas.microsoft.com/office/powerpoint/2010/main" val="10574577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On a scale of 1-10 rate me as an interviewer?</a:t>
            </a:r>
          </a:p>
          <a:p>
            <a:endParaRPr lang="en-US"/>
          </a:p>
        </p:txBody>
      </p:sp>
    </p:spTree>
    <p:extLst>
      <p:ext uri="{BB962C8B-B14F-4D97-AF65-F5344CB8AC3E}">
        <p14:creationId xmlns:p14="http://schemas.microsoft.com/office/powerpoint/2010/main" val="279309648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a:t>Don’t give a numerical rating. Focus on the style of the interviewer: Tough, thorough, methodical and analytic.</a:t>
            </a:r>
            <a:endParaRPr lang="en-IN"/>
          </a:p>
          <a:p>
            <a:endParaRPr lang="en-US"/>
          </a:p>
        </p:txBody>
      </p:sp>
    </p:spTree>
    <p:extLst>
      <p:ext uri="{BB962C8B-B14F-4D97-AF65-F5344CB8AC3E}">
        <p14:creationId xmlns:p14="http://schemas.microsoft.com/office/powerpoint/2010/main" val="24795853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Module 4 :</a:t>
            </a:r>
            <a:r>
              <a:rPr lang="en-US"/>
              <a:t>Group Dynamics and Soft Skills</a:t>
            </a:r>
            <a:r>
              <a:rPr lang="en-IN"/>
              <a:t> </a:t>
            </a:r>
          </a:p>
        </p:txBody>
      </p:sp>
      <p:sp>
        <p:nvSpPr>
          <p:cNvPr id="3" name="Content Placeholder 2"/>
          <p:cNvSpPr>
            <a:spLocks noGrp="1"/>
          </p:cNvSpPr>
          <p:nvPr>
            <p:ph idx="1"/>
          </p:nvPr>
        </p:nvSpPr>
        <p:spPr/>
        <p:txBody>
          <a:bodyPr/>
          <a:lstStyle/>
          <a:p>
            <a:pPr marL="0" indent="0">
              <a:buNone/>
            </a:pPr>
            <a:r>
              <a:rPr lang="en-US"/>
              <a:t>•	An Introduction to Group Dynamics and Soft Skills</a:t>
            </a:r>
          </a:p>
          <a:p>
            <a:pPr marL="0" indent="0">
              <a:buNone/>
            </a:pPr>
            <a:r>
              <a:rPr lang="en-US"/>
              <a:t>•	Groups and their Structures </a:t>
            </a:r>
          </a:p>
          <a:p>
            <a:pPr marL="0" indent="0">
              <a:buNone/>
            </a:pPr>
            <a:r>
              <a:rPr lang="en-US"/>
              <a:t>•	Roles and Functions of Members in Groups</a:t>
            </a:r>
          </a:p>
          <a:p>
            <a:pPr marL="0" indent="0">
              <a:buNone/>
            </a:pPr>
            <a:r>
              <a:rPr lang="en-US"/>
              <a:t>•	Conflict Management</a:t>
            </a:r>
          </a:p>
          <a:p>
            <a:pPr marL="0" indent="0">
              <a:buNone/>
            </a:pPr>
            <a:r>
              <a:rPr lang="en-US"/>
              <a:t>•	Aptitude and Attitude</a:t>
            </a:r>
          </a:p>
          <a:p>
            <a:pPr marL="0" indent="0">
              <a:buNone/>
            </a:pPr>
            <a:r>
              <a:rPr lang="en-US"/>
              <a:t>•	Various Intelligences</a:t>
            </a:r>
          </a:p>
          <a:p>
            <a:pPr marL="0" indent="0">
              <a:buNone/>
            </a:pPr>
            <a:r>
              <a:rPr lang="en-US"/>
              <a:t>•	Developing an Open Mindset</a:t>
            </a:r>
          </a:p>
          <a:p>
            <a:endParaRPr lang="en-IN"/>
          </a:p>
        </p:txBody>
      </p:sp>
    </p:spTree>
    <p:extLst>
      <p:ext uri="{BB962C8B-B14F-4D97-AF65-F5344CB8AC3E}">
        <p14:creationId xmlns:p14="http://schemas.microsoft.com/office/powerpoint/2010/main" val="871162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297" y="872836"/>
            <a:ext cx="8487295" cy="5145579"/>
          </a:xfrm>
          <a:prstGeom prst="rect">
            <a:avLst/>
          </a:prstGeom>
        </p:spPr>
      </p:pic>
    </p:spTree>
    <p:extLst>
      <p:ext uri="{BB962C8B-B14F-4D97-AF65-F5344CB8AC3E}">
        <p14:creationId xmlns:p14="http://schemas.microsoft.com/office/powerpoint/2010/main" val="187693545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7270" y="583514"/>
            <a:ext cx="6456680" cy="697230"/>
          </a:xfrm>
          <a:prstGeom prst="rect">
            <a:avLst/>
          </a:prstGeom>
        </p:spPr>
        <p:txBody>
          <a:bodyPr vert="horz" wrap="square" lIns="0" tIns="13335" rIns="0" bIns="0" rtlCol="0">
            <a:spAutoFit/>
          </a:bodyPr>
          <a:lstStyle/>
          <a:p>
            <a:pPr marL="12700">
              <a:lnSpc>
                <a:spcPct val="100000"/>
              </a:lnSpc>
              <a:spcBef>
                <a:spcPts val="105"/>
              </a:spcBef>
            </a:pPr>
            <a:r>
              <a:rPr spc="-15"/>
              <a:t>What </a:t>
            </a:r>
            <a:r>
              <a:rPr spc="-20"/>
              <a:t>are </a:t>
            </a:r>
            <a:r>
              <a:rPr spc="-10"/>
              <a:t>Employability</a:t>
            </a:r>
            <a:r>
              <a:rPr spc="15"/>
              <a:t> </a:t>
            </a:r>
            <a:r>
              <a:t>Skills</a:t>
            </a:r>
          </a:p>
        </p:txBody>
      </p:sp>
      <p:sp>
        <p:nvSpPr>
          <p:cNvPr id="3" name="object 3"/>
          <p:cNvSpPr txBox="1"/>
          <p:nvPr/>
        </p:nvSpPr>
        <p:spPr>
          <a:xfrm>
            <a:off x="1981580" y="2046858"/>
            <a:ext cx="2564765" cy="3074670"/>
          </a:xfrm>
          <a:prstGeom prst="rect">
            <a:avLst/>
          </a:prstGeom>
        </p:spPr>
        <p:txBody>
          <a:bodyPr vert="horz" wrap="square" lIns="0" tIns="47625" rIns="0" bIns="0" rtlCol="0">
            <a:spAutoFit/>
          </a:bodyPr>
          <a:lstStyle/>
          <a:p>
            <a:pPr marL="192405" marR="5080" indent="-180340">
              <a:lnSpc>
                <a:spcPts val="2160"/>
              </a:lnSpc>
              <a:spcBef>
                <a:spcPts val="375"/>
              </a:spcBef>
            </a:pPr>
            <a:r>
              <a:rPr sz="2000" i="1" spc="-80">
                <a:latin typeface="Calibri"/>
                <a:cs typeface="Calibri"/>
              </a:rPr>
              <a:t>‘A </a:t>
            </a:r>
            <a:r>
              <a:rPr sz="2000" i="1" spc="-10">
                <a:latin typeface="Calibri"/>
                <a:cs typeface="Calibri"/>
              </a:rPr>
              <a:t>set </a:t>
            </a:r>
            <a:r>
              <a:rPr sz="2000" i="1" spc="-5">
                <a:latin typeface="Calibri"/>
                <a:cs typeface="Calibri"/>
              </a:rPr>
              <a:t>of attributes, skills  and </a:t>
            </a:r>
            <a:r>
              <a:rPr sz="2000" i="1">
                <a:latin typeface="Calibri"/>
                <a:cs typeface="Calibri"/>
              </a:rPr>
              <a:t>knowledge that</a:t>
            </a:r>
            <a:r>
              <a:rPr sz="2000" i="1" spc="-125">
                <a:latin typeface="Calibri"/>
                <a:cs typeface="Calibri"/>
              </a:rPr>
              <a:t> </a:t>
            </a:r>
            <a:r>
              <a:rPr sz="2000" i="1" spc="-5">
                <a:latin typeface="Calibri"/>
                <a:cs typeface="Calibri"/>
              </a:rPr>
              <a:t>all</a:t>
            </a:r>
            <a:endParaRPr sz="2000">
              <a:latin typeface="Calibri"/>
              <a:cs typeface="Calibri"/>
            </a:endParaRPr>
          </a:p>
          <a:p>
            <a:pPr marL="179705" algn="ctr">
              <a:lnSpc>
                <a:spcPts val="2010"/>
              </a:lnSpc>
            </a:pPr>
            <a:r>
              <a:rPr sz="2000" i="1" err="1">
                <a:latin typeface="Calibri"/>
                <a:cs typeface="Calibri"/>
              </a:rPr>
              <a:t>labour</a:t>
            </a:r>
            <a:r>
              <a:rPr sz="2000" i="1" spc="-30">
                <a:latin typeface="Calibri"/>
                <a:cs typeface="Calibri"/>
              </a:rPr>
              <a:t> </a:t>
            </a:r>
            <a:r>
              <a:rPr sz="2000" i="1" spc="-15">
                <a:latin typeface="Calibri"/>
                <a:cs typeface="Calibri"/>
              </a:rPr>
              <a:t>market</a:t>
            </a:r>
            <a:endParaRPr sz="2000">
              <a:latin typeface="Calibri"/>
              <a:cs typeface="Calibri"/>
            </a:endParaRPr>
          </a:p>
          <a:p>
            <a:pPr marL="198120" marR="13335" indent="1270" algn="ctr">
              <a:lnSpc>
                <a:spcPct val="90000"/>
              </a:lnSpc>
              <a:spcBef>
                <a:spcPts val="120"/>
              </a:spcBef>
            </a:pPr>
            <a:r>
              <a:rPr sz="2000" i="1" spc="-5">
                <a:latin typeface="Calibri"/>
                <a:cs typeface="Calibri"/>
              </a:rPr>
              <a:t>participants should  possess </a:t>
            </a:r>
            <a:r>
              <a:rPr sz="2000" i="1" spc="-15">
                <a:latin typeface="Calibri"/>
                <a:cs typeface="Calibri"/>
              </a:rPr>
              <a:t>to </a:t>
            </a:r>
            <a:r>
              <a:rPr sz="2000" i="1">
                <a:latin typeface="Calibri"/>
                <a:cs typeface="Calibri"/>
              </a:rPr>
              <a:t>ensure </a:t>
            </a:r>
            <a:r>
              <a:rPr sz="2000" i="1" spc="-5">
                <a:latin typeface="Calibri"/>
                <a:cs typeface="Calibri"/>
              </a:rPr>
              <a:t>they  have </a:t>
            </a:r>
            <a:r>
              <a:rPr sz="2000" i="1">
                <a:latin typeface="Calibri"/>
                <a:cs typeface="Calibri"/>
              </a:rPr>
              <a:t>the </a:t>
            </a:r>
            <a:r>
              <a:rPr sz="2000" i="1" spc="-5">
                <a:latin typeface="Calibri"/>
                <a:cs typeface="Calibri"/>
              </a:rPr>
              <a:t>capability </a:t>
            </a:r>
            <a:r>
              <a:rPr sz="2000" i="1">
                <a:latin typeface="Calibri"/>
                <a:cs typeface="Calibri"/>
              </a:rPr>
              <a:t>of  </a:t>
            </a:r>
            <a:r>
              <a:rPr sz="2000" i="1" spc="-5">
                <a:latin typeface="Calibri"/>
                <a:cs typeface="Calibri"/>
              </a:rPr>
              <a:t>being effective </a:t>
            </a:r>
            <a:r>
              <a:rPr sz="2000" i="1">
                <a:latin typeface="Calibri"/>
                <a:cs typeface="Calibri"/>
              </a:rPr>
              <a:t>in the  </a:t>
            </a:r>
            <a:r>
              <a:rPr sz="2000" i="1" spc="-5">
                <a:latin typeface="Calibri"/>
                <a:cs typeface="Calibri"/>
              </a:rPr>
              <a:t>workplace </a:t>
            </a:r>
            <a:r>
              <a:rPr sz="2000" i="1">
                <a:latin typeface="Calibri"/>
                <a:cs typeface="Calibri"/>
              </a:rPr>
              <a:t>– </a:t>
            </a:r>
            <a:r>
              <a:rPr sz="2000" i="1" spc="-10">
                <a:latin typeface="Calibri"/>
                <a:cs typeface="Calibri"/>
              </a:rPr>
              <a:t>for </a:t>
            </a:r>
            <a:r>
              <a:rPr sz="2000" i="1">
                <a:latin typeface="Calibri"/>
                <a:cs typeface="Calibri"/>
              </a:rPr>
              <a:t>the  </a:t>
            </a:r>
            <a:r>
              <a:rPr sz="2000" i="1" spc="-5">
                <a:latin typeface="Calibri"/>
                <a:cs typeface="Calibri"/>
              </a:rPr>
              <a:t>benefit of </a:t>
            </a:r>
            <a:r>
              <a:rPr sz="2000" i="1">
                <a:latin typeface="Calibri"/>
                <a:cs typeface="Calibri"/>
              </a:rPr>
              <a:t>themselves,  their employer </a:t>
            </a:r>
            <a:r>
              <a:rPr sz="2000" i="1" spc="-5">
                <a:latin typeface="Calibri"/>
                <a:cs typeface="Calibri"/>
              </a:rPr>
              <a:t>and</a:t>
            </a:r>
            <a:r>
              <a:rPr sz="2000" i="1" spc="-135">
                <a:latin typeface="Calibri"/>
                <a:cs typeface="Calibri"/>
              </a:rPr>
              <a:t> </a:t>
            </a:r>
            <a:r>
              <a:rPr sz="2000" i="1">
                <a:latin typeface="Calibri"/>
                <a:cs typeface="Calibri"/>
              </a:rPr>
              <a:t>the  </a:t>
            </a:r>
            <a:r>
              <a:rPr sz="2000" i="1" spc="-5">
                <a:latin typeface="Calibri"/>
                <a:cs typeface="Calibri"/>
              </a:rPr>
              <a:t>wider</a:t>
            </a:r>
            <a:r>
              <a:rPr sz="2000" i="1" spc="-20">
                <a:latin typeface="Calibri"/>
                <a:cs typeface="Calibri"/>
              </a:rPr>
              <a:t> </a:t>
            </a:r>
            <a:r>
              <a:rPr sz="2000" i="1" spc="-35">
                <a:latin typeface="Calibri"/>
                <a:cs typeface="Calibri"/>
              </a:rPr>
              <a:t>economy.’</a:t>
            </a:r>
            <a:endParaRPr sz="2000">
              <a:latin typeface="Calibri"/>
              <a:cs typeface="Calibri"/>
            </a:endParaRPr>
          </a:p>
        </p:txBody>
      </p:sp>
      <p:sp>
        <p:nvSpPr>
          <p:cNvPr id="4" name="object 4"/>
          <p:cNvSpPr/>
          <p:nvPr/>
        </p:nvSpPr>
        <p:spPr>
          <a:xfrm>
            <a:off x="5547359" y="1601724"/>
            <a:ext cx="5858255" cy="468945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9620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Examples: Logos</a:t>
            </a:r>
          </a:p>
        </p:txBody>
      </p:sp>
      <p:pic>
        <p:nvPicPr>
          <p:cNvPr id="8" name="Content Placeholder 3" descr="download.jpg"/>
          <p:cNvPicPr>
            <a:picLocks noGrp="1" noChangeAspect="1"/>
          </p:cNvPicPr>
          <p:nvPr>
            <p:ph idx="1"/>
          </p:nvPr>
        </p:nvPicPr>
        <p:blipFill>
          <a:blip r:embed="rId2"/>
          <a:stretch>
            <a:fillRect/>
          </a:stretch>
        </p:blipFill>
        <p:spPr>
          <a:xfrm>
            <a:off x="7309917" y="1690688"/>
            <a:ext cx="4402716" cy="487636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29296"/>
            <a:ext cx="5437909" cy="4630188"/>
          </a:xfrm>
          <a:prstGeom prst="rect">
            <a:avLst/>
          </a:prstGeom>
        </p:spPr>
      </p:pic>
    </p:spTree>
    <p:extLst>
      <p:ext uri="{BB962C8B-B14F-4D97-AF65-F5344CB8AC3E}">
        <p14:creationId xmlns:p14="http://schemas.microsoft.com/office/powerpoint/2010/main" val="423523736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14117" y="223520"/>
            <a:ext cx="5542915" cy="696595"/>
          </a:xfrm>
          <a:prstGeom prst="rect">
            <a:avLst/>
          </a:prstGeom>
        </p:spPr>
        <p:txBody>
          <a:bodyPr vert="horz" wrap="square" lIns="0" tIns="12700" rIns="0" bIns="0" rtlCol="0">
            <a:spAutoFit/>
          </a:bodyPr>
          <a:lstStyle/>
          <a:p>
            <a:pPr marL="12700">
              <a:lnSpc>
                <a:spcPct val="100000"/>
              </a:lnSpc>
              <a:spcBef>
                <a:spcPts val="100"/>
              </a:spcBef>
            </a:pPr>
            <a:r>
              <a:rPr spc="-30"/>
              <a:t>Why </a:t>
            </a:r>
            <a:r>
              <a:t>do </a:t>
            </a:r>
            <a:r>
              <a:rPr spc="-15"/>
              <a:t>you </a:t>
            </a:r>
            <a:r>
              <a:rPr spc="-5"/>
              <a:t>need</a:t>
            </a:r>
            <a:r>
              <a:rPr spc="-25"/>
              <a:t> </a:t>
            </a:r>
            <a:r>
              <a:t>them?</a:t>
            </a:r>
          </a:p>
        </p:txBody>
      </p:sp>
      <p:sp>
        <p:nvSpPr>
          <p:cNvPr id="3" name="object 3"/>
          <p:cNvSpPr txBox="1"/>
          <p:nvPr/>
        </p:nvSpPr>
        <p:spPr>
          <a:xfrm>
            <a:off x="1926717" y="2031073"/>
            <a:ext cx="3421379" cy="2327910"/>
          </a:xfrm>
          <a:prstGeom prst="rect">
            <a:avLst/>
          </a:prstGeom>
        </p:spPr>
        <p:txBody>
          <a:bodyPr vert="horz" wrap="square" lIns="0" tIns="12700" rIns="0" bIns="0" rtlCol="0">
            <a:spAutoFit/>
          </a:bodyPr>
          <a:lstStyle/>
          <a:p>
            <a:pPr marL="12700" marR="1199515">
              <a:lnSpc>
                <a:spcPct val="119700"/>
              </a:lnSpc>
              <a:spcBef>
                <a:spcPts val="100"/>
              </a:spcBef>
            </a:pPr>
            <a:r>
              <a:rPr sz="2800" spc="-20">
                <a:latin typeface="Calibri"/>
                <a:cs typeface="Calibri"/>
              </a:rPr>
              <a:t>Employers </a:t>
            </a:r>
            <a:r>
              <a:rPr sz="2800" spc="-5">
                <a:latin typeface="Calibri"/>
                <a:cs typeface="Calibri"/>
              </a:rPr>
              <a:t>look  </a:t>
            </a:r>
            <a:r>
              <a:rPr sz="2800" spc="-25">
                <a:latin typeface="Calibri"/>
                <a:cs typeface="Calibri"/>
              </a:rPr>
              <a:t>for </a:t>
            </a:r>
            <a:r>
              <a:rPr sz="2800" spc="-5">
                <a:latin typeface="Calibri"/>
                <a:cs typeface="Calibri"/>
              </a:rPr>
              <a:t>them</a:t>
            </a:r>
            <a:r>
              <a:rPr sz="2800" spc="10">
                <a:latin typeface="Calibri"/>
                <a:cs typeface="Calibri"/>
              </a:rPr>
              <a:t> </a:t>
            </a:r>
            <a:r>
              <a:rPr sz="2800" spc="-5">
                <a:latin typeface="Calibri"/>
                <a:cs typeface="Calibri"/>
              </a:rPr>
              <a:t>:</a:t>
            </a:r>
            <a:endParaRPr sz="2800">
              <a:latin typeface="Calibri"/>
              <a:cs typeface="Calibri"/>
            </a:endParaRPr>
          </a:p>
          <a:p>
            <a:pPr marL="241300" marR="5080" indent="-228600">
              <a:lnSpc>
                <a:spcPts val="3020"/>
              </a:lnSpc>
              <a:spcBef>
                <a:spcPts val="1060"/>
              </a:spcBef>
            </a:pPr>
            <a:r>
              <a:rPr sz="2800" spc="-5">
                <a:latin typeface="Calibri"/>
                <a:cs typeface="Calibri"/>
              </a:rPr>
              <a:t>2019-20 : </a:t>
            </a:r>
            <a:r>
              <a:rPr sz="2800" spc="-10">
                <a:latin typeface="Calibri"/>
                <a:cs typeface="Calibri"/>
              </a:rPr>
              <a:t>Employability  Survey done </a:t>
            </a:r>
            <a:r>
              <a:rPr sz="2800" spc="-15">
                <a:latin typeface="Calibri"/>
                <a:cs typeface="Calibri"/>
              </a:rPr>
              <a:t>by  </a:t>
            </a:r>
            <a:r>
              <a:rPr sz="2800" spc="-15" err="1">
                <a:latin typeface="Calibri"/>
                <a:cs typeface="Calibri"/>
              </a:rPr>
              <a:t>Deuestch</a:t>
            </a:r>
            <a:r>
              <a:rPr sz="2800" spc="30">
                <a:latin typeface="Calibri"/>
                <a:cs typeface="Calibri"/>
              </a:rPr>
              <a:t> </a:t>
            </a:r>
            <a:r>
              <a:rPr sz="2800" spc="-5">
                <a:latin typeface="Calibri"/>
                <a:cs typeface="Calibri"/>
              </a:rPr>
              <a:t>Bank</a:t>
            </a:r>
            <a:endParaRPr sz="2800">
              <a:latin typeface="Calibri"/>
              <a:cs typeface="Calibri"/>
            </a:endParaRPr>
          </a:p>
        </p:txBody>
      </p:sp>
      <p:sp>
        <p:nvSpPr>
          <p:cNvPr id="4" name="object 4"/>
          <p:cNvSpPr/>
          <p:nvPr/>
        </p:nvSpPr>
        <p:spPr>
          <a:xfrm>
            <a:off x="5736335" y="1126236"/>
            <a:ext cx="4590288" cy="43815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94649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1242" y="336296"/>
            <a:ext cx="5815330" cy="391160"/>
          </a:xfrm>
          <a:prstGeom prst="rect">
            <a:avLst/>
          </a:prstGeom>
        </p:spPr>
        <p:txBody>
          <a:bodyPr vert="horz" wrap="square" lIns="0" tIns="12700" rIns="0" bIns="0" rtlCol="0">
            <a:spAutoFit/>
          </a:bodyPr>
          <a:lstStyle/>
          <a:p>
            <a:pPr marL="12700">
              <a:lnSpc>
                <a:spcPct val="100000"/>
              </a:lnSpc>
              <a:spcBef>
                <a:spcPts val="100"/>
              </a:spcBef>
            </a:pPr>
            <a:r>
              <a:rPr sz="2400" spc="-5"/>
              <a:t>But </a:t>
            </a:r>
            <a:r>
              <a:rPr sz="2400" spc="-10"/>
              <a:t>often potential employees </a:t>
            </a:r>
            <a:r>
              <a:rPr sz="2400"/>
              <a:t>don’t </a:t>
            </a:r>
            <a:r>
              <a:rPr sz="2400" spc="-20"/>
              <a:t>have</a:t>
            </a:r>
            <a:r>
              <a:rPr sz="2400" spc="-55"/>
              <a:t> </a:t>
            </a:r>
            <a:r>
              <a:rPr sz="2400"/>
              <a:t>them</a:t>
            </a:r>
          </a:p>
        </p:txBody>
      </p:sp>
      <p:sp>
        <p:nvSpPr>
          <p:cNvPr id="3" name="object 3"/>
          <p:cNvSpPr/>
          <p:nvPr/>
        </p:nvSpPr>
        <p:spPr>
          <a:xfrm>
            <a:off x="2093976" y="836675"/>
            <a:ext cx="4401312" cy="482498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535673" y="4095750"/>
            <a:ext cx="3618865" cy="574040"/>
          </a:xfrm>
          <a:prstGeom prst="rect">
            <a:avLst/>
          </a:prstGeom>
        </p:spPr>
        <p:txBody>
          <a:bodyPr vert="horz" wrap="square" lIns="0" tIns="12700" rIns="0" bIns="0" rtlCol="0">
            <a:spAutoFit/>
          </a:bodyPr>
          <a:lstStyle/>
          <a:p>
            <a:pPr marL="12700" marR="5080">
              <a:lnSpc>
                <a:spcPct val="100000"/>
              </a:lnSpc>
              <a:spcBef>
                <a:spcPts val="100"/>
              </a:spcBef>
            </a:pPr>
            <a:r>
              <a:rPr sz="1800" spc="-5">
                <a:latin typeface="Calibri"/>
                <a:cs typeface="Calibri"/>
              </a:rPr>
              <a:t>Or </a:t>
            </a:r>
            <a:r>
              <a:rPr sz="1800">
                <a:latin typeface="Calibri"/>
                <a:cs typeface="Calibri"/>
              </a:rPr>
              <a:t>is it </a:t>
            </a:r>
            <a:r>
              <a:rPr sz="1800" spc="-5">
                <a:latin typeface="Calibri"/>
                <a:cs typeface="Calibri"/>
              </a:rPr>
              <a:t>that </a:t>
            </a:r>
            <a:r>
              <a:rPr sz="1800" spc="-10">
                <a:latin typeface="Calibri"/>
                <a:cs typeface="Calibri"/>
              </a:rPr>
              <a:t>potential </a:t>
            </a:r>
            <a:r>
              <a:rPr sz="1800" spc="-5">
                <a:latin typeface="Calibri"/>
                <a:cs typeface="Calibri"/>
              </a:rPr>
              <a:t>employees aren’t  </a:t>
            </a:r>
            <a:r>
              <a:rPr sz="1800" spc="-10">
                <a:latin typeface="Calibri"/>
                <a:cs typeface="Calibri"/>
              </a:rPr>
              <a:t>demonstrating </a:t>
            </a:r>
            <a:r>
              <a:rPr sz="1800" spc="-5">
                <a:latin typeface="Calibri"/>
                <a:cs typeface="Calibri"/>
              </a:rPr>
              <a:t>that they </a:t>
            </a:r>
            <a:r>
              <a:rPr sz="1800" spc="-10">
                <a:latin typeface="Calibri"/>
                <a:cs typeface="Calibri"/>
              </a:rPr>
              <a:t>have </a:t>
            </a:r>
            <a:r>
              <a:rPr sz="1800">
                <a:latin typeface="Calibri"/>
                <a:cs typeface="Calibri"/>
              </a:rPr>
              <a:t>them?</a:t>
            </a:r>
          </a:p>
        </p:txBody>
      </p:sp>
    </p:spTree>
    <p:extLst>
      <p:ext uri="{BB962C8B-B14F-4D97-AF65-F5344CB8AC3E}">
        <p14:creationId xmlns:p14="http://schemas.microsoft.com/office/powerpoint/2010/main" val="117236941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31012" y="866230"/>
            <a:ext cx="7245109" cy="527465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317766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1105" y="806335"/>
            <a:ext cx="9318568" cy="5827221"/>
          </a:xfrm>
        </p:spPr>
      </p:pic>
    </p:spTree>
    <p:extLst>
      <p:ext uri="{BB962C8B-B14F-4D97-AF65-F5344CB8AC3E}">
        <p14:creationId xmlns:p14="http://schemas.microsoft.com/office/powerpoint/2010/main" val="23273342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8779" y="712520"/>
            <a:ext cx="9388632" cy="5596206"/>
          </a:xfrm>
        </p:spPr>
      </p:pic>
    </p:spTree>
    <p:extLst>
      <p:ext uri="{BB962C8B-B14F-4D97-AF65-F5344CB8AC3E}">
        <p14:creationId xmlns:p14="http://schemas.microsoft.com/office/powerpoint/2010/main" val="31681209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9179" y="1080656"/>
            <a:ext cx="6029780" cy="5228070"/>
          </a:xfrm>
        </p:spPr>
      </p:pic>
    </p:spTree>
    <p:extLst>
      <p:ext uri="{BB962C8B-B14F-4D97-AF65-F5344CB8AC3E}">
        <p14:creationId xmlns:p14="http://schemas.microsoft.com/office/powerpoint/2010/main" val="34697896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4248" y="244699"/>
            <a:ext cx="9082546" cy="6355605"/>
          </a:xfrm>
        </p:spPr>
      </p:pic>
    </p:spTree>
    <p:extLst>
      <p:ext uri="{BB962C8B-B14F-4D97-AF65-F5344CB8AC3E}">
        <p14:creationId xmlns:p14="http://schemas.microsoft.com/office/powerpoint/2010/main" val="185918722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0814" r="2860" b="12193"/>
          <a:stretch/>
        </p:blipFill>
        <p:spPr>
          <a:xfrm>
            <a:off x="2326316" y="948120"/>
            <a:ext cx="7115695" cy="5178828"/>
          </a:xfrm>
        </p:spPr>
      </p:pic>
    </p:spTree>
    <p:extLst>
      <p:ext uri="{BB962C8B-B14F-4D97-AF65-F5344CB8AC3E}">
        <p14:creationId xmlns:p14="http://schemas.microsoft.com/office/powerpoint/2010/main" val="203770808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6291" y="585216"/>
            <a:ext cx="8420793" cy="5723509"/>
          </a:xfrm>
        </p:spPr>
      </p:pic>
    </p:spTree>
    <p:extLst>
      <p:ext uri="{BB962C8B-B14F-4D97-AF65-F5344CB8AC3E}">
        <p14:creationId xmlns:p14="http://schemas.microsoft.com/office/powerpoint/2010/main" val="180438405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4233" y="980902"/>
            <a:ext cx="8661861" cy="5327823"/>
          </a:xfrm>
        </p:spPr>
      </p:pic>
    </p:spTree>
    <p:extLst>
      <p:ext uri="{BB962C8B-B14F-4D97-AF65-F5344CB8AC3E}">
        <p14:creationId xmlns:p14="http://schemas.microsoft.com/office/powerpoint/2010/main" val="281779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a:t>Module No. 2 : Cross-cultural Communication and Globalization</a:t>
            </a:r>
            <a:br>
              <a:rPr lang="en-IN" sz="3200"/>
            </a:br>
            <a:endParaRPr lang="en-IN" sz="3200"/>
          </a:p>
        </p:txBody>
      </p:sp>
      <p:sp>
        <p:nvSpPr>
          <p:cNvPr id="3" name="Content Placeholder 2"/>
          <p:cNvSpPr>
            <a:spLocks noGrp="1"/>
          </p:cNvSpPr>
          <p:nvPr>
            <p:ph idx="1"/>
          </p:nvPr>
        </p:nvSpPr>
        <p:spPr/>
        <p:txBody>
          <a:bodyPr/>
          <a:lstStyle/>
          <a:p>
            <a:pPr lvl="0"/>
            <a:r>
              <a:rPr lang="en-US"/>
              <a:t>Basic Concepts: Culture, Globalization and Cross-cultural Communication </a:t>
            </a:r>
            <a:endParaRPr lang="en-IN"/>
          </a:p>
          <a:p>
            <a:pPr lvl="0"/>
            <a:r>
              <a:rPr lang="en-US"/>
              <a:t>Social and People Skills</a:t>
            </a:r>
            <a:endParaRPr lang="en-IN"/>
          </a:p>
          <a:p>
            <a:pPr lvl="0"/>
            <a:r>
              <a:rPr lang="en-US"/>
              <a:t>Communicating with People of Different Cultures</a:t>
            </a:r>
            <a:endParaRPr lang="en-IN"/>
          </a:p>
          <a:p>
            <a:pPr lvl="0"/>
            <a:r>
              <a:rPr lang="en-US"/>
              <a:t>Conflicts in Cross-cultural Communication and Tactics / techniques to resolve them</a:t>
            </a:r>
            <a:endParaRPr lang="en-IN"/>
          </a:p>
          <a:p>
            <a:r>
              <a:rPr lang="en-US"/>
              <a:t>Persuasive Communication </a:t>
            </a:r>
            <a:endParaRPr lang="en-IN"/>
          </a:p>
        </p:txBody>
      </p:sp>
    </p:spTree>
    <p:extLst>
      <p:ext uri="{BB962C8B-B14F-4D97-AF65-F5344CB8AC3E}">
        <p14:creationId xmlns:p14="http://schemas.microsoft.com/office/powerpoint/2010/main" val="168082089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3169" y="605642"/>
            <a:ext cx="7707085" cy="5523820"/>
          </a:xfrm>
        </p:spPr>
      </p:pic>
    </p:spTree>
    <p:extLst>
      <p:ext uri="{BB962C8B-B14F-4D97-AF65-F5344CB8AC3E}">
        <p14:creationId xmlns:p14="http://schemas.microsoft.com/office/powerpoint/2010/main" val="224153706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86940" y="617517"/>
            <a:ext cx="6029773" cy="5559446"/>
          </a:xfrm>
        </p:spPr>
      </p:pic>
    </p:spTree>
    <p:extLst>
      <p:ext uri="{BB962C8B-B14F-4D97-AF65-F5344CB8AC3E}">
        <p14:creationId xmlns:p14="http://schemas.microsoft.com/office/powerpoint/2010/main" val="90069231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8984" y="365124"/>
            <a:ext cx="7700520" cy="6492876"/>
          </a:xfrm>
        </p:spPr>
      </p:pic>
    </p:spTree>
    <p:extLst>
      <p:ext uri="{BB962C8B-B14F-4D97-AF65-F5344CB8AC3E}">
        <p14:creationId xmlns:p14="http://schemas.microsoft.com/office/powerpoint/2010/main" val="393339881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771895"/>
            <a:ext cx="10193976" cy="5712031"/>
          </a:xfrm>
        </p:spPr>
      </p:pic>
    </p:spTree>
    <p:extLst>
      <p:ext uri="{BB962C8B-B14F-4D97-AF65-F5344CB8AC3E}">
        <p14:creationId xmlns:p14="http://schemas.microsoft.com/office/powerpoint/2010/main" val="933611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81891"/>
            <a:ext cx="9517083" cy="5595072"/>
          </a:xfrm>
        </p:spPr>
      </p:pic>
    </p:spTree>
    <p:extLst>
      <p:ext uri="{BB962C8B-B14F-4D97-AF65-F5344CB8AC3E}">
        <p14:creationId xmlns:p14="http://schemas.microsoft.com/office/powerpoint/2010/main" val="403640757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8058" y="681644"/>
            <a:ext cx="7473142" cy="5495319"/>
          </a:xfrm>
        </p:spPr>
      </p:pic>
    </p:spTree>
    <p:extLst>
      <p:ext uri="{BB962C8B-B14F-4D97-AF65-F5344CB8AC3E}">
        <p14:creationId xmlns:p14="http://schemas.microsoft.com/office/powerpoint/2010/main" val="68550663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5019" y="773084"/>
            <a:ext cx="10291156" cy="5403879"/>
          </a:xfrm>
        </p:spPr>
      </p:pic>
    </p:spTree>
    <p:extLst>
      <p:ext uri="{BB962C8B-B14F-4D97-AF65-F5344CB8AC3E}">
        <p14:creationId xmlns:p14="http://schemas.microsoft.com/office/powerpoint/2010/main" val="176241635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16634"/>
          <a:stretch/>
        </p:blipFill>
        <p:spPr>
          <a:xfrm>
            <a:off x="1188720" y="640080"/>
            <a:ext cx="8869680" cy="5261957"/>
          </a:xfrm>
        </p:spPr>
      </p:pic>
    </p:spTree>
    <p:extLst>
      <p:ext uri="{BB962C8B-B14F-4D97-AF65-F5344CB8AC3E}">
        <p14:creationId xmlns:p14="http://schemas.microsoft.com/office/powerpoint/2010/main" val="308287854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0"/>
            <a:ext cx="9144000" cy="6497320"/>
            <a:chOff x="0" y="0"/>
            <a:chExt cx="9144000" cy="6497320"/>
          </a:xfrm>
        </p:grpSpPr>
        <p:sp>
          <p:nvSpPr>
            <p:cNvPr id="3" name="object 3"/>
            <p:cNvSpPr/>
            <p:nvPr/>
          </p:nvSpPr>
          <p:spPr>
            <a:xfrm>
              <a:off x="2105025" y="238125"/>
              <a:ext cx="4972050" cy="90487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85572" y="1400555"/>
              <a:ext cx="8372856" cy="509625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57200" y="1447800"/>
              <a:ext cx="8229600" cy="4953000"/>
            </a:xfrm>
            <a:custGeom>
              <a:avLst/>
              <a:gdLst/>
              <a:ahLst/>
              <a:cxnLst/>
              <a:rect l="l" t="t" r="r" b="b"/>
              <a:pathLst>
                <a:path w="8229600" h="4953000">
                  <a:moveTo>
                    <a:pt x="8229600" y="0"/>
                  </a:moveTo>
                  <a:lnTo>
                    <a:pt x="0" y="0"/>
                  </a:lnTo>
                  <a:lnTo>
                    <a:pt x="0" y="4953000"/>
                  </a:lnTo>
                  <a:lnTo>
                    <a:pt x="8229600" y="4953000"/>
                  </a:lnTo>
                  <a:lnTo>
                    <a:pt x="8229600" y="0"/>
                  </a:lnTo>
                  <a:close/>
                </a:path>
              </a:pathLst>
            </a:custGeom>
            <a:solidFill>
              <a:srgbClr val="000000"/>
            </a:solidFill>
          </p:spPr>
          <p:txBody>
            <a:bodyPr wrap="square" lIns="0" tIns="0" rIns="0" bIns="0" rtlCol="0"/>
            <a:lstStyle/>
            <a:p>
              <a:endParaRPr/>
            </a:p>
          </p:txBody>
        </p:sp>
        <p:sp>
          <p:nvSpPr>
            <p:cNvPr id="6" name="object 6"/>
            <p:cNvSpPr/>
            <p:nvPr/>
          </p:nvSpPr>
          <p:spPr>
            <a:xfrm>
              <a:off x="432955" y="1423542"/>
              <a:ext cx="8278495" cy="5001895"/>
            </a:xfrm>
            <a:custGeom>
              <a:avLst/>
              <a:gdLst/>
              <a:ahLst/>
              <a:cxnLst/>
              <a:rect l="l" t="t" r="r" b="b"/>
              <a:pathLst>
                <a:path w="8278495" h="5001895">
                  <a:moveTo>
                    <a:pt x="8253844" y="0"/>
                  </a:moveTo>
                  <a:lnTo>
                    <a:pt x="24244" y="0"/>
                  </a:lnTo>
                  <a:lnTo>
                    <a:pt x="14803" y="1914"/>
                  </a:lnTo>
                  <a:lnTo>
                    <a:pt x="7097" y="7127"/>
                  </a:lnTo>
                  <a:lnTo>
                    <a:pt x="1904" y="14841"/>
                  </a:lnTo>
                  <a:lnTo>
                    <a:pt x="0" y="24257"/>
                  </a:lnTo>
                  <a:lnTo>
                    <a:pt x="0" y="4977257"/>
                  </a:lnTo>
                  <a:lnTo>
                    <a:pt x="1904" y="4986692"/>
                  </a:lnTo>
                  <a:lnTo>
                    <a:pt x="7097" y="4994398"/>
                  </a:lnTo>
                  <a:lnTo>
                    <a:pt x="14803" y="4999595"/>
                  </a:lnTo>
                  <a:lnTo>
                    <a:pt x="24244" y="5001501"/>
                  </a:lnTo>
                  <a:lnTo>
                    <a:pt x="8253844" y="5001501"/>
                  </a:lnTo>
                  <a:lnTo>
                    <a:pt x="8263260" y="4999595"/>
                  </a:lnTo>
                  <a:lnTo>
                    <a:pt x="8270973" y="4994398"/>
                  </a:lnTo>
                  <a:lnTo>
                    <a:pt x="8276186" y="4986692"/>
                  </a:lnTo>
                  <a:lnTo>
                    <a:pt x="8278101" y="4977257"/>
                  </a:lnTo>
                  <a:lnTo>
                    <a:pt x="8278101" y="4972405"/>
                  </a:lnTo>
                  <a:lnTo>
                    <a:pt x="29095" y="4972405"/>
                  </a:lnTo>
                  <a:lnTo>
                    <a:pt x="29095" y="29083"/>
                  </a:lnTo>
                  <a:lnTo>
                    <a:pt x="8278101" y="29083"/>
                  </a:lnTo>
                  <a:lnTo>
                    <a:pt x="8278101" y="24257"/>
                  </a:lnTo>
                  <a:lnTo>
                    <a:pt x="8276186" y="14841"/>
                  </a:lnTo>
                  <a:lnTo>
                    <a:pt x="8270973" y="7127"/>
                  </a:lnTo>
                  <a:lnTo>
                    <a:pt x="8263260" y="1914"/>
                  </a:lnTo>
                  <a:lnTo>
                    <a:pt x="8253844" y="0"/>
                  </a:lnTo>
                  <a:close/>
                </a:path>
                <a:path w="8278495" h="5001895">
                  <a:moveTo>
                    <a:pt x="8278101" y="29083"/>
                  </a:moveTo>
                  <a:lnTo>
                    <a:pt x="8249018" y="29083"/>
                  </a:lnTo>
                  <a:lnTo>
                    <a:pt x="8249018" y="4972405"/>
                  </a:lnTo>
                  <a:lnTo>
                    <a:pt x="8278101" y="4972405"/>
                  </a:lnTo>
                  <a:lnTo>
                    <a:pt x="8278101" y="29083"/>
                  </a:lnTo>
                  <a:close/>
                </a:path>
                <a:path w="8278495" h="5001895">
                  <a:moveTo>
                    <a:pt x="8239239" y="38862"/>
                  </a:moveTo>
                  <a:lnTo>
                    <a:pt x="38798" y="38862"/>
                  </a:lnTo>
                  <a:lnTo>
                    <a:pt x="38798" y="4962702"/>
                  </a:lnTo>
                  <a:lnTo>
                    <a:pt x="8239239" y="4962702"/>
                  </a:lnTo>
                  <a:lnTo>
                    <a:pt x="8239239" y="4953000"/>
                  </a:lnTo>
                  <a:lnTo>
                    <a:pt x="48488" y="4953000"/>
                  </a:lnTo>
                  <a:lnTo>
                    <a:pt x="48488" y="48514"/>
                  </a:lnTo>
                  <a:lnTo>
                    <a:pt x="8239239" y="48514"/>
                  </a:lnTo>
                  <a:lnTo>
                    <a:pt x="8239239" y="38862"/>
                  </a:lnTo>
                  <a:close/>
                </a:path>
                <a:path w="8278495" h="5001895">
                  <a:moveTo>
                    <a:pt x="8239239" y="48514"/>
                  </a:moveTo>
                  <a:lnTo>
                    <a:pt x="8229587" y="48514"/>
                  </a:lnTo>
                  <a:lnTo>
                    <a:pt x="8229587" y="4953000"/>
                  </a:lnTo>
                  <a:lnTo>
                    <a:pt x="8239239" y="4953000"/>
                  </a:lnTo>
                  <a:lnTo>
                    <a:pt x="8239239" y="48514"/>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2590800" y="1834801"/>
            <a:ext cx="2590800" cy="597599"/>
          </a:xfrm>
          <a:prstGeom prst="rect">
            <a:avLst/>
          </a:prstGeom>
          <a:solidFill>
            <a:srgbClr val="EFAC00"/>
          </a:solidFill>
          <a:ln w="12700">
            <a:solidFill>
              <a:srgbClr val="000000"/>
            </a:solidFill>
          </a:ln>
        </p:spPr>
        <p:txBody>
          <a:bodyPr vert="horz" wrap="square" lIns="0" tIns="5080" rIns="0" bIns="0" rtlCol="0" anchor="ctr">
            <a:spAutoFit/>
          </a:bodyPr>
          <a:lstStyle/>
          <a:p>
            <a:pPr>
              <a:lnSpc>
                <a:spcPct val="100000"/>
              </a:lnSpc>
              <a:spcBef>
                <a:spcPts val="40"/>
              </a:spcBef>
            </a:pPr>
            <a:endParaRPr sz="2050">
              <a:latin typeface="Times New Roman"/>
              <a:cs typeface="Times New Roman"/>
            </a:endParaRPr>
          </a:p>
          <a:p>
            <a:pPr marL="354330">
              <a:lnSpc>
                <a:spcPct val="100000"/>
              </a:lnSpc>
              <a:spcBef>
                <a:spcPts val="5"/>
              </a:spcBef>
            </a:pPr>
            <a:r>
              <a:rPr sz="1800" spc="-45">
                <a:latin typeface="Corbel"/>
                <a:cs typeface="Corbel"/>
              </a:rPr>
              <a:t>Two </a:t>
            </a:r>
            <a:r>
              <a:rPr sz="1800" spc="-5">
                <a:latin typeface="Corbel"/>
                <a:cs typeface="Corbel"/>
              </a:rPr>
              <a:t>or more</a:t>
            </a:r>
            <a:r>
              <a:rPr sz="1800" spc="35">
                <a:latin typeface="Corbel"/>
                <a:cs typeface="Corbel"/>
              </a:rPr>
              <a:t> </a:t>
            </a:r>
            <a:r>
              <a:rPr sz="1800">
                <a:latin typeface="Corbel"/>
                <a:cs typeface="Corbel"/>
              </a:rPr>
              <a:t>people</a:t>
            </a:r>
          </a:p>
        </p:txBody>
      </p:sp>
      <p:sp>
        <p:nvSpPr>
          <p:cNvPr id="8" name="object 8"/>
          <p:cNvSpPr txBox="1"/>
          <p:nvPr/>
        </p:nvSpPr>
        <p:spPr>
          <a:xfrm>
            <a:off x="2590800" y="2819401"/>
            <a:ext cx="2590800" cy="598241"/>
          </a:xfrm>
          <a:prstGeom prst="rect">
            <a:avLst/>
          </a:prstGeom>
          <a:solidFill>
            <a:srgbClr val="EFAC00"/>
          </a:solidFill>
          <a:ln w="12700">
            <a:solidFill>
              <a:srgbClr val="000000"/>
            </a:solidFill>
          </a:ln>
        </p:spPr>
        <p:txBody>
          <a:bodyPr vert="horz" wrap="square" lIns="0" tIns="5715" rIns="0" bIns="0" rtlCol="0">
            <a:spAutoFit/>
          </a:bodyPr>
          <a:lstStyle/>
          <a:p>
            <a:pPr>
              <a:spcBef>
                <a:spcPts val="45"/>
              </a:spcBef>
            </a:pPr>
            <a:endParaRPr sz="2050">
              <a:latin typeface="Times New Roman"/>
              <a:cs typeface="Times New Roman"/>
            </a:endParaRPr>
          </a:p>
          <a:p>
            <a:pPr marL="684530"/>
            <a:r>
              <a:rPr>
                <a:latin typeface="Corbel"/>
                <a:cs typeface="Corbel"/>
              </a:rPr>
              <a:t>Shared</a:t>
            </a:r>
            <a:r>
              <a:rPr spc="-20">
                <a:latin typeface="Corbel"/>
                <a:cs typeface="Corbel"/>
              </a:rPr>
              <a:t> </a:t>
            </a:r>
            <a:r>
              <a:rPr>
                <a:latin typeface="Corbel"/>
                <a:cs typeface="Corbel"/>
              </a:rPr>
              <a:t>goals</a:t>
            </a:r>
          </a:p>
        </p:txBody>
      </p:sp>
      <p:sp>
        <p:nvSpPr>
          <p:cNvPr id="9" name="object 9"/>
          <p:cNvSpPr txBox="1"/>
          <p:nvPr/>
        </p:nvSpPr>
        <p:spPr>
          <a:xfrm>
            <a:off x="2590800" y="3962401"/>
            <a:ext cx="2590800" cy="771365"/>
          </a:xfrm>
          <a:prstGeom prst="rect">
            <a:avLst/>
          </a:prstGeom>
          <a:solidFill>
            <a:srgbClr val="EFAC00"/>
          </a:solidFill>
          <a:ln w="12700">
            <a:solidFill>
              <a:srgbClr val="000000"/>
            </a:solidFill>
          </a:ln>
        </p:spPr>
        <p:txBody>
          <a:bodyPr vert="horz" wrap="square" lIns="0" tIns="1905" rIns="0" bIns="0" rtlCol="0">
            <a:spAutoFit/>
          </a:bodyPr>
          <a:lstStyle/>
          <a:p>
            <a:pPr>
              <a:spcBef>
                <a:spcPts val="15"/>
              </a:spcBef>
            </a:pPr>
            <a:endParaRPr sz="1400">
              <a:latin typeface="Times New Roman"/>
              <a:cs typeface="Times New Roman"/>
            </a:endParaRPr>
          </a:p>
          <a:p>
            <a:pPr marL="706120" marR="222885" indent="-477520"/>
            <a:r>
              <a:rPr spc="-15">
                <a:latin typeface="Corbel"/>
                <a:cs typeface="Corbel"/>
              </a:rPr>
              <a:t>People </a:t>
            </a:r>
            <a:r>
              <a:rPr>
                <a:latin typeface="Corbel"/>
                <a:cs typeface="Corbel"/>
              </a:rPr>
              <a:t>see</a:t>
            </a:r>
            <a:r>
              <a:rPr spc="-55">
                <a:latin typeface="Corbel"/>
                <a:cs typeface="Corbel"/>
              </a:rPr>
              <a:t> </a:t>
            </a:r>
            <a:r>
              <a:rPr spc="-5">
                <a:latin typeface="Corbel"/>
                <a:cs typeface="Corbel"/>
              </a:rPr>
              <a:t>themselves  As</a:t>
            </a:r>
            <a:r>
              <a:rPr spc="-35">
                <a:latin typeface="Corbel"/>
                <a:cs typeface="Corbel"/>
              </a:rPr>
              <a:t> </a:t>
            </a:r>
            <a:r>
              <a:rPr spc="-5">
                <a:latin typeface="Corbel"/>
                <a:cs typeface="Corbel"/>
              </a:rPr>
              <a:t>members</a:t>
            </a:r>
            <a:endParaRPr>
              <a:latin typeface="Corbel"/>
              <a:cs typeface="Corbel"/>
            </a:endParaRPr>
          </a:p>
        </p:txBody>
      </p:sp>
      <p:sp>
        <p:nvSpPr>
          <p:cNvPr id="10" name="object 10"/>
          <p:cNvSpPr txBox="1"/>
          <p:nvPr/>
        </p:nvSpPr>
        <p:spPr>
          <a:xfrm>
            <a:off x="2590800" y="5181601"/>
            <a:ext cx="2590800" cy="686085"/>
          </a:xfrm>
          <a:prstGeom prst="rect">
            <a:avLst/>
          </a:prstGeom>
          <a:solidFill>
            <a:srgbClr val="EFAC00"/>
          </a:solidFill>
          <a:ln w="12700">
            <a:solidFill>
              <a:srgbClr val="000000"/>
            </a:solidFill>
          </a:ln>
        </p:spPr>
        <p:txBody>
          <a:bodyPr vert="horz" wrap="square" lIns="0" tIns="130810" rIns="0" bIns="0" rtlCol="0">
            <a:spAutoFit/>
          </a:bodyPr>
          <a:lstStyle/>
          <a:p>
            <a:pPr marL="384810">
              <a:spcBef>
                <a:spcPts val="1030"/>
              </a:spcBef>
            </a:pPr>
            <a:r>
              <a:rPr spc="-5">
                <a:latin typeface="Corbel"/>
                <a:cs typeface="Corbel"/>
              </a:rPr>
              <a:t>There </a:t>
            </a:r>
            <a:r>
              <a:rPr>
                <a:latin typeface="Corbel"/>
                <a:cs typeface="Corbel"/>
              </a:rPr>
              <a:t>is</a:t>
            </a:r>
            <a:r>
              <a:rPr spc="-20">
                <a:latin typeface="Corbel"/>
                <a:cs typeface="Corbel"/>
              </a:rPr>
              <a:t> </a:t>
            </a:r>
            <a:r>
              <a:rPr spc="-5">
                <a:latin typeface="Corbel"/>
                <a:cs typeface="Corbel"/>
              </a:rPr>
              <a:t>interaction</a:t>
            </a:r>
            <a:endParaRPr>
              <a:latin typeface="Corbel"/>
              <a:cs typeface="Corbel"/>
            </a:endParaRPr>
          </a:p>
          <a:p>
            <a:pPr marL="476250"/>
            <a:r>
              <a:rPr spc="-5">
                <a:latin typeface="Corbel"/>
                <a:cs typeface="Corbel"/>
              </a:rPr>
              <a:t>Among</a:t>
            </a:r>
            <a:r>
              <a:rPr spc="-35">
                <a:latin typeface="Corbel"/>
                <a:cs typeface="Corbel"/>
              </a:rPr>
              <a:t> </a:t>
            </a:r>
            <a:r>
              <a:rPr spc="-5">
                <a:latin typeface="Corbel"/>
                <a:cs typeface="Corbel"/>
              </a:rPr>
              <a:t>members</a:t>
            </a:r>
            <a:endParaRPr>
              <a:latin typeface="Corbel"/>
              <a:cs typeface="Corbel"/>
            </a:endParaRPr>
          </a:p>
        </p:txBody>
      </p:sp>
      <p:sp>
        <p:nvSpPr>
          <p:cNvPr id="11" name="object 11"/>
          <p:cNvSpPr txBox="1"/>
          <p:nvPr/>
        </p:nvSpPr>
        <p:spPr>
          <a:xfrm>
            <a:off x="7924800" y="3124200"/>
            <a:ext cx="1981200" cy="746358"/>
          </a:xfrm>
          <a:prstGeom prst="rect">
            <a:avLst/>
          </a:prstGeom>
          <a:solidFill>
            <a:srgbClr val="EFAC00"/>
          </a:solidFill>
          <a:ln w="12700">
            <a:solidFill>
              <a:srgbClr val="000000"/>
            </a:solidFill>
          </a:ln>
        </p:spPr>
        <p:txBody>
          <a:bodyPr vert="horz" wrap="square" lIns="0" tIns="0" rIns="0" bIns="0" rtlCol="0">
            <a:spAutoFit/>
          </a:bodyPr>
          <a:lstStyle/>
          <a:p>
            <a:pPr>
              <a:lnSpc>
                <a:spcPct val="100000"/>
              </a:lnSpc>
            </a:pPr>
            <a:endParaRPr>
              <a:latin typeface="Times New Roman"/>
              <a:cs typeface="Times New Roman"/>
            </a:endParaRPr>
          </a:p>
          <a:p>
            <a:pPr algn="ctr">
              <a:spcBef>
                <a:spcPts val="1535"/>
              </a:spcBef>
            </a:pPr>
            <a:r>
              <a:rPr spc="-5">
                <a:latin typeface="Corbel"/>
                <a:cs typeface="Corbel"/>
              </a:rPr>
              <a:t>Group</a:t>
            </a:r>
            <a:endParaRPr>
              <a:latin typeface="Corbel"/>
              <a:cs typeface="Corbel"/>
            </a:endParaRPr>
          </a:p>
        </p:txBody>
      </p:sp>
      <p:sp>
        <p:nvSpPr>
          <p:cNvPr id="12" name="object 12"/>
          <p:cNvSpPr/>
          <p:nvPr/>
        </p:nvSpPr>
        <p:spPr>
          <a:xfrm>
            <a:off x="5175250" y="2083434"/>
            <a:ext cx="3945254" cy="3456304"/>
          </a:xfrm>
          <a:custGeom>
            <a:avLst/>
            <a:gdLst/>
            <a:ahLst/>
            <a:cxnLst/>
            <a:rect l="l" t="t" r="r" b="b"/>
            <a:pathLst>
              <a:path w="3945254" h="3456304">
                <a:moveTo>
                  <a:pt x="2749550" y="2109089"/>
                </a:moveTo>
                <a:lnTo>
                  <a:pt x="2743149" y="2105367"/>
                </a:lnTo>
                <a:lnTo>
                  <a:pt x="2740533" y="2102739"/>
                </a:lnTo>
                <a:lnTo>
                  <a:pt x="2738653" y="2102739"/>
                </a:lnTo>
                <a:lnTo>
                  <a:pt x="2737104" y="2102739"/>
                </a:lnTo>
                <a:lnTo>
                  <a:pt x="2738628" y="2102726"/>
                </a:lnTo>
                <a:lnTo>
                  <a:pt x="2663952" y="2059178"/>
                </a:lnTo>
                <a:lnTo>
                  <a:pt x="2661031" y="2057400"/>
                </a:lnTo>
                <a:lnTo>
                  <a:pt x="2657094" y="2058416"/>
                </a:lnTo>
                <a:lnTo>
                  <a:pt x="2653538" y="2064512"/>
                </a:lnTo>
                <a:lnTo>
                  <a:pt x="2654554" y="2068322"/>
                </a:lnTo>
                <a:lnTo>
                  <a:pt x="2713367" y="2102726"/>
                </a:lnTo>
                <a:lnTo>
                  <a:pt x="82550" y="2101215"/>
                </a:lnTo>
                <a:lnTo>
                  <a:pt x="78994" y="2101215"/>
                </a:lnTo>
                <a:lnTo>
                  <a:pt x="76200" y="2104009"/>
                </a:lnTo>
                <a:lnTo>
                  <a:pt x="76200" y="2111121"/>
                </a:lnTo>
                <a:lnTo>
                  <a:pt x="78994" y="2113915"/>
                </a:lnTo>
                <a:lnTo>
                  <a:pt x="2713571" y="2115426"/>
                </a:lnTo>
                <a:lnTo>
                  <a:pt x="2654554" y="2149856"/>
                </a:lnTo>
                <a:lnTo>
                  <a:pt x="2653538" y="2153666"/>
                </a:lnTo>
                <a:lnTo>
                  <a:pt x="2655316" y="2156714"/>
                </a:lnTo>
                <a:lnTo>
                  <a:pt x="2656967" y="2159762"/>
                </a:lnTo>
                <a:lnTo>
                  <a:pt x="2660904" y="2160778"/>
                </a:lnTo>
                <a:lnTo>
                  <a:pt x="2738653" y="2115439"/>
                </a:lnTo>
                <a:lnTo>
                  <a:pt x="2740533" y="2115439"/>
                </a:lnTo>
                <a:lnTo>
                  <a:pt x="2743149" y="2112822"/>
                </a:lnTo>
                <a:lnTo>
                  <a:pt x="2749550" y="2109089"/>
                </a:lnTo>
                <a:close/>
              </a:path>
              <a:path w="3945254" h="3456304">
                <a:moveTo>
                  <a:pt x="2749550" y="1194689"/>
                </a:moveTo>
                <a:lnTo>
                  <a:pt x="2742895" y="1190815"/>
                </a:lnTo>
                <a:lnTo>
                  <a:pt x="2740533" y="1188339"/>
                </a:lnTo>
                <a:lnTo>
                  <a:pt x="2738653" y="1188339"/>
                </a:lnTo>
                <a:lnTo>
                  <a:pt x="2736977" y="1188339"/>
                </a:lnTo>
                <a:lnTo>
                  <a:pt x="2738628" y="1188326"/>
                </a:lnTo>
                <a:lnTo>
                  <a:pt x="2663952" y="1144778"/>
                </a:lnTo>
                <a:lnTo>
                  <a:pt x="2661031" y="1143000"/>
                </a:lnTo>
                <a:lnTo>
                  <a:pt x="2657094" y="1144016"/>
                </a:lnTo>
                <a:lnTo>
                  <a:pt x="2653538" y="1150112"/>
                </a:lnTo>
                <a:lnTo>
                  <a:pt x="2654554" y="1153922"/>
                </a:lnTo>
                <a:lnTo>
                  <a:pt x="2713367" y="1188326"/>
                </a:lnTo>
                <a:lnTo>
                  <a:pt x="6350" y="1186815"/>
                </a:lnTo>
                <a:lnTo>
                  <a:pt x="2794" y="1186815"/>
                </a:lnTo>
                <a:lnTo>
                  <a:pt x="0" y="1189609"/>
                </a:lnTo>
                <a:lnTo>
                  <a:pt x="0" y="1196721"/>
                </a:lnTo>
                <a:lnTo>
                  <a:pt x="2794" y="1199515"/>
                </a:lnTo>
                <a:lnTo>
                  <a:pt x="2713571" y="1201026"/>
                </a:lnTo>
                <a:lnTo>
                  <a:pt x="2654554" y="1235456"/>
                </a:lnTo>
                <a:lnTo>
                  <a:pt x="2653538" y="1239266"/>
                </a:lnTo>
                <a:lnTo>
                  <a:pt x="2655316" y="1242314"/>
                </a:lnTo>
                <a:lnTo>
                  <a:pt x="2656967" y="1245362"/>
                </a:lnTo>
                <a:lnTo>
                  <a:pt x="2660904" y="1246378"/>
                </a:lnTo>
                <a:lnTo>
                  <a:pt x="2738653" y="1201039"/>
                </a:lnTo>
                <a:lnTo>
                  <a:pt x="2740533" y="1201039"/>
                </a:lnTo>
                <a:lnTo>
                  <a:pt x="2743149" y="1198422"/>
                </a:lnTo>
                <a:lnTo>
                  <a:pt x="2749550" y="1194689"/>
                </a:lnTo>
                <a:close/>
              </a:path>
              <a:path w="3945254" h="3456304">
                <a:moveTo>
                  <a:pt x="3809276" y="929360"/>
                </a:moveTo>
                <a:lnTo>
                  <a:pt x="3774948" y="870331"/>
                </a:lnTo>
                <a:lnTo>
                  <a:pt x="3771138" y="869315"/>
                </a:lnTo>
                <a:lnTo>
                  <a:pt x="3768090" y="870966"/>
                </a:lnTo>
                <a:lnTo>
                  <a:pt x="3765042" y="872744"/>
                </a:lnTo>
                <a:lnTo>
                  <a:pt x="3764026" y="876681"/>
                </a:lnTo>
                <a:lnTo>
                  <a:pt x="3809238" y="954417"/>
                </a:lnTo>
                <a:lnTo>
                  <a:pt x="3809276" y="929360"/>
                </a:lnTo>
                <a:close/>
              </a:path>
              <a:path w="3945254" h="3456304">
                <a:moveTo>
                  <a:pt x="3811879" y="958964"/>
                </a:moveTo>
                <a:lnTo>
                  <a:pt x="3809238" y="954417"/>
                </a:lnTo>
                <a:lnTo>
                  <a:pt x="3809238" y="956310"/>
                </a:lnTo>
                <a:lnTo>
                  <a:pt x="3811879" y="958964"/>
                </a:lnTo>
                <a:close/>
              </a:path>
              <a:path w="3945254" h="3456304">
                <a:moveTo>
                  <a:pt x="3867404" y="876808"/>
                </a:moveTo>
                <a:lnTo>
                  <a:pt x="3866388" y="872998"/>
                </a:lnTo>
                <a:lnTo>
                  <a:pt x="3860292" y="869442"/>
                </a:lnTo>
                <a:lnTo>
                  <a:pt x="3856482" y="870458"/>
                </a:lnTo>
                <a:lnTo>
                  <a:pt x="3821976" y="929360"/>
                </a:lnTo>
                <a:lnTo>
                  <a:pt x="3823462" y="50927"/>
                </a:lnTo>
                <a:lnTo>
                  <a:pt x="3823462" y="47498"/>
                </a:lnTo>
                <a:lnTo>
                  <a:pt x="3820668" y="44577"/>
                </a:lnTo>
                <a:lnTo>
                  <a:pt x="3813683" y="44577"/>
                </a:lnTo>
                <a:lnTo>
                  <a:pt x="3810762" y="47498"/>
                </a:lnTo>
                <a:lnTo>
                  <a:pt x="3810749" y="48450"/>
                </a:lnTo>
                <a:lnTo>
                  <a:pt x="3809949" y="47967"/>
                </a:lnTo>
                <a:lnTo>
                  <a:pt x="3807333" y="45339"/>
                </a:lnTo>
                <a:lnTo>
                  <a:pt x="3805453" y="45339"/>
                </a:lnTo>
                <a:lnTo>
                  <a:pt x="3727704" y="0"/>
                </a:lnTo>
                <a:lnTo>
                  <a:pt x="3723894" y="1016"/>
                </a:lnTo>
                <a:lnTo>
                  <a:pt x="3720338" y="7112"/>
                </a:lnTo>
                <a:lnTo>
                  <a:pt x="3721354" y="10922"/>
                </a:lnTo>
                <a:lnTo>
                  <a:pt x="3780167" y="45339"/>
                </a:lnTo>
                <a:lnTo>
                  <a:pt x="3791140" y="51752"/>
                </a:lnTo>
                <a:lnTo>
                  <a:pt x="3780167" y="45339"/>
                </a:lnTo>
                <a:lnTo>
                  <a:pt x="6350" y="43815"/>
                </a:lnTo>
                <a:lnTo>
                  <a:pt x="2794" y="43815"/>
                </a:lnTo>
                <a:lnTo>
                  <a:pt x="0" y="46609"/>
                </a:lnTo>
                <a:lnTo>
                  <a:pt x="0" y="53721"/>
                </a:lnTo>
                <a:lnTo>
                  <a:pt x="2794" y="56515"/>
                </a:lnTo>
                <a:lnTo>
                  <a:pt x="3780371" y="58039"/>
                </a:lnTo>
                <a:lnTo>
                  <a:pt x="3721354" y="92456"/>
                </a:lnTo>
                <a:lnTo>
                  <a:pt x="3720338" y="96393"/>
                </a:lnTo>
                <a:lnTo>
                  <a:pt x="3722116" y="99314"/>
                </a:lnTo>
                <a:lnTo>
                  <a:pt x="3723894" y="102362"/>
                </a:lnTo>
                <a:lnTo>
                  <a:pt x="3727704" y="103378"/>
                </a:lnTo>
                <a:lnTo>
                  <a:pt x="3805453" y="58039"/>
                </a:lnTo>
                <a:lnTo>
                  <a:pt x="3807333" y="58039"/>
                </a:lnTo>
                <a:lnTo>
                  <a:pt x="3810254" y="55245"/>
                </a:lnTo>
                <a:lnTo>
                  <a:pt x="3806761" y="57277"/>
                </a:lnTo>
                <a:lnTo>
                  <a:pt x="3810241" y="55245"/>
                </a:lnTo>
                <a:lnTo>
                  <a:pt x="3810254" y="48260"/>
                </a:lnTo>
                <a:lnTo>
                  <a:pt x="3810254" y="55245"/>
                </a:lnTo>
                <a:lnTo>
                  <a:pt x="3810749" y="54965"/>
                </a:lnTo>
                <a:lnTo>
                  <a:pt x="3809276" y="929360"/>
                </a:lnTo>
                <a:lnTo>
                  <a:pt x="3809276" y="954481"/>
                </a:lnTo>
                <a:lnTo>
                  <a:pt x="3811879" y="958964"/>
                </a:lnTo>
                <a:lnTo>
                  <a:pt x="3811955" y="959104"/>
                </a:lnTo>
                <a:lnTo>
                  <a:pt x="3815588" y="965327"/>
                </a:lnTo>
                <a:lnTo>
                  <a:pt x="3819499" y="958646"/>
                </a:lnTo>
                <a:lnTo>
                  <a:pt x="3821938" y="956310"/>
                </a:lnTo>
                <a:lnTo>
                  <a:pt x="3821938" y="954481"/>
                </a:lnTo>
                <a:lnTo>
                  <a:pt x="3867404" y="876808"/>
                </a:lnTo>
                <a:close/>
              </a:path>
              <a:path w="3945254" h="3456304">
                <a:moveTo>
                  <a:pt x="3886962" y="2271585"/>
                </a:moveTo>
                <a:lnTo>
                  <a:pt x="3841496" y="2349246"/>
                </a:lnTo>
                <a:lnTo>
                  <a:pt x="3842512" y="2353183"/>
                </a:lnTo>
                <a:lnTo>
                  <a:pt x="3848608" y="2356739"/>
                </a:lnTo>
                <a:lnTo>
                  <a:pt x="3852418" y="2355723"/>
                </a:lnTo>
                <a:lnTo>
                  <a:pt x="3886911" y="2296757"/>
                </a:lnTo>
                <a:lnTo>
                  <a:pt x="3886962" y="2271585"/>
                </a:lnTo>
                <a:close/>
              </a:path>
              <a:path w="3945254" h="3456304">
                <a:moveTo>
                  <a:pt x="3944874" y="2349373"/>
                </a:moveTo>
                <a:lnTo>
                  <a:pt x="3943096" y="2346452"/>
                </a:lnTo>
                <a:lnTo>
                  <a:pt x="3899649" y="2271661"/>
                </a:lnTo>
                <a:lnTo>
                  <a:pt x="3899636" y="2276056"/>
                </a:lnTo>
                <a:lnTo>
                  <a:pt x="3899598" y="2271585"/>
                </a:lnTo>
                <a:lnTo>
                  <a:pt x="3899662" y="2269871"/>
                </a:lnTo>
                <a:lnTo>
                  <a:pt x="3897007" y="2267115"/>
                </a:lnTo>
                <a:lnTo>
                  <a:pt x="3896918" y="2266950"/>
                </a:lnTo>
                <a:lnTo>
                  <a:pt x="3893312" y="2260727"/>
                </a:lnTo>
                <a:lnTo>
                  <a:pt x="3889362" y="2267470"/>
                </a:lnTo>
                <a:lnTo>
                  <a:pt x="3886962" y="2269871"/>
                </a:lnTo>
                <a:lnTo>
                  <a:pt x="3886962" y="2271585"/>
                </a:lnTo>
                <a:lnTo>
                  <a:pt x="3886924" y="2296731"/>
                </a:lnTo>
                <a:lnTo>
                  <a:pt x="3885438" y="3400069"/>
                </a:lnTo>
                <a:lnTo>
                  <a:pt x="3883533" y="3398139"/>
                </a:lnTo>
                <a:lnTo>
                  <a:pt x="3881653" y="3398139"/>
                </a:lnTo>
                <a:lnTo>
                  <a:pt x="3803904" y="3352800"/>
                </a:lnTo>
                <a:lnTo>
                  <a:pt x="3800094" y="3353816"/>
                </a:lnTo>
                <a:lnTo>
                  <a:pt x="3796538" y="3359912"/>
                </a:lnTo>
                <a:lnTo>
                  <a:pt x="3797554" y="3363722"/>
                </a:lnTo>
                <a:lnTo>
                  <a:pt x="3856367" y="3398139"/>
                </a:lnTo>
                <a:lnTo>
                  <a:pt x="3867340" y="3404552"/>
                </a:lnTo>
                <a:lnTo>
                  <a:pt x="3856367" y="3398139"/>
                </a:lnTo>
                <a:lnTo>
                  <a:pt x="82550" y="3396615"/>
                </a:lnTo>
                <a:lnTo>
                  <a:pt x="78994" y="3396615"/>
                </a:lnTo>
                <a:lnTo>
                  <a:pt x="76200" y="3399409"/>
                </a:lnTo>
                <a:lnTo>
                  <a:pt x="76200" y="3406521"/>
                </a:lnTo>
                <a:lnTo>
                  <a:pt x="78994" y="3409315"/>
                </a:lnTo>
                <a:lnTo>
                  <a:pt x="3856571" y="3410839"/>
                </a:lnTo>
                <a:lnTo>
                  <a:pt x="3797554" y="3445256"/>
                </a:lnTo>
                <a:lnTo>
                  <a:pt x="3796538" y="3449066"/>
                </a:lnTo>
                <a:lnTo>
                  <a:pt x="3800094" y="3455162"/>
                </a:lnTo>
                <a:lnTo>
                  <a:pt x="3803904" y="3456178"/>
                </a:lnTo>
                <a:lnTo>
                  <a:pt x="3881653" y="3410839"/>
                </a:lnTo>
                <a:lnTo>
                  <a:pt x="3883533" y="3410839"/>
                </a:lnTo>
                <a:lnTo>
                  <a:pt x="3886314" y="3408172"/>
                </a:lnTo>
                <a:lnTo>
                  <a:pt x="3888232" y="3410077"/>
                </a:lnTo>
                <a:lnTo>
                  <a:pt x="3895217" y="3410077"/>
                </a:lnTo>
                <a:lnTo>
                  <a:pt x="3898138" y="3407283"/>
                </a:lnTo>
                <a:lnTo>
                  <a:pt x="3899535" y="2356866"/>
                </a:lnTo>
                <a:lnTo>
                  <a:pt x="3899598" y="2296731"/>
                </a:lnTo>
                <a:lnTo>
                  <a:pt x="3933952" y="2355850"/>
                </a:lnTo>
                <a:lnTo>
                  <a:pt x="3937889" y="2356866"/>
                </a:lnTo>
                <a:lnTo>
                  <a:pt x="3940810" y="2355088"/>
                </a:lnTo>
                <a:lnTo>
                  <a:pt x="3943858" y="2353310"/>
                </a:lnTo>
                <a:lnTo>
                  <a:pt x="3944874" y="2349373"/>
                </a:lnTo>
                <a:close/>
              </a:path>
            </a:pathLst>
          </a:custGeom>
          <a:solidFill>
            <a:srgbClr val="EFAC00"/>
          </a:solidFill>
        </p:spPr>
        <p:txBody>
          <a:bodyPr wrap="square" lIns="0" tIns="0" rIns="0" bIns="0" rtlCol="0"/>
          <a:lstStyle/>
          <a:p>
            <a:endParaRPr/>
          </a:p>
        </p:txBody>
      </p:sp>
    </p:spTree>
    <p:extLst>
      <p:ext uri="{BB962C8B-B14F-4D97-AF65-F5344CB8AC3E}">
        <p14:creationId xmlns:p14="http://schemas.microsoft.com/office/powerpoint/2010/main" val="367594434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533400"/>
            <a:ext cx="8763000" cy="6096000"/>
          </a:xfrm>
        </p:spPr>
      </p:pic>
    </p:spTree>
    <p:extLst>
      <p:ext uri="{BB962C8B-B14F-4D97-AF65-F5344CB8AC3E}">
        <p14:creationId xmlns:p14="http://schemas.microsoft.com/office/powerpoint/2010/main" val="3172739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a:t>Module No. 1:An Introduction to Communication</a:t>
            </a:r>
            <a:br>
              <a:rPr lang="en-IN"/>
            </a:br>
            <a:endParaRPr lang="en-IN"/>
          </a:p>
        </p:txBody>
      </p:sp>
      <p:sp>
        <p:nvSpPr>
          <p:cNvPr id="6" name="Content Placeholder 5"/>
          <p:cNvSpPr>
            <a:spLocks noGrp="1"/>
          </p:cNvSpPr>
          <p:nvPr>
            <p:ph idx="1"/>
          </p:nvPr>
        </p:nvSpPr>
        <p:spPr/>
        <p:txBody>
          <a:bodyPr/>
          <a:lstStyle/>
          <a:p>
            <a:pPr marL="0" indent="0">
              <a:buNone/>
            </a:pPr>
            <a:r>
              <a:rPr lang="en-US"/>
              <a:t>•Basics of Communication: Origin, Concept, Process, Levels, Principles and Barriers </a:t>
            </a:r>
          </a:p>
          <a:p>
            <a:pPr marL="0" indent="0">
              <a:buNone/>
            </a:pPr>
            <a:r>
              <a:rPr lang="en-US"/>
              <a:t>•Applications of Communication </a:t>
            </a:r>
          </a:p>
          <a:p>
            <a:pPr marL="0" indent="0">
              <a:buNone/>
            </a:pPr>
            <a:r>
              <a:rPr lang="en-US"/>
              <a:t>•Rhetoric in Professional Communication</a:t>
            </a:r>
          </a:p>
          <a:p>
            <a:pPr marL="0" indent="0">
              <a:buNone/>
            </a:pPr>
            <a:r>
              <a:rPr lang="en-US"/>
              <a:t>•Importance of Ethos, Logos, and Pathos in  Communication</a:t>
            </a:r>
          </a:p>
          <a:p>
            <a:pPr marL="0" indent="0">
              <a:buNone/>
            </a:pPr>
            <a:endParaRPr lang="en-IN"/>
          </a:p>
        </p:txBody>
      </p:sp>
    </p:spTree>
    <p:extLst>
      <p:ext uri="{BB962C8B-B14F-4D97-AF65-F5344CB8AC3E}">
        <p14:creationId xmlns:p14="http://schemas.microsoft.com/office/powerpoint/2010/main" val="1858461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8229600" cy="762000"/>
          </a:xfrm>
        </p:spPr>
        <p:txBody>
          <a:bodyPr>
            <a:normAutofit/>
          </a:bodyPr>
          <a:lstStyle/>
          <a:p>
            <a:endParaRPr lang="en-IN"/>
          </a:p>
        </p:txBody>
      </p:sp>
      <p:pic>
        <p:nvPicPr>
          <p:cNvPr id="1026" name="Picture 2" descr="C:\Users\a\Desktop\14bb1ecad07c8eb42b2caf5aea5bbd1c.jpg"/>
          <p:cNvPicPr>
            <a:picLocks noGrp="1" noChangeAspect="1" noChangeArrowheads="1"/>
          </p:cNvPicPr>
          <p:nvPr>
            <p:ph idx="1"/>
          </p:nvPr>
        </p:nvPicPr>
        <p:blipFill>
          <a:blip r:embed="rId2"/>
          <a:srcRect/>
          <a:stretch>
            <a:fillRect/>
          </a:stretch>
        </p:blipFill>
        <p:spPr bwMode="auto">
          <a:xfrm>
            <a:off x="2362200" y="0"/>
            <a:ext cx="7848600" cy="6705600"/>
          </a:xfrm>
          <a:prstGeom prst="rect">
            <a:avLst/>
          </a:prstGeom>
          <a:noFill/>
        </p:spPr>
      </p:pic>
    </p:spTree>
    <p:extLst>
      <p:ext uri="{BB962C8B-B14F-4D97-AF65-F5344CB8AC3E}">
        <p14:creationId xmlns:p14="http://schemas.microsoft.com/office/powerpoint/2010/main" val="355580529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33825" y="238126"/>
            <a:ext cx="4362450" cy="90487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713851" y="3824351"/>
            <a:ext cx="374650" cy="2195830"/>
          </a:xfrm>
          <a:custGeom>
            <a:avLst/>
            <a:gdLst/>
            <a:ahLst/>
            <a:cxnLst/>
            <a:rect l="l" t="t" r="r" b="b"/>
            <a:pathLst>
              <a:path w="374650" h="2195829">
                <a:moveTo>
                  <a:pt x="0" y="2195449"/>
                </a:moveTo>
                <a:lnTo>
                  <a:pt x="374650" y="2195449"/>
                </a:lnTo>
                <a:lnTo>
                  <a:pt x="374650" y="0"/>
                </a:lnTo>
              </a:path>
              <a:path w="374650" h="2195829">
                <a:moveTo>
                  <a:pt x="0" y="907923"/>
                </a:moveTo>
                <a:lnTo>
                  <a:pt x="374650" y="907923"/>
                </a:lnTo>
                <a:lnTo>
                  <a:pt x="374650" y="0"/>
                </a:lnTo>
              </a:path>
            </a:pathLst>
          </a:custGeom>
          <a:ln w="28575">
            <a:solidFill>
              <a:srgbClr val="000000"/>
            </a:solidFill>
          </a:ln>
        </p:spPr>
        <p:txBody>
          <a:bodyPr wrap="square" lIns="0" tIns="0" rIns="0" bIns="0" rtlCol="0"/>
          <a:lstStyle/>
          <a:p>
            <a:endParaRPr/>
          </a:p>
        </p:txBody>
      </p:sp>
      <p:sp>
        <p:nvSpPr>
          <p:cNvPr id="4" name="object 4"/>
          <p:cNvSpPr/>
          <p:nvPr/>
        </p:nvSpPr>
        <p:spPr>
          <a:xfrm>
            <a:off x="4225925" y="3824351"/>
            <a:ext cx="373380" cy="2195830"/>
          </a:xfrm>
          <a:custGeom>
            <a:avLst/>
            <a:gdLst/>
            <a:ahLst/>
            <a:cxnLst/>
            <a:rect l="l" t="t" r="r" b="b"/>
            <a:pathLst>
              <a:path w="373380" h="2195829">
                <a:moveTo>
                  <a:pt x="0" y="907923"/>
                </a:moveTo>
                <a:lnTo>
                  <a:pt x="373125" y="907923"/>
                </a:lnTo>
                <a:lnTo>
                  <a:pt x="373125" y="0"/>
                </a:lnTo>
              </a:path>
              <a:path w="373380" h="2195829">
                <a:moveTo>
                  <a:pt x="0" y="2195449"/>
                </a:moveTo>
                <a:lnTo>
                  <a:pt x="373125" y="2195449"/>
                </a:lnTo>
                <a:lnTo>
                  <a:pt x="373125" y="0"/>
                </a:lnTo>
              </a:path>
            </a:pathLst>
          </a:custGeom>
          <a:ln w="28575">
            <a:solidFill>
              <a:srgbClr val="000000"/>
            </a:solidFill>
          </a:ln>
        </p:spPr>
        <p:txBody>
          <a:bodyPr wrap="square" lIns="0" tIns="0" rIns="0" bIns="0" rtlCol="0"/>
          <a:lstStyle/>
          <a:p>
            <a:endParaRPr/>
          </a:p>
        </p:txBody>
      </p:sp>
      <p:grpSp>
        <p:nvGrpSpPr>
          <p:cNvPr id="5" name="object 5"/>
          <p:cNvGrpSpPr/>
          <p:nvPr/>
        </p:nvGrpSpPr>
        <p:grpSpPr>
          <a:xfrm>
            <a:off x="4967352" y="1768476"/>
            <a:ext cx="3013075" cy="1689735"/>
            <a:chOff x="3443351" y="1768475"/>
            <a:chExt cx="3013075" cy="1689735"/>
          </a:xfrm>
        </p:grpSpPr>
        <p:sp>
          <p:nvSpPr>
            <p:cNvPr id="6" name="object 6"/>
            <p:cNvSpPr/>
            <p:nvPr/>
          </p:nvSpPr>
          <p:spPr>
            <a:xfrm>
              <a:off x="4197350" y="2536825"/>
              <a:ext cx="2244725" cy="906780"/>
            </a:xfrm>
            <a:custGeom>
              <a:avLst/>
              <a:gdLst/>
              <a:ahLst/>
              <a:cxnLst/>
              <a:rect l="l" t="t" r="r" b="b"/>
              <a:pathLst>
                <a:path w="2244725" h="906779">
                  <a:moveTo>
                    <a:pt x="2244725" y="906526"/>
                  </a:moveTo>
                  <a:lnTo>
                    <a:pt x="374650" y="906526"/>
                  </a:lnTo>
                  <a:lnTo>
                    <a:pt x="374650" y="0"/>
                  </a:lnTo>
                </a:path>
                <a:path w="2244725" h="906779">
                  <a:moveTo>
                    <a:pt x="0" y="906526"/>
                  </a:moveTo>
                  <a:lnTo>
                    <a:pt x="374650" y="906526"/>
                  </a:lnTo>
                  <a:lnTo>
                    <a:pt x="374650" y="0"/>
                  </a:lnTo>
                </a:path>
              </a:pathLst>
            </a:custGeom>
            <a:ln w="28575">
              <a:solidFill>
                <a:srgbClr val="000000"/>
              </a:solidFill>
            </a:ln>
          </p:spPr>
          <p:txBody>
            <a:bodyPr wrap="square" lIns="0" tIns="0" rIns="0" bIns="0" rtlCol="0"/>
            <a:lstStyle/>
            <a:p>
              <a:endParaRPr/>
            </a:p>
          </p:txBody>
        </p:sp>
        <p:sp>
          <p:nvSpPr>
            <p:cNvPr id="7" name="object 7"/>
            <p:cNvSpPr/>
            <p:nvPr/>
          </p:nvSpPr>
          <p:spPr>
            <a:xfrm>
              <a:off x="3449701" y="1774825"/>
              <a:ext cx="2244725" cy="762000"/>
            </a:xfrm>
            <a:custGeom>
              <a:avLst/>
              <a:gdLst/>
              <a:ahLst/>
              <a:cxnLst/>
              <a:rect l="l" t="t" r="r" b="b"/>
              <a:pathLst>
                <a:path w="2244725" h="762000">
                  <a:moveTo>
                    <a:pt x="2117598" y="0"/>
                  </a:moveTo>
                  <a:lnTo>
                    <a:pt x="127000" y="0"/>
                  </a:lnTo>
                  <a:lnTo>
                    <a:pt x="77527" y="9985"/>
                  </a:lnTo>
                  <a:lnTo>
                    <a:pt x="37163" y="37211"/>
                  </a:lnTo>
                  <a:lnTo>
                    <a:pt x="9967" y="77581"/>
                  </a:lnTo>
                  <a:lnTo>
                    <a:pt x="0" y="127000"/>
                  </a:lnTo>
                  <a:lnTo>
                    <a:pt x="0" y="635000"/>
                  </a:lnTo>
                  <a:lnTo>
                    <a:pt x="9967" y="684418"/>
                  </a:lnTo>
                  <a:lnTo>
                    <a:pt x="37163" y="724788"/>
                  </a:lnTo>
                  <a:lnTo>
                    <a:pt x="77527" y="752014"/>
                  </a:lnTo>
                  <a:lnTo>
                    <a:pt x="127000" y="762000"/>
                  </a:lnTo>
                  <a:lnTo>
                    <a:pt x="2117598" y="762000"/>
                  </a:lnTo>
                  <a:lnTo>
                    <a:pt x="2167090" y="752014"/>
                  </a:lnTo>
                  <a:lnTo>
                    <a:pt x="2207498" y="724788"/>
                  </a:lnTo>
                  <a:lnTo>
                    <a:pt x="2234737" y="684418"/>
                  </a:lnTo>
                  <a:lnTo>
                    <a:pt x="2244725" y="635000"/>
                  </a:lnTo>
                  <a:lnTo>
                    <a:pt x="2244598" y="127000"/>
                  </a:lnTo>
                  <a:lnTo>
                    <a:pt x="2234684" y="77581"/>
                  </a:lnTo>
                  <a:lnTo>
                    <a:pt x="2207482" y="37211"/>
                  </a:lnTo>
                  <a:lnTo>
                    <a:pt x="2167088" y="9985"/>
                  </a:lnTo>
                  <a:lnTo>
                    <a:pt x="2117598" y="0"/>
                  </a:lnTo>
                  <a:close/>
                </a:path>
              </a:pathLst>
            </a:custGeom>
            <a:solidFill>
              <a:srgbClr val="EFAC00"/>
            </a:solidFill>
          </p:spPr>
          <p:txBody>
            <a:bodyPr wrap="square" lIns="0" tIns="0" rIns="0" bIns="0" rtlCol="0"/>
            <a:lstStyle/>
            <a:p>
              <a:endParaRPr/>
            </a:p>
          </p:txBody>
        </p:sp>
        <p:sp>
          <p:nvSpPr>
            <p:cNvPr id="8" name="object 8"/>
            <p:cNvSpPr/>
            <p:nvPr/>
          </p:nvSpPr>
          <p:spPr>
            <a:xfrm>
              <a:off x="3449701" y="1774825"/>
              <a:ext cx="2244725" cy="762000"/>
            </a:xfrm>
            <a:custGeom>
              <a:avLst/>
              <a:gdLst/>
              <a:ahLst/>
              <a:cxnLst/>
              <a:rect l="l" t="t" r="r" b="b"/>
              <a:pathLst>
                <a:path w="2244725" h="762000">
                  <a:moveTo>
                    <a:pt x="0" y="127000"/>
                  </a:moveTo>
                  <a:lnTo>
                    <a:pt x="9967" y="77581"/>
                  </a:lnTo>
                  <a:lnTo>
                    <a:pt x="37163" y="37211"/>
                  </a:lnTo>
                  <a:lnTo>
                    <a:pt x="77527" y="9985"/>
                  </a:lnTo>
                  <a:lnTo>
                    <a:pt x="127000" y="0"/>
                  </a:lnTo>
                  <a:lnTo>
                    <a:pt x="2117598" y="0"/>
                  </a:lnTo>
                  <a:lnTo>
                    <a:pt x="2167088" y="9985"/>
                  </a:lnTo>
                  <a:lnTo>
                    <a:pt x="2207482" y="37211"/>
                  </a:lnTo>
                  <a:lnTo>
                    <a:pt x="2234684" y="77581"/>
                  </a:lnTo>
                  <a:lnTo>
                    <a:pt x="2244598" y="127000"/>
                  </a:lnTo>
                  <a:lnTo>
                    <a:pt x="2244725" y="635000"/>
                  </a:lnTo>
                  <a:lnTo>
                    <a:pt x="2234737" y="684418"/>
                  </a:lnTo>
                  <a:lnTo>
                    <a:pt x="2207498" y="724788"/>
                  </a:lnTo>
                  <a:lnTo>
                    <a:pt x="2167090" y="752014"/>
                  </a:lnTo>
                  <a:lnTo>
                    <a:pt x="2117598" y="762000"/>
                  </a:lnTo>
                  <a:lnTo>
                    <a:pt x="127000" y="762000"/>
                  </a:lnTo>
                  <a:lnTo>
                    <a:pt x="77527" y="752014"/>
                  </a:lnTo>
                  <a:lnTo>
                    <a:pt x="37163" y="724788"/>
                  </a:lnTo>
                  <a:lnTo>
                    <a:pt x="9967" y="684418"/>
                  </a:lnTo>
                  <a:lnTo>
                    <a:pt x="0" y="635000"/>
                  </a:lnTo>
                  <a:lnTo>
                    <a:pt x="0" y="127000"/>
                  </a:lnTo>
                  <a:close/>
                </a:path>
              </a:pathLst>
            </a:custGeom>
            <a:ln w="12700">
              <a:solidFill>
                <a:srgbClr val="000000"/>
              </a:solidFill>
            </a:ln>
          </p:spPr>
          <p:txBody>
            <a:bodyPr wrap="square" lIns="0" tIns="0" rIns="0" bIns="0" rtlCol="0"/>
            <a:lstStyle/>
            <a:p>
              <a:endParaRPr/>
            </a:p>
          </p:txBody>
        </p:sp>
      </p:grpSp>
      <p:sp>
        <p:nvSpPr>
          <p:cNvPr id="9" name="object 9"/>
          <p:cNvSpPr txBox="1">
            <a:spLocks noGrp="1"/>
          </p:cNvSpPr>
          <p:nvPr>
            <p:ph type="title"/>
          </p:nvPr>
        </p:nvSpPr>
        <p:spPr>
          <a:xfrm>
            <a:off x="5748655" y="1992629"/>
            <a:ext cx="695325" cy="314960"/>
          </a:xfrm>
          <a:prstGeom prst="rect">
            <a:avLst/>
          </a:prstGeom>
        </p:spPr>
        <p:txBody>
          <a:bodyPr vert="horz" wrap="square" lIns="0" tIns="12065" rIns="0" bIns="0" rtlCol="0" anchor="ctr">
            <a:spAutoFit/>
          </a:bodyPr>
          <a:lstStyle/>
          <a:p>
            <a:pPr marL="12700">
              <a:lnSpc>
                <a:spcPct val="100000"/>
              </a:lnSpc>
              <a:spcBef>
                <a:spcPts val="95"/>
              </a:spcBef>
            </a:pPr>
            <a:r>
              <a:rPr sz="1900" spc="-5">
                <a:latin typeface="Arial"/>
                <a:cs typeface="Arial"/>
              </a:rPr>
              <a:t>Gr</a:t>
            </a:r>
            <a:r>
              <a:rPr sz="1900">
                <a:latin typeface="Arial"/>
                <a:cs typeface="Arial"/>
              </a:rPr>
              <a:t>o</a:t>
            </a:r>
            <a:r>
              <a:rPr sz="1900" spc="-5">
                <a:latin typeface="Arial"/>
                <a:cs typeface="Arial"/>
              </a:rPr>
              <a:t>up</a:t>
            </a:r>
            <a:endParaRPr sz="1900">
              <a:latin typeface="Arial"/>
              <a:cs typeface="Arial"/>
            </a:endParaRPr>
          </a:p>
        </p:txBody>
      </p:sp>
      <p:grpSp>
        <p:nvGrpSpPr>
          <p:cNvPr id="10" name="object 10"/>
          <p:cNvGrpSpPr/>
          <p:nvPr/>
        </p:nvGrpSpPr>
        <p:grpSpPr>
          <a:xfrm>
            <a:off x="3471927" y="3055874"/>
            <a:ext cx="2256155" cy="775335"/>
            <a:chOff x="1947926" y="3055873"/>
            <a:chExt cx="2256155" cy="775335"/>
          </a:xfrm>
        </p:grpSpPr>
        <p:sp>
          <p:nvSpPr>
            <p:cNvPr id="11" name="object 11"/>
            <p:cNvSpPr/>
            <p:nvPr/>
          </p:nvSpPr>
          <p:spPr>
            <a:xfrm>
              <a:off x="1954276" y="3062223"/>
              <a:ext cx="2243455" cy="762635"/>
            </a:xfrm>
            <a:custGeom>
              <a:avLst/>
              <a:gdLst/>
              <a:ahLst/>
              <a:cxnLst/>
              <a:rect l="l" t="t" r="r" b="b"/>
              <a:pathLst>
                <a:path w="2243454" h="762635">
                  <a:moveTo>
                    <a:pt x="2116074" y="0"/>
                  </a:moveTo>
                  <a:lnTo>
                    <a:pt x="127000" y="126"/>
                  </a:lnTo>
                  <a:lnTo>
                    <a:pt x="77527" y="10040"/>
                  </a:lnTo>
                  <a:lnTo>
                    <a:pt x="37163" y="37242"/>
                  </a:lnTo>
                  <a:lnTo>
                    <a:pt x="9967" y="77636"/>
                  </a:lnTo>
                  <a:lnTo>
                    <a:pt x="0" y="127126"/>
                  </a:lnTo>
                  <a:lnTo>
                    <a:pt x="0" y="635000"/>
                  </a:lnTo>
                  <a:lnTo>
                    <a:pt x="9967" y="684492"/>
                  </a:lnTo>
                  <a:lnTo>
                    <a:pt x="37163" y="724900"/>
                  </a:lnTo>
                  <a:lnTo>
                    <a:pt x="77527" y="752139"/>
                  </a:lnTo>
                  <a:lnTo>
                    <a:pt x="127000" y="762126"/>
                  </a:lnTo>
                  <a:lnTo>
                    <a:pt x="2116074" y="762126"/>
                  </a:lnTo>
                  <a:lnTo>
                    <a:pt x="2165492" y="752139"/>
                  </a:lnTo>
                  <a:lnTo>
                    <a:pt x="2205863" y="724900"/>
                  </a:lnTo>
                  <a:lnTo>
                    <a:pt x="2233088" y="684492"/>
                  </a:lnTo>
                  <a:lnTo>
                    <a:pt x="2243074" y="635000"/>
                  </a:lnTo>
                  <a:lnTo>
                    <a:pt x="2243074" y="127126"/>
                  </a:lnTo>
                  <a:lnTo>
                    <a:pt x="2233088" y="77634"/>
                  </a:lnTo>
                  <a:lnTo>
                    <a:pt x="2205863" y="37226"/>
                  </a:lnTo>
                  <a:lnTo>
                    <a:pt x="2165492" y="9987"/>
                  </a:lnTo>
                  <a:lnTo>
                    <a:pt x="2116074" y="0"/>
                  </a:lnTo>
                  <a:close/>
                </a:path>
              </a:pathLst>
            </a:custGeom>
            <a:solidFill>
              <a:srgbClr val="EFAC00"/>
            </a:solidFill>
          </p:spPr>
          <p:txBody>
            <a:bodyPr wrap="square" lIns="0" tIns="0" rIns="0" bIns="0" rtlCol="0"/>
            <a:lstStyle/>
            <a:p>
              <a:endParaRPr/>
            </a:p>
          </p:txBody>
        </p:sp>
        <p:sp>
          <p:nvSpPr>
            <p:cNvPr id="12" name="object 12"/>
            <p:cNvSpPr/>
            <p:nvPr/>
          </p:nvSpPr>
          <p:spPr>
            <a:xfrm>
              <a:off x="1954276" y="3062223"/>
              <a:ext cx="2243455" cy="762635"/>
            </a:xfrm>
            <a:custGeom>
              <a:avLst/>
              <a:gdLst/>
              <a:ahLst/>
              <a:cxnLst/>
              <a:rect l="l" t="t" r="r" b="b"/>
              <a:pathLst>
                <a:path w="2243454" h="762635">
                  <a:moveTo>
                    <a:pt x="0" y="127126"/>
                  </a:moveTo>
                  <a:lnTo>
                    <a:pt x="9967" y="77636"/>
                  </a:lnTo>
                  <a:lnTo>
                    <a:pt x="37163" y="37242"/>
                  </a:lnTo>
                  <a:lnTo>
                    <a:pt x="77527" y="10040"/>
                  </a:lnTo>
                  <a:lnTo>
                    <a:pt x="127000" y="126"/>
                  </a:lnTo>
                  <a:lnTo>
                    <a:pt x="2116074" y="0"/>
                  </a:lnTo>
                  <a:lnTo>
                    <a:pt x="2165492" y="9987"/>
                  </a:lnTo>
                  <a:lnTo>
                    <a:pt x="2205863" y="37226"/>
                  </a:lnTo>
                  <a:lnTo>
                    <a:pt x="2233088" y="77634"/>
                  </a:lnTo>
                  <a:lnTo>
                    <a:pt x="2243074" y="127126"/>
                  </a:lnTo>
                  <a:lnTo>
                    <a:pt x="2243074" y="635000"/>
                  </a:lnTo>
                  <a:lnTo>
                    <a:pt x="2233088" y="684492"/>
                  </a:lnTo>
                  <a:lnTo>
                    <a:pt x="2205863" y="724900"/>
                  </a:lnTo>
                  <a:lnTo>
                    <a:pt x="2165492" y="752139"/>
                  </a:lnTo>
                  <a:lnTo>
                    <a:pt x="2116074" y="762126"/>
                  </a:lnTo>
                  <a:lnTo>
                    <a:pt x="127000" y="762126"/>
                  </a:lnTo>
                  <a:lnTo>
                    <a:pt x="77527" y="752139"/>
                  </a:lnTo>
                  <a:lnTo>
                    <a:pt x="37163" y="724900"/>
                  </a:lnTo>
                  <a:lnTo>
                    <a:pt x="9967" y="684492"/>
                  </a:lnTo>
                  <a:lnTo>
                    <a:pt x="0" y="635000"/>
                  </a:lnTo>
                  <a:lnTo>
                    <a:pt x="0" y="127126"/>
                  </a:lnTo>
                  <a:close/>
                </a:path>
              </a:pathLst>
            </a:custGeom>
            <a:ln w="12699">
              <a:solidFill>
                <a:srgbClr val="000000"/>
              </a:solidFill>
            </a:ln>
          </p:spPr>
          <p:txBody>
            <a:bodyPr wrap="square" lIns="0" tIns="0" rIns="0" bIns="0" rtlCol="0"/>
            <a:lstStyle/>
            <a:p>
              <a:endParaRPr/>
            </a:p>
          </p:txBody>
        </p:sp>
      </p:grpSp>
      <p:sp>
        <p:nvSpPr>
          <p:cNvPr id="13" name="object 13"/>
          <p:cNvSpPr txBox="1"/>
          <p:nvPr/>
        </p:nvSpPr>
        <p:spPr>
          <a:xfrm>
            <a:off x="4211828" y="3280410"/>
            <a:ext cx="776605" cy="314960"/>
          </a:xfrm>
          <a:prstGeom prst="rect">
            <a:avLst/>
          </a:prstGeom>
        </p:spPr>
        <p:txBody>
          <a:bodyPr vert="horz" wrap="square" lIns="0" tIns="12065" rIns="0" bIns="0" rtlCol="0">
            <a:spAutoFit/>
          </a:bodyPr>
          <a:lstStyle/>
          <a:p>
            <a:pPr marL="12700">
              <a:spcBef>
                <a:spcPts val="95"/>
              </a:spcBef>
            </a:pPr>
            <a:r>
              <a:rPr sz="1900" spc="-5">
                <a:latin typeface="Arial"/>
                <a:cs typeface="Arial"/>
              </a:rPr>
              <a:t>F</a:t>
            </a:r>
            <a:r>
              <a:rPr sz="1900">
                <a:latin typeface="Arial"/>
                <a:cs typeface="Arial"/>
              </a:rPr>
              <a:t>o</a:t>
            </a:r>
            <a:r>
              <a:rPr sz="1900" spc="-5">
                <a:latin typeface="Arial"/>
                <a:cs typeface="Arial"/>
              </a:rPr>
              <a:t>r</a:t>
            </a:r>
            <a:r>
              <a:rPr sz="1900">
                <a:latin typeface="Arial"/>
                <a:cs typeface="Arial"/>
              </a:rPr>
              <a:t>m</a:t>
            </a:r>
            <a:r>
              <a:rPr sz="1900" spc="-5">
                <a:latin typeface="Arial"/>
                <a:cs typeface="Arial"/>
              </a:rPr>
              <a:t>al</a:t>
            </a:r>
            <a:endParaRPr sz="1900">
              <a:latin typeface="Arial"/>
              <a:cs typeface="Arial"/>
            </a:endParaRPr>
          </a:p>
        </p:txBody>
      </p:sp>
      <p:grpSp>
        <p:nvGrpSpPr>
          <p:cNvPr id="14" name="object 14"/>
          <p:cNvGrpSpPr/>
          <p:nvPr/>
        </p:nvGrpSpPr>
        <p:grpSpPr>
          <a:xfrm>
            <a:off x="7959726" y="3055874"/>
            <a:ext cx="2257425" cy="775335"/>
            <a:chOff x="6435725" y="3055873"/>
            <a:chExt cx="2257425" cy="775335"/>
          </a:xfrm>
        </p:grpSpPr>
        <p:sp>
          <p:nvSpPr>
            <p:cNvPr id="15" name="object 15"/>
            <p:cNvSpPr/>
            <p:nvPr/>
          </p:nvSpPr>
          <p:spPr>
            <a:xfrm>
              <a:off x="6442075" y="3062223"/>
              <a:ext cx="2244725" cy="762635"/>
            </a:xfrm>
            <a:custGeom>
              <a:avLst/>
              <a:gdLst/>
              <a:ahLst/>
              <a:cxnLst/>
              <a:rect l="l" t="t" r="r" b="b"/>
              <a:pathLst>
                <a:path w="2244725" h="762635">
                  <a:moveTo>
                    <a:pt x="2117725" y="0"/>
                  </a:moveTo>
                  <a:lnTo>
                    <a:pt x="127000" y="126"/>
                  </a:lnTo>
                  <a:lnTo>
                    <a:pt x="77581" y="10040"/>
                  </a:lnTo>
                  <a:lnTo>
                    <a:pt x="37211" y="37242"/>
                  </a:lnTo>
                  <a:lnTo>
                    <a:pt x="9985" y="77636"/>
                  </a:lnTo>
                  <a:lnTo>
                    <a:pt x="0" y="127126"/>
                  </a:lnTo>
                  <a:lnTo>
                    <a:pt x="0" y="635000"/>
                  </a:lnTo>
                  <a:lnTo>
                    <a:pt x="9985" y="684492"/>
                  </a:lnTo>
                  <a:lnTo>
                    <a:pt x="37211" y="724900"/>
                  </a:lnTo>
                  <a:lnTo>
                    <a:pt x="77581" y="752139"/>
                  </a:lnTo>
                  <a:lnTo>
                    <a:pt x="127000" y="762126"/>
                  </a:lnTo>
                  <a:lnTo>
                    <a:pt x="2117725" y="762126"/>
                  </a:lnTo>
                  <a:lnTo>
                    <a:pt x="2167143" y="752139"/>
                  </a:lnTo>
                  <a:lnTo>
                    <a:pt x="2207514" y="724900"/>
                  </a:lnTo>
                  <a:lnTo>
                    <a:pt x="2234739" y="684492"/>
                  </a:lnTo>
                  <a:lnTo>
                    <a:pt x="2244725" y="635000"/>
                  </a:lnTo>
                  <a:lnTo>
                    <a:pt x="2244725" y="127126"/>
                  </a:lnTo>
                  <a:lnTo>
                    <a:pt x="2234739" y="77634"/>
                  </a:lnTo>
                  <a:lnTo>
                    <a:pt x="2207514" y="37226"/>
                  </a:lnTo>
                  <a:lnTo>
                    <a:pt x="2167143" y="9987"/>
                  </a:lnTo>
                  <a:lnTo>
                    <a:pt x="2117725" y="0"/>
                  </a:lnTo>
                  <a:close/>
                </a:path>
              </a:pathLst>
            </a:custGeom>
            <a:solidFill>
              <a:srgbClr val="EFAC00"/>
            </a:solidFill>
          </p:spPr>
          <p:txBody>
            <a:bodyPr wrap="square" lIns="0" tIns="0" rIns="0" bIns="0" rtlCol="0"/>
            <a:lstStyle/>
            <a:p>
              <a:endParaRPr/>
            </a:p>
          </p:txBody>
        </p:sp>
        <p:sp>
          <p:nvSpPr>
            <p:cNvPr id="16" name="object 16"/>
            <p:cNvSpPr/>
            <p:nvPr/>
          </p:nvSpPr>
          <p:spPr>
            <a:xfrm>
              <a:off x="6442075" y="3062223"/>
              <a:ext cx="2244725" cy="762635"/>
            </a:xfrm>
            <a:custGeom>
              <a:avLst/>
              <a:gdLst/>
              <a:ahLst/>
              <a:cxnLst/>
              <a:rect l="l" t="t" r="r" b="b"/>
              <a:pathLst>
                <a:path w="2244725" h="762635">
                  <a:moveTo>
                    <a:pt x="0" y="127126"/>
                  </a:moveTo>
                  <a:lnTo>
                    <a:pt x="9985" y="77636"/>
                  </a:lnTo>
                  <a:lnTo>
                    <a:pt x="37211" y="37242"/>
                  </a:lnTo>
                  <a:lnTo>
                    <a:pt x="77581" y="10040"/>
                  </a:lnTo>
                  <a:lnTo>
                    <a:pt x="127000" y="126"/>
                  </a:lnTo>
                  <a:lnTo>
                    <a:pt x="2117725" y="0"/>
                  </a:lnTo>
                  <a:lnTo>
                    <a:pt x="2167143" y="9987"/>
                  </a:lnTo>
                  <a:lnTo>
                    <a:pt x="2207514" y="37226"/>
                  </a:lnTo>
                  <a:lnTo>
                    <a:pt x="2234739" y="77634"/>
                  </a:lnTo>
                  <a:lnTo>
                    <a:pt x="2244725" y="127126"/>
                  </a:lnTo>
                  <a:lnTo>
                    <a:pt x="2244725" y="635000"/>
                  </a:lnTo>
                  <a:lnTo>
                    <a:pt x="2234739" y="684492"/>
                  </a:lnTo>
                  <a:lnTo>
                    <a:pt x="2207514" y="724900"/>
                  </a:lnTo>
                  <a:lnTo>
                    <a:pt x="2167143" y="752139"/>
                  </a:lnTo>
                  <a:lnTo>
                    <a:pt x="2117725" y="762126"/>
                  </a:lnTo>
                  <a:lnTo>
                    <a:pt x="127000" y="762126"/>
                  </a:lnTo>
                  <a:lnTo>
                    <a:pt x="77581" y="752139"/>
                  </a:lnTo>
                  <a:lnTo>
                    <a:pt x="37211" y="724900"/>
                  </a:lnTo>
                  <a:lnTo>
                    <a:pt x="9985" y="684492"/>
                  </a:lnTo>
                  <a:lnTo>
                    <a:pt x="0" y="635000"/>
                  </a:lnTo>
                  <a:lnTo>
                    <a:pt x="0" y="127126"/>
                  </a:lnTo>
                  <a:close/>
                </a:path>
              </a:pathLst>
            </a:custGeom>
            <a:ln w="12699">
              <a:solidFill>
                <a:srgbClr val="000000"/>
              </a:solidFill>
            </a:ln>
          </p:spPr>
          <p:txBody>
            <a:bodyPr wrap="square" lIns="0" tIns="0" rIns="0" bIns="0" rtlCol="0"/>
            <a:lstStyle/>
            <a:p>
              <a:endParaRPr/>
            </a:p>
          </p:txBody>
        </p:sp>
      </p:grpSp>
      <p:sp>
        <p:nvSpPr>
          <p:cNvPr id="17" name="object 17"/>
          <p:cNvSpPr txBox="1"/>
          <p:nvPr/>
        </p:nvSpPr>
        <p:spPr>
          <a:xfrm>
            <a:off x="8640827" y="3280410"/>
            <a:ext cx="896619" cy="314960"/>
          </a:xfrm>
          <a:prstGeom prst="rect">
            <a:avLst/>
          </a:prstGeom>
        </p:spPr>
        <p:txBody>
          <a:bodyPr vert="horz" wrap="square" lIns="0" tIns="12065" rIns="0" bIns="0" rtlCol="0">
            <a:spAutoFit/>
          </a:bodyPr>
          <a:lstStyle/>
          <a:p>
            <a:pPr marL="12700">
              <a:spcBef>
                <a:spcPts val="95"/>
              </a:spcBef>
            </a:pPr>
            <a:r>
              <a:rPr sz="1900" spc="-5">
                <a:latin typeface="Arial"/>
                <a:cs typeface="Arial"/>
              </a:rPr>
              <a:t>Informal</a:t>
            </a:r>
            <a:endParaRPr sz="1900">
              <a:latin typeface="Arial"/>
              <a:cs typeface="Arial"/>
            </a:endParaRPr>
          </a:p>
        </p:txBody>
      </p:sp>
      <p:grpSp>
        <p:nvGrpSpPr>
          <p:cNvPr id="18" name="object 18"/>
          <p:cNvGrpSpPr/>
          <p:nvPr/>
        </p:nvGrpSpPr>
        <p:grpSpPr>
          <a:xfrm>
            <a:off x="1974851" y="5632450"/>
            <a:ext cx="2257425" cy="774700"/>
            <a:chOff x="450850" y="5632450"/>
            <a:chExt cx="2257425" cy="774700"/>
          </a:xfrm>
        </p:grpSpPr>
        <p:sp>
          <p:nvSpPr>
            <p:cNvPr id="19" name="object 19"/>
            <p:cNvSpPr/>
            <p:nvPr/>
          </p:nvSpPr>
          <p:spPr>
            <a:xfrm>
              <a:off x="457200" y="5638800"/>
              <a:ext cx="2244725" cy="762000"/>
            </a:xfrm>
            <a:custGeom>
              <a:avLst/>
              <a:gdLst/>
              <a:ahLst/>
              <a:cxnLst/>
              <a:rect l="l" t="t" r="r" b="b"/>
              <a:pathLst>
                <a:path w="2244725" h="762000">
                  <a:moveTo>
                    <a:pt x="2117725" y="0"/>
                  </a:moveTo>
                  <a:lnTo>
                    <a:pt x="127000" y="0"/>
                  </a:lnTo>
                  <a:lnTo>
                    <a:pt x="77565" y="9980"/>
                  </a:lnTo>
                  <a:lnTo>
                    <a:pt x="37196" y="37196"/>
                  </a:lnTo>
                  <a:lnTo>
                    <a:pt x="9980" y="77565"/>
                  </a:lnTo>
                  <a:lnTo>
                    <a:pt x="0" y="127000"/>
                  </a:lnTo>
                  <a:lnTo>
                    <a:pt x="0" y="635000"/>
                  </a:lnTo>
                  <a:lnTo>
                    <a:pt x="9980" y="684434"/>
                  </a:lnTo>
                  <a:lnTo>
                    <a:pt x="37196" y="724803"/>
                  </a:lnTo>
                  <a:lnTo>
                    <a:pt x="77565" y="752019"/>
                  </a:lnTo>
                  <a:lnTo>
                    <a:pt x="127000" y="762000"/>
                  </a:lnTo>
                  <a:lnTo>
                    <a:pt x="2117725" y="762000"/>
                  </a:lnTo>
                  <a:lnTo>
                    <a:pt x="2167143" y="752019"/>
                  </a:lnTo>
                  <a:lnTo>
                    <a:pt x="2207514" y="724803"/>
                  </a:lnTo>
                  <a:lnTo>
                    <a:pt x="2234739" y="684434"/>
                  </a:lnTo>
                  <a:lnTo>
                    <a:pt x="2244725" y="635000"/>
                  </a:lnTo>
                  <a:lnTo>
                    <a:pt x="2244725" y="127000"/>
                  </a:lnTo>
                  <a:lnTo>
                    <a:pt x="2234739" y="77565"/>
                  </a:lnTo>
                  <a:lnTo>
                    <a:pt x="2207514" y="37196"/>
                  </a:lnTo>
                  <a:lnTo>
                    <a:pt x="2167143" y="9980"/>
                  </a:lnTo>
                  <a:lnTo>
                    <a:pt x="2117725" y="0"/>
                  </a:lnTo>
                  <a:close/>
                </a:path>
              </a:pathLst>
            </a:custGeom>
            <a:solidFill>
              <a:srgbClr val="EFAC00"/>
            </a:solidFill>
          </p:spPr>
          <p:txBody>
            <a:bodyPr wrap="square" lIns="0" tIns="0" rIns="0" bIns="0" rtlCol="0"/>
            <a:lstStyle/>
            <a:p>
              <a:endParaRPr/>
            </a:p>
          </p:txBody>
        </p:sp>
        <p:sp>
          <p:nvSpPr>
            <p:cNvPr id="20" name="object 20"/>
            <p:cNvSpPr/>
            <p:nvPr/>
          </p:nvSpPr>
          <p:spPr>
            <a:xfrm>
              <a:off x="457200" y="5638800"/>
              <a:ext cx="2244725" cy="762000"/>
            </a:xfrm>
            <a:custGeom>
              <a:avLst/>
              <a:gdLst/>
              <a:ahLst/>
              <a:cxnLst/>
              <a:rect l="l" t="t" r="r" b="b"/>
              <a:pathLst>
                <a:path w="2244725" h="762000">
                  <a:moveTo>
                    <a:pt x="0" y="127000"/>
                  </a:moveTo>
                  <a:lnTo>
                    <a:pt x="9980" y="77565"/>
                  </a:lnTo>
                  <a:lnTo>
                    <a:pt x="37196" y="37196"/>
                  </a:lnTo>
                  <a:lnTo>
                    <a:pt x="77565" y="9980"/>
                  </a:lnTo>
                  <a:lnTo>
                    <a:pt x="127000" y="0"/>
                  </a:lnTo>
                  <a:lnTo>
                    <a:pt x="2117725" y="0"/>
                  </a:lnTo>
                  <a:lnTo>
                    <a:pt x="2167143" y="9980"/>
                  </a:lnTo>
                  <a:lnTo>
                    <a:pt x="2207514" y="37196"/>
                  </a:lnTo>
                  <a:lnTo>
                    <a:pt x="2234739" y="77565"/>
                  </a:lnTo>
                  <a:lnTo>
                    <a:pt x="2244725" y="127000"/>
                  </a:lnTo>
                  <a:lnTo>
                    <a:pt x="2244725" y="635000"/>
                  </a:lnTo>
                  <a:lnTo>
                    <a:pt x="2234739" y="684434"/>
                  </a:lnTo>
                  <a:lnTo>
                    <a:pt x="2207514" y="724803"/>
                  </a:lnTo>
                  <a:lnTo>
                    <a:pt x="2167143" y="752019"/>
                  </a:lnTo>
                  <a:lnTo>
                    <a:pt x="2117725" y="762000"/>
                  </a:lnTo>
                  <a:lnTo>
                    <a:pt x="127000" y="762000"/>
                  </a:lnTo>
                  <a:lnTo>
                    <a:pt x="77565" y="752019"/>
                  </a:lnTo>
                  <a:lnTo>
                    <a:pt x="37196" y="724803"/>
                  </a:lnTo>
                  <a:lnTo>
                    <a:pt x="9980" y="684434"/>
                  </a:lnTo>
                  <a:lnTo>
                    <a:pt x="0" y="635000"/>
                  </a:lnTo>
                  <a:lnTo>
                    <a:pt x="0" y="127000"/>
                  </a:lnTo>
                  <a:close/>
                </a:path>
              </a:pathLst>
            </a:custGeom>
            <a:ln w="12700">
              <a:solidFill>
                <a:srgbClr val="000000"/>
              </a:solidFill>
            </a:ln>
          </p:spPr>
          <p:txBody>
            <a:bodyPr wrap="square" lIns="0" tIns="0" rIns="0" bIns="0" rtlCol="0"/>
            <a:lstStyle/>
            <a:p>
              <a:endParaRPr/>
            </a:p>
          </p:txBody>
        </p:sp>
      </p:grpSp>
      <p:sp>
        <p:nvSpPr>
          <p:cNvPr id="21" name="object 21"/>
          <p:cNvSpPr txBox="1"/>
          <p:nvPr/>
        </p:nvSpPr>
        <p:spPr>
          <a:xfrm>
            <a:off x="2828926" y="5857443"/>
            <a:ext cx="548005" cy="314960"/>
          </a:xfrm>
          <a:prstGeom prst="rect">
            <a:avLst/>
          </a:prstGeom>
        </p:spPr>
        <p:txBody>
          <a:bodyPr vert="horz" wrap="square" lIns="0" tIns="12065" rIns="0" bIns="0" rtlCol="0">
            <a:spAutoFit/>
          </a:bodyPr>
          <a:lstStyle/>
          <a:p>
            <a:pPr marL="12700">
              <a:spcBef>
                <a:spcPts val="95"/>
              </a:spcBef>
            </a:pPr>
            <a:r>
              <a:rPr sz="1900" spc="-5">
                <a:latin typeface="Arial"/>
                <a:cs typeface="Arial"/>
              </a:rPr>
              <a:t>T</a:t>
            </a:r>
            <a:r>
              <a:rPr sz="1900">
                <a:latin typeface="Arial"/>
                <a:cs typeface="Arial"/>
              </a:rPr>
              <a:t>a</a:t>
            </a:r>
            <a:r>
              <a:rPr sz="1900" spc="-5">
                <a:latin typeface="Arial"/>
                <a:cs typeface="Arial"/>
              </a:rPr>
              <a:t>sk</a:t>
            </a:r>
            <a:endParaRPr sz="1900">
              <a:latin typeface="Arial"/>
              <a:cs typeface="Arial"/>
            </a:endParaRPr>
          </a:p>
        </p:txBody>
      </p:sp>
      <p:grpSp>
        <p:nvGrpSpPr>
          <p:cNvPr id="22" name="object 22"/>
          <p:cNvGrpSpPr/>
          <p:nvPr/>
        </p:nvGrpSpPr>
        <p:grpSpPr>
          <a:xfrm>
            <a:off x="1974851" y="4344923"/>
            <a:ext cx="2257425" cy="774700"/>
            <a:chOff x="450850" y="4344923"/>
            <a:chExt cx="2257425" cy="774700"/>
          </a:xfrm>
        </p:grpSpPr>
        <p:sp>
          <p:nvSpPr>
            <p:cNvPr id="23" name="object 23"/>
            <p:cNvSpPr/>
            <p:nvPr/>
          </p:nvSpPr>
          <p:spPr>
            <a:xfrm>
              <a:off x="457200" y="4351273"/>
              <a:ext cx="2244725" cy="762000"/>
            </a:xfrm>
            <a:custGeom>
              <a:avLst/>
              <a:gdLst/>
              <a:ahLst/>
              <a:cxnLst/>
              <a:rect l="l" t="t" r="r" b="b"/>
              <a:pathLst>
                <a:path w="2244725" h="762000">
                  <a:moveTo>
                    <a:pt x="2117725" y="0"/>
                  </a:moveTo>
                  <a:lnTo>
                    <a:pt x="127000" y="0"/>
                  </a:lnTo>
                  <a:lnTo>
                    <a:pt x="77565" y="9987"/>
                  </a:lnTo>
                  <a:lnTo>
                    <a:pt x="37196" y="37226"/>
                  </a:lnTo>
                  <a:lnTo>
                    <a:pt x="9980" y="77634"/>
                  </a:lnTo>
                  <a:lnTo>
                    <a:pt x="0" y="127126"/>
                  </a:lnTo>
                  <a:lnTo>
                    <a:pt x="0" y="635000"/>
                  </a:lnTo>
                  <a:lnTo>
                    <a:pt x="9980" y="684472"/>
                  </a:lnTo>
                  <a:lnTo>
                    <a:pt x="37196" y="724836"/>
                  </a:lnTo>
                  <a:lnTo>
                    <a:pt x="77565" y="752032"/>
                  </a:lnTo>
                  <a:lnTo>
                    <a:pt x="127000" y="762000"/>
                  </a:lnTo>
                  <a:lnTo>
                    <a:pt x="2117725" y="762000"/>
                  </a:lnTo>
                  <a:lnTo>
                    <a:pt x="2167143" y="752032"/>
                  </a:lnTo>
                  <a:lnTo>
                    <a:pt x="2207513" y="724836"/>
                  </a:lnTo>
                  <a:lnTo>
                    <a:pt x="2234739" y="684472"/>
                  </a:lnTo>
                  <a:lnTo>
                    <a:pt x="2244725" y="635000"/>
                  </a:lnTo>
                  <a:lnTo>
                    <a:pt x="2244725" y="127126"/>
                  </a:lnTo>
                  <a:lnTo>
                    <a:pt x="2234739" y="77634"/>
                  </a:lnTo>
                  <a:lnTo>
                    <a:pt x="2207514" y="37226"/>
                  </a:lnTo>
                  <a:lnTo>
                    <a:pt x="2167143" y="9987"/>
                  </a:lnTo>
                  <a:lnTo>
                    <a:pt x="2117725" y="0"/>
                  </a:lnTo>
                  <a:close/>
                </a:path>
              </a:pathLst>
            </a:custGeom>
            <a:solidFill>
              <a:srgbClr val="EFAC00"/>
            </a:solidFill>
          </p:spPr>
          <p:txBody>
            <a:bodyPr wrap="square" lIns="0" tIns="0" rIns="0" bIns="0" rtlCol="0"/>
            <a:lstStyle/>
            <a:p>
              <a:endParaRPr/>
            </a:p>
          </p:txBody>
        </p:sp>
        <p:sp>
          <p:nvSpPr>
            <p:cNvPr id="24" name="object 24"/>
            <p:cNvSpPr/>
            <p:nvPr/>
          </p:nvSpPr>
          <p:spPr>
            <a:xfrm>
              <a:off x="457200" y="4351273"/>
              <a:ext cx="2244725" cy="762000"/>
            </a:xfrm>
            <a:custGeom>
              <a:avLst/>
              <a:gdLst/>
              <a:ahLst/>
              <a:cxnLst/>
              <a:rect l="l" t="t" r="r" b="b"/>
              <a:pathLst>
                <a:path w="2244725" h="762000">
                  <a:moveTo>
                    <a:pt x="0" y="127126"/>
                  </a:moveTo>
                  <a:lnTo>
                    <a:pt x="9980" y="77634"/>
                  </a:lnTo>
                  <a:lnTo>
                    <a:pt x="37196" y="37226"/>
                  </a:lnTo>
                  <a:lnTo>
                    <a:pt x="77565" y="9987"/>
                  </a:lnTo>
                  <a:lnTo>
                    <a:pt x="127000" y="0"/>
                  </a:lnTo>
                  <a:lnTo>
                    <a:pt x="2117725" y="0"/>
                  </a:lnTo>
                  <a:lnTo>
                    <a:pt x="2167143" y="9987"/>
                  </a:lnTo>
                  <a:lnTo>
                    <a:pt x="2207514" y="37226"/>
                  </a:lnTo>
                  <a:lnTo>
                    <a:pt x="2234739" y="77634"/>
                  </a:lnTo>
                  <a:lnTo>
                    <a:pt x="2244725" y="127126"/>
                  </a:lnTo>
                  <a:lnTo>
                    <a:pt x="2244725" y="635000"/>
                  </a:lnTo>
                  <a:lnTo>
                    <a:pt x="2234739" y="684472"/>
                  </a:lnTo>
                  <a:lnTo>
                    <a:pt x="2207514" y="724836"/>
                  </a:lnTo>
                  <a:lnTo>
                    <a:pt x="2167143" y="752032"/>
                  </a:lnTo>
                  <a:lnTo>
                    <a:pt x="2117725" y="762000"/>
                  </a:lnTo>
                  <a:lnTo>
                    <a:pt x="127000" y="762000"/>
                  </a:lnTo>
                  <a:lnTo>
                    <a:pt x="77565" y="752032"/>
                  </a:lnTo>
                  <a:lnTo>
                    <a:pt x="37196" y="724836"/>
                  </a:lnTo>
                  <a:lnTo>
                    <a:pt x="9980" y="684472"/>
                  </a:lnTo>
                  <a:lnTo>
                    <a:pt x="0" y="635000"/>
                  </a:lnTo>
                  <a:lnTo>
                    <a:pt x="0" y="127126"/>
                  </a:lnTo>
                  <a:close/>
                </a:path>
              </a:pathLst>
            </a:custGeom>
            <a:ln w="12700">
              <a:solidFill>
                <a:srgbClr val="000000"/>
              </a:solidFill>
            </a:ln>
          </p:spPr>
          <p:txBody>
            <a:bodyPr wrap="square" lIns="0" tIns="0" rIns="0" bIns="0" rtlCol="0"/>
            <a:lstStyle/>
            <a:p>
              <a:endParaRPr/>
            </a:p>
          </p:txBody>
        </p:sp>
      </p:grpSp>
      <p:sp>
        <p:nvSpPr>
          <p:cNvPr id="25" name="object 25"/>
          <p:cNvSpPr txBox="1"/>
          <p:nvPr/>
        </p:nvSpPr>
        <p:spPr>
          <a:xfrm>
            <a:off x="2534514" y="4569714"/>
            <a:ext cx="1137285" cy="314960"/>
          </a:xfrm>
          <a:prstGeom prst="rect">
            <a:avLst/>
          </a:prstGeom>
        </p:spPr>
        <p:txBody>
          <a:bodyPr vert="horz" wrap="square" lIns="0" tIns="12065" rIns="0" bIns="0" rtlCol="0">
            <a:spAutoFit/>
          </a:bodyPr>
          <a:lstStyle/>
          <a:p>
            <a:pPr marL="12700">
              <a:spcBef>
                <a:spcPts val="95"/>
              </a:spcBef>
            </a:pPr>
            <a:r>
              <a:rPr sz="1900" spc="-5">
                <a:latin typeface="Arial"/>
                <a:cs typeface="Arial"/>
              </a:rPr>
              <a:t>Com</a:t>
            </a:r>
            <a:r>
              <a:rPr sz="1900">
                <a:latin typeface="Arial"/>
                <a:cs typeface="Arial"/>
              </a:rPr>
              <a:t>m</a:t>
            </a:r>
            <a:r>
              <a:rPr sz="1900" spc="-5">
                <a:latin typeface="Arial"/>
                <a:cs typeface="Arial"/>
              </a:rPr>
              <a:t>and</a:t>
            </a:r>
            <a:endParaRPr sz="1900">
              <a:latin typeface="Arial"/>
              <a:cs typeface="Arial"/>
            </a:endParaRPr>
          </a:p>
        </p:txBody>
      </p:sp>
      <p:grpSp>
        <p:nvGrpSpPr>
          <p:cNvPr id="26" name="object 26"/>
          <p:cNvGrpSpPr/>
          <p:nvPr/>
        </p:nvGrpSpPr>
        <p:grpSpPr>
          <a:xfrm>
            <a:off x="6464301" y="4344923"/>
            <a:ext cx="2256155" cy="774700"/>
            <a:chOff x="4940300" y="4344923"/>
            <a:chExt cx="2256155" cy="774700"/>
          </a:xfrm>
        </p:grpSpPr>
        <p:sp>
          <p:nvSpPr>
            <p:cNvPr id="27" name="object 27"/>
            <p:cNvSpPr/>
            <p:nvPr/>
          </p:nvSpPr>
          <p:spPr>
            <a:xfrm>
              <a:off x="4946650" y="4351273"/>
              <a:ext cx="2243455" cy="762000"/>
            </a:xfrm>
            <a:custGeom>
              <a:avLst/>
              <a:gdLst/>
              <a:ahLst/>
              <a:cxnLst/>
              <a:rect l="l" t="t" r="r" b="b"/>
              <a:pathLst>
                <a:path w="2243454" h="762000">
                  <a:moveTo>
                    <a:pt x="2116074" y="0"/>
                  </a:moveTo>
                  <a:lnTo>
                    <a:pt x="127000" y="0"/>
                  </a:lnTo>
                  <a:lnTo>
                    <a:pt x="77581" y="9987"/>
                  </a:lnTo>
                  <a:lnTo>
                    <a:pt x="37211" y="37226"/>
                  </a:lnTo>
                  <a:lnTo>
                    <a:pt x="9985" y="77634"/>
                  </a:lnTo>
                  <a:lnTo>
                    <a:pt x="0" y="127126"/>
                  </a:lnTo>
                  <a:lnTo>
                    <a:pt x="0" y="635000"/>
                  </a:lnTo>
                  <a:lnTo>
                    <a:pt x="9985" y="684472"/>
                  </a:lnTo>
                  <a:lnTo>
                    <a:pt x="37211" y="724836"/>
                  </a:lnTo>
                  <a:lnTo>
                    <a:pt x="77581" y="752032"/>
                  </a:lnTo>
                  <a:lnTo>
                    <a:pt x="127000" y="762000"/>
                  </a:lnTo>
                  <a:lnTo>
                    <a:pt x="2116074" y="762000"/>
                  </a:lnTo>
                  <a:lnTo>
                    <a:pt x="2165566" y="752032"/>
                  </a:lnTo>
                  <a:lnTo>
                    <a:pt x="2205974" y="724836"/>
                  </a:lnTo>
                  <a:lnTo>
                    <a:pt x="2233213" y="684472"/>
                  </a:lnTo>
                  <a:lnTo>
                    <a:pt x="2243201" y="635000"/>
                  </a:lnTo>
                  <a:lnTo>
                    <a:pt x="2243074" y="127126"/>
                  </a:lnTo>
                  <a:lnTo>
                    <a:pt x="2233160" y="77634"/>
                  </a:lnTo>
                  <a:lnTo>
                    <a:pt x="2205958" y="37226"/>
                  </a:lnTo>
                  <a:lnTo>
                    <a:pt x="2165564" y="9987"/>
                  </a:lnTo>
                  <a:lnTo>
                    <a:pt x="2116074" y="0"/>
                  </a:lnTo>
                  <a:close/>
                </a:path>
              </a:pathLst>
            </a:custGeom>
            <a:solidFill>
              <a:srgbClr val="EFAC00"/>
            </a:solidFill>
          </p:spPr>
          <p:txBody>
            <a:bodyPr wrap="square" lIns="0" tIns="0" rIns="0" bIns="0" rtlCol="0"/>
            <a:lstStyle/>
            <a:p>
              <a:endParaRPr/>
            </a:p>
          </p:txBody>
        </p:sp>
        <p:sp>
          <p:nvSpPr>
            <p:cNvPr id="28" name="object 28"/>
            <p:cNvSpPr/>
            <p:nvPr/>
          </p:nvSpPr>
          <p:spPr>
            <a:xfrm>
              <a:off x="4946650" y="4351273"/>
              <a:ext cx="2243455" cy="762000"/>
            </a:xfrm>
            <a:custGeom>
              <a:avLst/>
              <a:gdLst/>
              <a:ahLst/>
              <a:cxnLst/>
              <a:rect l="l" t="t" r="r" b="b"/>
              <a:pathLst>
                <a:path w="2243454" h="762000">
                  <a:moveTo>
                    <a:pt x="0" y="127126"/>
                  </a:moveTo>
                  <a:lnTo>
                    <a:pt x="9985" y="77634"/>
                  </a:lnTo>
                  <a:lnTo>
                    <a:pt x="37211" y="37226"/>
                  </a:lnTo>
                  <a:lnTo>
                    <a:pt x="77581" y="9987"/>
                  </a:lnTo>
                  <a:lnTo>
                    <a:pt x="127000" y="0"/>
                  </a:lnTo>
                  <a:lnTo>
                    <a:pt x="2116074" y="0"/>
                  </a:lnTo>
                  <a:lnTo>
                    <a:pt x="2165564" y="9987"/>
                  </a:lnTo>
                  <a:lnTo>
                    <a:pt x="2205958" y="37226"/>
                  </a:lnTo>
                  <a:lnTo>
                    <a:pt x="2233160" y="77634"/>
                  </a:lnTo>
                  <a:lnTo>
                    <a:pt x="2243074" y="127126"/>
                  </a:lnTo>
                  <a:lnTo>
                    <a:pt x="2243201" y="635000"/>
                  </a:lnTo>
                  <a:lnTo>
                    <a:pt x="2233213" y="684472"/>
                  </a:lnTo>
                  <a:lnTo>
                    <a:pt x="2205974" y="724836"/>
                  </a:lnTo>
                  <a:lnTo>
                    <a:pt x="2165566" y="752032"/>
                  </a:lnTo>
                  <a:lnTo>
                    <a:pt x="2116074" y="762000"/>
                  </a:lnTo>
                  <a:lnTo>
                    <a:pt x="127000" y="762000"/>
                  </a:lnTo>
                  <a:lnTo>
                    <a:pt x="77581" y="752032"/>
                  </a:lnTo>
                  <a:lnTo>
                    <a:pt x="37211" y="724836"/>
                  </a:lnTo>
                  <a:lnTo>
                    <a:pt x="9985" y="684472"/>
                  </a:lnTo>
                  <a:lnTo>
                    <a:pt x="0" y="635000"/>
                  </a:lnTo>
                  <a:lnTo>
                    <a:pt x="0" y="127126"/>
                  </a:lnTo>
                  <a:close/>
                </a:path>
              </a:pathLst>
            </a:custGeom>
            <a:ln w="12699">
              <a:solidFill>
                <a:srgbClr val="000000"/>
              </a:solidFill>
            </a:ln>
          </p:spPr>
          <p:txBody>
            <a:bodyPr wrap="square" lIns="0" tIns="0" rIns="0" bIns="0" rtlCol="0"/>
            <a:lstStyle/>
            <a:p>
              <a:endParaRPr/>
            </a:p>
          </p:txBody>
        </p:sp>
      </p:grpSp>
      <p:sp>
        <p:nvSpPr>
          <p:cNvPr id="29" name="object 29"/>
          <p:cNvSpPr txBox="1"/>
          <p:nvPr/>
        </p:nvSpPr>
        <p:spPr>
          <a:xfrm>
            <a:off x="7143750" y="4569714"/>
            <a:ext cx="829944" cy="314960"/>
          </a:xfrm>
          <a:prstGeom prst="rect">
            <a:avLst/>
          </a:prstGeom>
        </p:spPr>
        <p:txBody>
          <a:bodyPr vert="horz" wrap="square" lIns="0" tIns="12065" rIns="0" bIns="0" rtlCol="0">
            <a:spAutoFit/>
          </a:bodyPr>
          <a:lstStyle/>
          <a:p>
            <a:pPr marL="12700">
              <a:spcBef>
                <a:spcPts val="95"/>
              </a:spcBef>
            </a:pPr>
            <a:r>
              <a:rPr sz="1900" spc="-5">
                <a:latin typeface="Arial"/>
                <a:cs typeface="Arial"/>
              </a:rPr>
              <a:t>Interest</a:t>
            </a:r>
            <a:endParaRPr sz="1900">
              <a:latin typeface="Arial"/>
              <a:cs typeface="Arial"/>
            </a:endParaRPr>
          </a:p>
        </p:txBody>
      </p:sp>
      <p:grpSp>
        <p:nvGrpSpPr>
          <p:cNvPr id="30" name="object 30"/>
          <p:cNvGrpSpPr/>
          <p:nvPr/>
        </p:nvGrpSpPr>
        <p:grpSpPr>
          <a:xfrm>
            <a:off x="6464301" y="5632450"/>
            <a:ext cx="2256155" cy="774700"/>
            <a:chOff x="4940300" y="5632450"/>
            <a:chExt cx="2256155" cy="774700"/>
          </a:xfrm>
        </p:grpSpPr>
        <p:sp>
          <p:nvSpPr>
            <p:cNvPr id="31" name="object 31"/>
            <p:cNvSpPr/>
            <p:nvPr/>
          </p:nvSpPr>
          <p:spPr>
            <a:xfrm>
              <a:off x="4946650" y="5638800"/>
              <a:ext cx="2243455" cy="762000"/>
            </a:xfrm>
            <a:custGeom>
              <a:avLst/>
              <a:gdLst/>
              <a:ahLst/>
              <a:cxnLst/>
              <a:rect l="l" t="t" r="r" b="b"/>
              <a:pathLst>
                <a:path w="2243454" h="762000">
                  <a:moveTo>
                    <a:pt x="2116074" y="0"/>
                  </a:moveTo>
                  <a:lnTo>
                    <a:pt x="127000" y="0"/>
                  </a:lnTo>
                  <a:lnTo>
                    <a:pt x="77581" y="9980"/>
                  </a:lnTo>
                  <a:lnTo>
                    <a:pt x="37211" y="37196"/>
                  </a:lnTo>
                  <a:lnTo>
                    <a:pt x="9985" y="77565"/>
                  </a:lnTo>
                  <a:lnTo>
                    <a:pt x="0" y="127000"/>
                  </a:lnTo>
                  <a:lnTo>
                    <a:pt x="0" y="635000"/>
                  </a:lnTo>
                  <a:lnTo>
                    <a:pt x="9985" y="684434"/>
                  </a:lnTo>
                  <a:lnTo>
                    <a:pt x="37211" y="724803"/>
                  </a:lnTo>
                  <a:lnTo>
                    <a:pt x="77581" y="752019"/>
                  </a:lnTo>
                  <a:lnTo>
                    <a:pt x="127000" y="762000"/>
                  </a:lnTo>
                  <a:lnTo>
                    <a:pt x="2116074" y="762000"/>
                  </a:lnTo>
                  <a:lnTo>
                    <a:pt x="2165566" y="752019"/>
                  </a:lnTo>
                  <a:lnTo>
                    <a:pt x="2205974" y="724803"/>
                  </a:lnTo>
                  <a:lnTo>
                    <a:pt x="2233213" y="684434"/>
                  </a:lnTo>
                  <a:lnTo>
                    <a:pt x="2243201" y="635000"/>
                  </a:lnTo>
                  <a:lnTo>
                    <a:pt x="2243074" y="127000"/>
                  </a:lnTo>
                  <a:lnTo>
                    <a:pt x="2233160" y="77565"/>
                  </a:lnTo>
                  <a:lnTo>
                    <a:pt x="2205958" y="37196"/>
                  </a:lnTo>
                  <a:lnTo>
                    <a:pt x="2165564" y="9980"/>
                  </a:lnTo>
                  <a:lnTo>
                    <a:pt x="2116074" y="0"/>
                  </a:lnTo>
                  <a:close/>
                </a:path>
              </a:pathLst>
            </a:custGeom>
            <a:solidFill>
              <a:srgbClr val="EFAC00"/>
            </a:solidFill>
          </p:spPr>
          <p:txBody>
            <a:bodyPr wrap="square" lIns="0" tIns="0" rIns="0" bIns="0" rtlCol="0"/>
            <a:lstStyle/>
            <a:p>
              <a:endParaRPr/>
            </a:p>
          </p:txBody>
        </p:sp>
        <p:sp>
          <p:nvSpPr>
            <p:cNvPr id="32" name="object 32"/>
            <p:cNvSpPr/>
            <p:nvPr/>
          </p:nvSpPr>
          <p:spPr>
            <a:xfrm>
              <a:off x="4946650" y="5638800"/>
              <a:ext cx="2243455" cy="762000"/>
            </a:xfrm>
            <a:custGeom>
              <a:avLst/>
              <a:gdLst/>
              <a:ahLst/>
              <a:cxnLst/>
              <a:rect l="l" t="t" r="r" b="b"/>
              <a:pathLst>
                <a:path w="2243454" h="762000">
                  <a:moveTo>
                    <a:pt x="0" y="127000"/>
                  </a:moveTo>
                  <a:lnTo>
                    <a:pt x="9985" y="77565"/>
                  </a:lnTo>
                  <a:lnTo>
                    <a:pt x="37211" y="37196"/>
                  </a:lnTo>
                  <a:lnTo>
                    <a:pt x="77581" y="9980"/>
                  </a:lnTo>
                  <a:lnTo>
                    <a:pt x="127000" y="0"/>
                  </a:lnTo>
                  <a:lnTo>
                    <a:pt x="2116074" y="0"/>
                  </a:lnTo>
                  <a:lnTo>
                    <a:pt x="2165564" y="9980"/>
                  </a:lnTo>
                  <a:lnTo>
                    <a:pt x="2205958" y="37196"/>
                  </a:lnTo>
                  <a:lnTo>
                    <a:pt x="2233160" y="77565"/>
                  </a:lnTo>
                  <a:lnTo>
                    <a:pt x="2243074" y="127000"/>
                  </a:lnTo>
                  <a:lnTo>
                    <a:pt x="2243201" y="635000"/>
                  </a:lnTo>
                  <a:lnTo>
                    <a:pt x="2233213" y="684434"/>
                  </a:lnTo>
                  <a:lnTo>
                    <a:pt x="2205974" y="724803"/>
                  </a:lnTo>
                  <a:lnTo>
                    <a:pt x="2165566" y="752019"/>
                  </a:lnTo>
                  <a:lnTo>
                    <a:pt x="2116074" y="762000"/>
                  </a:lnTo>
                  <a:lnTo>
                    <a:pt x="127000" y="762000"/>
                  </a:lnTo>
                  <a:lnTo>
                    <a:pt x="77581" y="752019"/>
                  </a:lnTo>
                  <a:lnTo>
                    <a:pt x="37211" y="724803"/>
                  </a:lnTo>
                  <a:lnTo>
                    <a:pt x="9985" y="684434"/>
                  </a:lnTo>
                  <a:lnTo>
                    <a:pt x="0" y="635000"/>
                  </a:lnTo>
                  <a:lnTo>
                    <a:pt x="0" y="127000"/>
                  </a:lnTo>
                  <a:close/>
                </a:path>
              </a:pathLst>
            </a:custGeom>
            <a:ln w="12699">
              <a:solidFill>
                <a:srgbClr val="000000"/>
              </a:solidFill>
            </a:ln>
          </p:spPr>
          <p:txBody>
            <a:bodyPr wrap="square" lIns="0" tIns="0" rIns="0" bIns="0" rtlCol="0"/>
            <a:lstStyle/>
            <a:p>
              <a:endParaRPr/>
            </a:p>
          </p:txBody>
        </p:sp>
      </p:grpSp>
      <p:sp>
        <p:nvSpPr>
          <p:cNvPr id="33" name="object 33"/>
          <p:cNvSpPr txBox="1"/>
          <p:nvPr/>
        </p:nvSpPr>
        <p:spPr>
          <a:xfrm>
            <a:off x="7017259" y="5857443"/>
            <a:ext cx="1151255" cy="314960"/>
          </a:xfrm>
          <a:prstGeom prst="rect">
            <a:avLst/>
          </a:prstGeom>
        </p:spPr>
        <p:txBody>
          <a:bodyPr vert="horz" wrap="square" lIns="0" tIns="12065" rIns="0" bIns="0" rtlCol="0">
            <a:spAutoFit/>
          </a:bodyPr>
          <a:lstStyle/>
          <a:p>
            <a:pPr marL="12700">
              <a:spcBef>
                <a:spcPts val="95"/>
              </a:spcBef>
            </a:pPr>
            <a:r>
              <a:rPr sz="1900" spc="-5">
                <a:latin typeface="Arial"/>
                <a:cs typeface="Arial"/>
              </a:rPr>
              <a:t>Friendship</a:t>
            </a:r>
            <a:endParaRPr sz="1900">
              <a:latin typeface="Arial"/>
              <a:cs typeface="Arial"/>
            </a:endParaRPr>
          </a:p>
        </p:txBody>
      </p:sp>
    </p:spTree>
    <p:extLst>
      <p:ext uri="{BB962C8B-B14F-4D97-AF65-F5344CB8AC3E}">
        <p14:creationId xmlns:p14="http://schemas.microsoft.com/office/powerpoint/2010/main" val="33931173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04975" y="238126"/>
            <a:ext cx="7600950" cy="90487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685036" y="1791056"/>
            <a:ext cx="8324850" cy="4115435"/>
          </a:xfrm>
          <a:prstGeom prst="rect">
            <a:avLst/>
          </a:prstGeom>
        </p:spPr>
        <p:txBody>
          <a:bodyPr vert="horz" wrap="square" lIns="0" tIns="12700" rIns="0" bIns="0" rtlCol="0">
            <a:spAutoFit/>
          </a:bodyPr>
          <a:lstStyle/>
          <a:p>
            <a:pPr marL="332740" marR="5080" indent="-9525">
              <a:lnSpc>
                <a:spcPct val="150000"/>
              </a:lnSpc>
              <a:spcBef>
                <a:spcPts val="100"/>
              </a:spcBef>
            </a:pPr>
            <a:r>
              <a:rPr sz="2000">
                <a:latin typeface="Times New Roman"/>
                <a:cs typeface="Times New Roman"/>
              </a:rPr>
              <a:t>The people often join groups since the groups give the </a:t>
            </a:r>
            <a:r>
              <a:rPr sz="2000" spc="-5">
                <a:latin typeface="Times New Roman"/>
                <a:cs typeface="Times New Roman"/>
              </a:rPr>
              <a:t>members </a:t>
            </a:r>
            <a:r>
              <a:rPr sz="2000">
                <a:latin typeface="Times New Roman"/>
                <a:cs typeface="Times New Roman"/>
              </a:rPr>
              <a:t>a </a:t>
            </a:r>
            <a:r>
              <a:rPr sz="2000" spc="-5">
                <a:latin typeface="Times New Roman"/>
                <a:cs typeface="Times New Roman"/>
              </a:rPr>
              <a:t>stability</a:t>
            </a:r>
            <a:r>
              <a:rPr sz="2000" spc="-220">
                <a:latin typeface="Times New Roman"/>
                <a:cs typeface="Times New Roman"/>
              </a:rPr>
              <a:t> </a:t>
            </a:r>
            <a:r>
              <a:rPr sz="2000">
                <a:latin typeface="Times New Roman"/>
                <a:cs typeface="Times New Roman"/>
              </a:rPr>
              <a:t>and  enhances their </a:t>
            </a:r>
            <a:r>
              <a:rPr sz="2000" spc="-5">
                <a:latin typeface="Times New Roman"/>
                <a:cs typeface="Times New Roman"/>
              </a:rPr>
              <a:t>achievement </a:t>
            </a:r>
            <a:r>
              <a:rPr sz="2000" spc="-20">
                <a:latin typeface="Times New Roman"/>
                <a:cs typeface="Times New Roman"/>
              </a:rPr>
              <a:t>capacity. </a:t>
            </a:r>
            <a:r>
              <a:rPr sz="2000">
                <a:latin typeface="Times New Roman"/>
                <a:cs typeface="Times New Roman"/>
              </a:rPr>
              <a:t>The </a:t>
            </a:r>
            <a:r>
              <a:rPr sz="2000" spc="-10">
                <a:latin typeface="Times New Roman"/>
                <a:cs typeface="Times New Roman"/>
              </a:rPr>
              <a:t>main </a:t>
            </a:r>
            <a:r>
              <a:rPr sz="2000">
                <a:latin typeface="Times New Roman"/>
                <a:cs typeface="Times New Roman"/>
              </a:rPr>
              <a:t>reasons to join a group</a:t>
            </a:r>
            <a:r>
              <a:rPr sz="2000" spc="-165">
                <a:latin typeface="Times New Roman"/>
                <a:cs typeface="Times New Roman"/>
              </a:rPr>
              <a:t> </a:t>
            </a:r>
            <a:r>
              <a:rPr sz="2000">
                <a:latin typeface="Times New Roman"/>
                <a:cs typeface="Times New Roman"/>
              </a:rPr>
              <a:t>are:</a:t>
            </a:r>
          </a:p>
          <a:p>
            <a:pPr marL="332740" indent="-320040">
              <a:spcBef>
                <a:spcPts val="1480"/>
              </a:spcBef>
              <a:buClr>
                <a:srgbClr val="EFAC00"/>
              </a:buClr>
              <a:buSzPct val="80357"/>
              <a:buFont typeface="Wingdings"/>
              <a:buChar char=""/>
              <a:tabLst>
                <a:tab pos="332740" algn="l"/>
              </a:tabLst>
            </a:pPr>
            <a:r>
              <a:rPr sz="2800" b="1" spc="-10">
                <a:solidFill>
                  <a:srgbClr val="FF0000"/>
                </a:solidFill>
                <a:latin typeface="Corbel"/>
                <a:cs typeface="Corbel"/>
              </a:rPr>
              <a:t>Have </a:t>
            </a:r>
            <a:r>
              <a:rPr sz="2800" b="1" spc="-5">
                <a:solidFill>
                  <a:srgbClr val="FF0000"/>
                </a:solidFill>
                <a:latin typeface="Corbel"/>
                <a:cs typeface="Corbel"/>
              </a:rPr>
              <a:t>a sense of</a:t>
            </a:r>
            <a:r>
              <a:rPr sz="2800" b="1">
                <a:solidFill>
                  <a:srgbClr val="FF0000"/>
                </a:solidFill>
                <a:latin typeface="Corbel"/>
                <a:cs typeface="Corbel"/>
              </a:rPr>
              <a:t> </a:t>
            </a:r>
            <a:r>
              <a:rPr sz="2800" b="1" spc="-5">
                <a:solidFill>
                  <a:srgbClr val="FF0000"/>
                </a:solidFill>
                <a:latin typeface="Corbel"/>
                <a:cs typeface="Corbel"/>
              </a:rPr>
              <a:t>security</a:t>
            </a:r>
            <a:endParaRPr sz="2800">
              <a:latin typeface="Corbel"/>
              <a:cs typeface="Corbel"/>
            </a:endParaRPr>
          </a:p>
          <a:p>
            <a:pPr marL="332740" indent="-320040">
              <a:spcBef>
                <a:spcPts val="1680"/>
              </a:spcBef>
              <a:buClr>
                <a:srgbClr val="EFAC00"/>
              </a:buClr>
              <a:buSzPct val="80357"/>
              <a:buFont typeface="Wingdings"/>
              <a:buChar char=""/>
              <a:tabLst>
                <a:tab pos="332740" algn="l"/>
              </a:tabLst>
            </a:pPr>
            <a:r>
              <a:rPr sz="2800" b="1" spc="-5">
                <a:solidFill>
                  <a:srgbClr val="FF0000"/>
                </a:solidFill>
                <a:latin typeface="Corbel"/>
                <a:cs typeface="Corbel"/>
              </a:rPr>
              <a:t>Have a</a:t>
            </a:r>
            <a:r>
              <a:rPr sz="2800" b="1" spc="-30">
                <a:solidFill>
                  <a:srgbClr val="FF0000"/>
                </a:solidFill>
                <a:latin typeface="Corbel"/>
                <a:cs typeface="Corbel"/>
              </a:rPr>
              <a:t> </a:t>
            </a:r>
            <a:r>
              <a:rPr sz="2800" b="1" spc="-5">
                <a:solidFill>
                  <a:srgbClr val="FF0000"/>
                </a:solidFill>
                <a:latin typeface="Corbel"/>
                <a:cs typeface="Corbel"/>
              </a:rPr>
              <a:t>status</a:t>
            </a:r>
            <a:endParaRPr sz="2800">
              <a:latin typeface="Corbel"/>
              <a:cs typeface="Corbel"/>
            </a:endParaRPr>
          </a:p>
          <a:p>
            <a:pPr marL="332740" indent="-320040">
              <a:spcBef>
                <a:spcPts val="1680"/>
              </a:spcBef>
              <a:buClr>
                <a:srgbClr val="EFAC00"/>
              </a:buClr>
              <a:buSzPct val="80357"/>
              <a:buFont typeface="Wingdings"/>
              <a:buChar char=""/>
              <a:tabLst>
                <a:tab pos="332740" algn="l"/>
              </a:tabLst>
            </a:pPr>
            <a:r>
              <a:rPr sz="2800" b="1" spc="-10">
                <a:solidFill>
                  <a:srgbClr val="FF0000"/>
                </a:solidFill>
                <a:latin typeface="Corbel"/>
                <a:cs typeface="Corbel"/>
              </a:rPr>
              <a:t>Develop</a:t>
            </a:r>
            <a:r>
              <a:rPr sz="2800" b="1" spc="-70">
                <a:solidFill>
                  <a:srgbClr val="FF0000"/>
                </a:solidFill>
                <a:latin typeface="Corbel"/>
                <a:cs typeface="Corbel"/>
              </a:rPr>
              <a:t> </a:t>
            </a:r>
            <a:r>
              <a:rPr sz="2800" b="1" spc="-5">
                <a:solidFill>
                  <a:srgbClr val="FF0000"/>
                </a:solidFill>
                <a:latin typeface="Corbel"/>
                <a:cs typeface="Corbel"/>
              </a:rPr>
              <a:t>Self-esteem</a:t>
            </a:r>
            <a:endParaRPr sz="2800">
              <a:latin typeface="Corbel"/>
              <a:cs typeface="Corbel"/>
            </a:endParaRPr>
          </a:p>
          <a:p>
            <a:pPr marL="332740" indent="-320040">
              <a:spcBef>
                <a:spcPts val="1680"/>
              </a:spcBef>
              <a:buClr>
                <a:srgbClr val="EFAC00"/>
              </a:buClr>
              <a:buSzPct val="80357"/>
              <a:buFont typeface="Wingdings"/>
              <a:buChar char=""/>
              <a:tabLst>
                <a:tab pos="332740" algn="l"/>
              </a:tabLst>
            </a:pPr>
            <a:r>
              <a:rPr sz="2800" b="1" spc="-30">
                <a:solidFill>
                  <a:srgbClr val="FF0000"/>
                </a:solidFill>
                <a:latin typeface="Corbel"/>
                <a:cs typeface="Corbel"/>
              </a:rPr>
              <a:t>Power</a:t>
            </a:r>
            <a:endParaRPr sz="2800">
              <a:latin typeface="Corbel"/>
              <a:cs typeface="Corbel"/>
            </a:endParaRPr>
          </a:p>
          <a:p>
            <a:pPr marL="332740" indent="-320040">
              <a:spcBef>
                <a:spcPts val="1685"/>
              </a:spcBef>
              <a:buClr>
                <a:srgbClr val="EFAC00"/>
              </a:buClr>
              <a:buSzPct val="80357"/>
              <a:buFont typeface="Wingdings"/>
              <a:buChar char=""/>
              <a:tabLst>
                <a:tab pos="332740" algn="l"/>
              </a:tabLst>
            </a:pPr>
            <a:r>
              <a:rPr sz="2800" b="1" spc="-10">
                <a:solidFill>
                  <a:srgbClr val="FF0000"/>
                </a:solidFill>
                <a:latin typeface="Corbel"/>
                <a:cs typeface="Corbel"/>
              </a:rPr>
              <a:t>Goal achievement</a:t>
            </a:r>
            <a:endParaRPr sz="2800">
              <a:latin typeface="Corbel"/>
              <a:cs typeface="Corbel"/>
            </a:endParaRPr>
          </a:p>
        </p:txBody>
      </p:sp>
    </p:spTree>
    <p:extLst>
      <p:ext uri="{BB962C8B-B14F-4D97-AF65-F5344CB8AC3E}">
        <p14:creationId xmlns:p14="http://schemas.microsoft.com/office/powerpoint/2010/main" val="193125294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0" y="238126"/>
            <a:ext cx="4610100" cy="90487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42236" y="1841957"/>
            <a:ext cx="6370320" cy="452120"/>
          </a:xfrm>
          <a:prstGeom prst="rect">
            <a:avLst/>
          </a:prstGeom>
        </p:spPr>
        <p:txBody>
          <a:bodyPr vert="horz" wrap="square" lIns="0" tIns="12065" rIns="0" bIns="0" rtlCol="0" anchor="ctr">
            <a:spAutoFit/>
          </a:bodyPr>
          <a:lstStyle/>
          <a:p>
            <a:pPr marL="12700">
              <a:lnSpc>
                <a:spcPct val="100000"/>
              </a:lnSpc>
              <a:spcBef>
                <a:spcPts val="95"/>
              </a:spcBef>
            </a:pPr>
            <a:r>
              <a:rPr sz="2800">
                <a:latin typeface="Times New Roman"/>
                <a:cs typeface="Times New Roman"/>
              </a:rPr>
              <a:t>Four </a:t>
            </a:r>
            <a:r>
              <a:rPr sz="2800" spc="-10">
                <a:latin typeface="Times New Roman"/>
                <a:cs typeface="Times New Roman"/>
              </a:rPr>
              <a:t>different </a:t>
            </a:r>
            <a:r>
              <a:rPr sz="2800" spc="-5">
                <a:latin typeface="Times New Roman"/>
                <a:cs typeface="Times New Roman"/>
              </a:rPr>
              <a:t>aspects of </a:t>
            </a:r>
            <a:r>
              <a:rPr sz="2800">
                <a:latin typeface="Times New Roman"/>
                <a:cs typeface="Times New Roman"/>
              </a:rPr>
              <a:t>group structure</a:t>
            </a:r>
            <a:r>
              <a:rPr sz="2800" spc="-70">
                <a:latin typeface="Times New Roman"/>
                <a:cs typeface="Times New Roman"/>
              </a:rPr>
              <a:t> </a:t>
            </a:r>
            <a:r>
              <a:rPr sz="2800" spc="-5">
                <a:latin typeface="Times New Roman"/>
                <a:cs typeface="Times New Roman"/>
              </a:rPr>
              <a:t>are:</a:t>
            </a:r>
            <a:endParaRPr sz="2800">
              <a:latin typeface="Times New Roman"/>
              <a:cs typeface="Times New Roman"/>
            </a:endParaRPr>
          </a:p>
        </p:txBody>
      </p:sp>
      <p:sp>
        <p:nvSpPr>
          <p:cNvPr id="4" name="object 4"/>
          <p:cNvSpPr txBox="1"/>
          <p:nvPr/>
        </p:nvSpPr>
        <p:spPr>
          <a:xfrm>
            <a:off x="2142236" y="2204974"/>
            <a:ext cx="2443480" cy="2220595"/>
          </a:xfrm>
          <a:prstGeom prst="rect">
            <a:avLst/>
          </a:prstGeom>
        </p:spPr>
        <p:txBody>
          <a:bodyPr vert="horz" wrap="square" lIns="0" tIns="195580" rIns="0" bIns="0" rtlCol="0">
            <a:spAutoFit/>
          </a:bodyPr>
          <a:lstStyle/>
          <a:p>
            <a:pPr marL="332740" indent="-320040">
              <a:spcBef>
                <a:spcPts val="1540"/>
              </a:spcBef>
              <a:buClr>
                <a:srgbClr val="EFAC00"/>
              </a:buClr>
              <a:buSzPct val="79166"/>
              <a:buFont typeface="Wingdings"/>
              <a:buChar char=""/>
              <a:tabLst>
                <a:tab pos="332740" algn="l"/>
              </a:tabLst>
            </a:pPr>
            <a:r>
              <a:rPr sz="2400">
                <a:latin typeface="Algerian"/>
                <a:cs typeface="Algerian"/>
              </a:rPr>
              <a:t>Norms</a:t>
            </a:r>
          </a:p>
          <a:p>
            <a:pPr marL="332740" indent="-320040">
              <a:spcBef>
                <a:spcPts val="1440"/>
              </a:spcBef>
              <a:buClr>
                <a:srgbClr val="EFAC00"/>
              </a:buClr>
              <a:buSzPct val="79166"/>
              <a:buFont typeface="Wingdings"/>
              <a:buChar char=""/>
              <a:tabLst>
                <a:tab pos="332740" algn="l"/>
              </a:tabLst>
            </a:pPr>
            <a:r>
              <a:rPr sz="2400" spc="-5">
                <a:latin typeface="Algerian"/>
                <a:cs typeface="Algerian"/>
              </a:rPr>
              <a:t>Roles</a:t>
            </a:r>
            <a:endParaRPr sz="2400">
              <a:latin typeface="Algerian"/>
              <a:cs typeface="Algerian"/>
            </a:endParaRPr>
          </a:p>
          <a:p>
            <a:pPr marL="332740" indent="-320040">
              <a:spcBef>
                <a:spcPts val="1440"/>
              </a:spcBef>
              <a:buClr>
                <a:srgbClr val="EFAC00"/>
              </a:buClr>
              <a:buSzPct val="79166"/>
              <a:buFont typeface="Wingdings"/>
              <a:buChar char=""/>
              <a:tabLst>
                <a:tab pos="332740" algn="l"/>
              </a:tabLst>
            </a:pPr>
            <a:r>
              <a:rPr sz="2400" spc="-5">
                <a:latin typeface="Algerian"/>
                <a:cs typeface="Algerian"/>
              </a:rPr>
              <a:t>Status</a:t>
            </a:r>
            <a:endParaRPr sz="2400">
              <a:latin typeface="Algerian"/>
              <a:cs typeface="Algerian"/>
            </a:endParaRPr>
          </a:p>
          <a:p>
            <a:pPr marL="332740" indent="-320040">
              <a:spcBef>
                <a:spcPts val="1440"/>
              </a:spcBef>
              <a:buClr>
                <a:srgbClr val="EFAC00"/>
              </a:buClr>
              <a:buSzPct val="79166"/>
              <a:buFont typeface="Wingdings"/>
              <a:buChar char=""/>
              <a:tabLst>
                <a:tab pos="332740" algn="l"/>
              </a:tabLst>
            </a:pPr>
            <a:r>
              <a:rPr sz="2400" spc="-5">
                <a:latin typeface="Algerian"/>
                <a:cs typeface="Algerian"/>
              </a:rPr>
              <a:t>Cohesiv</a:t>
            </a:r>
            <a:r>
              <a:rPr sz="2400" spc="-10">
                <a:latin typeface="Algerian"/>
                <a:cs typeface="Algerian"/>
              </a:rPr>
              <a:t>e</a:t>
            </a:r>
            <a:r>
              <a:rPr sz="2400">
                <a:latin typeface="Algerian"/>
                <a:cs typeface="Algerian"/>
              </a:rPr>
              <a:t>n</a:t>
            </a:r>
            <a:r>
              <a:rPr sz="2400" spc="-10">
                <a:latin typeface="Algerian"/>
                <a:cs typeface="Algerian"/>
              </a:rPr>
              <a:t>e</a:t>
            </a:r>
            <a:r>
              <a:rPr sz="2400">
                <a:latin typeface="Algerian"/>
                <a:cs typeface="Algerian"/>
              </a:rPr>
              <a:t>ss</a:t>
            </a:r>
          </a:p>
        </p:txBody>
      </p:sp>
    </p:spTree>
    <p:extLst>
      <p:ext uri="{BB962C8B-B14F-4D97-AF65-F5344CB8AC3E}">
        <p14:creationId xmlns:p14="http://schemas.microsoft.com/office/powerpoint/2010/main" val="30196918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04976" y="238126"/>
            <a:ext cx="3933825" cy="90487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idx="1"/>
          </p:nvPr>
        </p:nvSpPr>
        <p:spPr>
          <a:xfrm>
            <a:off x="1219200" y="1824683"/>
            <a:ext cx="10515600" cy="1305486"/>
          </a:xfrm>
          <a:prstGeom prst="rect">
            <a:avLst/>
          </a:prstGeom>
        </p:spPr>
        <p:txBody>
          <a:bodyPr vert="horz" wrap="square" lIns="0" tIns="12700" rIns="0" bIns="0" rtlCol="0">
            <a:spAutoFit/>
          </a:bodyPr>
          <a:lstStyle/>
          <a:p>
            <a:pPr marL="99695" marR="5080" indent="-17145">
              <a:lnSpc>
                <a:spcPct val="100000"/>
              </a:lnSpc>
              <a:spcBef>
                <a:spcPts val="100"/>
              </a:spcBef>
            </a:pPr>
            <a:r>
              <a:t>Set of </a:t>
            </a:r>
            <a:r>
              <a:rPr err="1"/>
              <a:t>beleifs</a:t>
            </a:r>
            <a:r>
              <a:t>, feelings, and attitudes </a:t>
            </a:r>
            <a:r>
              <a:rPr spc="-5"/>
              <a:t>commonly </a:t>
            </a:r>
            <a:r>
              <a:t>shared </a:t>
            </a:r>
            <a:r>
              <a:rPr spc="-5"/>
              <a:t>by  </a:t>
            </a:r>
            <a:r>
              <a:t>group </a:t>
            </a:r>
            <a:r>
              <a:rPr spc="-5"/>
              <a:t>members. </a:t>
            </a:r>
            <a:r>
              <a:t>These are also referred to as rules or  standards of </a:t>
            </a:r>
            <a:r>
              <a:rPr err="1"/>
              <a:t>behaviour</a:t>
            </a:r>
            <a:r>
              <a:t> that apply to group </a:t>
            </a:r>
            <a:r>
              <a:rPr spc="-5"/>
              <a:t>members.</a:t>
            </a:r>
            <a:r>
              <a:rPr spc="-155"/>
              <a:t> </a:t>
            </a:r>
            <a:r>
              <a:rPr spc="-5"/>
              <a:t>Norms  </a:t>
            </a:r>
            <a:r>
              <a:t>serve three functions</a:t>
            </a:r>
            <a:r>
              <a:rPr spc="-60"/>
              <a:t> </a:t>
            </a:r>
            <a:r>
              <a:rPr spc="-5"/>
              <a:t>namely</a:t>
            </a:r>
          </a:p>
        </p:txBody>
      </p:sp>
      <p:grpSp>
        <p:nvGrpSpPr>
          <p:cNvPr id="4" name="object 4"/>
          <p:cNvGrpSpPr/>
          <p:nvPr/>
        </p:nvGrpSpPr>
        <p:grpSpPr>
          <a:xfrm>
            <a:off x="2584450" y="3575050"/>
            <a:ext cx="3746500" cy="1460500"/>
            <a:chOff x="1060450" y="3575050"/>
            <a:chExt cx="3746500" cy="1460500"/>
          </a:xfrm>
        </p:grpSpPr>
        <p:sp>
          <p:nvSpPr>
            <p:cNvPr id="5" name="object 5"/>
            <p:cNvSpPr/>
            <p:nvPr/>
          </p:nvSpPr>
          <p:spPr>
            <a:xfrm>
              <a:off x="1066800" y="3581400"/>
              <a:ext cx="3733800" cy="1447800"/>
            </a:xfrm>
            <a:custGeom>
              <a:avLst/>
              <a:gdLst/>
              <a:ahLst/>
              <a:cxnLst/>
              <a:rect l="l" t="t" r="r" b="b"/>
              <a:pathLst>
                <a:path w="3733800" h="1447800">
                  <a:moveTo>
                    <a:pt x="1866900" y="0"/>
                  </a:moveTo>
                  <a:lnTo>
                    <a:pt x="1799937" y="456"/>
                  </a:lnTo>
                  <a:lnTo>
                    <a:pt x="1733567" y="1817"/>
                  </a:lnTo>
                  <a:lnTo>
                    <a:pt x="1667830" y="4066"/>
                  </a:lnTo>
                  <a:lnTo>
                    <a:pt x="1602765" y="7188"/>
                  </a:lnTo>
                  <a:lnTo>
                    <a:pt x="1538413" y="11168"/>
                  </a:lnTo>
                  <a:lnTo>
                    <a:pt x="1474811" y="15990"/>
                  </a:lnTo>
                  <a:lnTo>
                    <a:pt x="1412000" y="21640"/>
                  </a:lnTo>
                  <a:lnTo>
                    <a:pt x="1350020" y="28101"/>
                  </a:lnTo>
                  <a:lnTo>
                    <a:pt x="1288909" y="35359"/>
                  </a:lnTo>
                  <a:lnTo>
                    <a:pt x="1228707" y="43398"/>
                  </a:lnTo>
                  <a:lnTo>
                    <a:pt x="1169454" y="52203"/>
                  </a:lnTo>
                  <a:lnTo>
                    <a:pt x="1111189" y="61758"/>
                  </a:lnTo>
                  <a:lnTo>
                    <a:pt x="1053952" y="72049"/>
                  </a:lnTo>
                  <a:lnTo>
                    <a:pt x="997781" y="83059"/>
                  </a:lnTo>
                  <a:lnTo>
                    <a:pt x="942718" y="94775"/>
                  </a:lnTo>
                  <a:lnTo>
                    <a:pt x="888800" y="107179"/>
                  </a:lnTo>
                  <a:lnTo>
                    <a:pt x="836068" y="120258"/>
                  </a:lnTo>
                  <a:lnTo>
                    <a:pt x="784561" y="133995"/>
                  </a:lnTo>
                  <a:lnTo>
                    <a:pt x="734318" y="148376"/>
                  </a:lnTo>
                  <a:lnTo>
                    <a:pt x="685380" y="163385"/>
                  </a:lnTo>
                  <a:lnTo>
                    <a:pt x="637784" y="179006"/>
                  </a:lnTo>
                  <a:lnTo>
                    <a:pt x="591572" y="195225"/>
                  </a:lnTo>
                  <a:lnTo>
                    <a:pt x="546782" y="212026"/>
                  </a:lnTo>
                  <a:lnTo>
                    <a:pt x="503454" y="229394"/>
                  </a:lnTo>
                  <a:lnTo>
                    <a:pt x="461627" y="247313"/>
                  </a:lnTo>
                  <a:lnTo>
                    <a:pt x="421342" y="265769"/>
                  </a:lnTo>
                  <a:lnTo>
                    <a:pt x="382636" y="284745"/>
                  </a:lnTo>
                  <a:lnTo>
                    <a:pt x="345550" y="304227"/>
                  </a:lnTo>
                  <a:lnTo>
                    <a:pt x="310124" y="324200"/>
                  </a:lnTo>
                  <a:lnTo>
                    <a:pt x="276396" y="344647"/>
                  </a:lnTo>
                  <a:lnTo>
                    <a:pt x="244407" y="365554"/>
                  </a:lnTo>
                  <a:lnTo>
                    <a:pt x="185801" y="408685"/>
                  </a:lnTo>
                  <a:lnTo>
                    <a:pt x="134621" y="453471"/>
                  </a:lnTo>
                  <a:lnTo>
                    <a:pt x="91184" y="499790"/>
                  </a:lnTo>
                  <a:lnTo>
                    <a:pt x="55805" y="547518"/>
                  </a:lnTo>
                  <a:lnTo>
                    <a:pt x="28801" y="596533"/>
                  </a:lnTo>
                  <a:lnTo>
                    <a:pt x="10486" y="646713"/>
                  </a:lnTo>
                  <a:lnTo>
                    <a:pt x="1178" y="697936"/>
                  </a:lnTo>
                  <a:lnTo>
                    <a:pt x="0" y="723900"/>
                  </a:lnTo>
                  <a:lnTo>
                    <a:pt x="1178" y="749863"/>
                  </a:lnTo>
                  <a:lnTo>
                    <a:pt x="10486" y="801086"/>
                  </a:lnTo>
                  <a:lnTo>
                    <a:pt x="28801" y="851266"/>
                  </a:lnTo>
                  <a:lnTo>
                    <a:pt x="55805" y="900281"/>
                  </a:lnTo>
                  <a:lnTo>
                    <a:pt x="91184" y="948009"/>
                  </a:lnTo>
                  <a:lnTo>
                    <a:pt x="134621" y="994328"/>
                  </a:lnTo>
                  <a:lnTo>
                    <a:pt x="185801" y="1039114"/>
                  </a:lnTo>
                  <a:lnTo>
                    <a:pt x="244407" y="1082245"/>
                  </a:lnTo>
                  <a:lnTo>
                    <a:pt x="276396" y="1103152"/>
                  </a:lnTo>
                  <a:lnTo>
                    <a:pt x="310124" y="1123599"/>
                  </a:lnTo>
                  <a:lnTo>
                    <a:pt x="345550" y="1143572"/>
                  </a:lnTo>
                  <a:lnTo>
                    <a:pt x="382636" y="1163054"/>
                  </a:lnTo>
                  <a:lnTo>
                    <a:pt x="421342" y="1182030"/>
                  </a:lnTo>
                  <a:lnTo>
                    <a:pt x="461627" y="1200486"/>
                  </a:lnTo>
                  <a:lnTo>
                    <a:pt x="503454" y="1218405"/>
                  </a:lnTo>
                  <a:lnTo>
                    <a:pt x="546782" y="1235773"/>
                  </a:lnTo>
                  <a:lnTo>
                    <a:pt x="591572" y="1252574"/>
                  </a:lnTo>
                  <a:lnTo>
                    <a:pt x="637784" y="1268793"/>
                  </a:lnTo>
                  <a:lnTo>
                    <a:pt x="685380" y="1284414"/>
                  </a:lnTo>
                  <a:lnTo>
                    <a:pt x="734318" y="1299423"/>
                  </a:lnTo>
                  <a:lnTo>
                    <a:pt x="784561" y="1313804"/>
                  </a:lnTo>
                  <a:lnTo>
                    <a:pt x="836068" y="1327541"/>
                  </a:lnTo>
                  <a:lnTo>
                    <a:pt x="888800" y="1340620"/>
                  </a:lnTo>
                  <a:lnTo>
                    <a:pt x="942718" y="1353024"/>
                  </a:lnTo>
                  <a:lnTo>
                    <a:pt x="997781" y="1364740"/>
                  </a:lnTo>
                  <a:lnTo>
                    <a:pt x="1053952" y="1375750"/>
                  </a:lnTo>
                  <a:lnTo>
                    <a:pt x="1111189" y="1386041"/>
                  </a:lnTo>
                  <a:lnTo>
                    <a:pt x="1169454" y="1395596"/>
                  </a:lnTo>
                  <a:lnTo>
                    <a:pt x="1228707" y="1404401"/>
                  </a:lnTo>
                  <a:lnTo>
                    <a:pt x="1288909" y="1412440"/>
                  </a:lnTo>
                  <a:lnTo>
                    <a:pt x="1350020" y="1419698"/>
                  </a:lnTo>
                  <a:lnTo>
                    <a:pt x="1412000" y="1426159"/>
                  </a:lnTo>
                  <a:lnTo>
                    <a:pt x="1474811" y="1431809"/>
                  </a:lnTo>
                  <a:lnTo>
                    <a:pt x="1538413" y="1436631"/>
                  </a:lnTo>
                  <a:lnTo>
                    <a:pt x="1602765" y="1440611"/>
                  </a:lnTo>
                  <a:lnTo>
                    <a:pt x="1667830" y="1443733"/>
                  </a:lnTo>
                  <a:lnTo>
                    <a:pt x="1733567" y="1445982"/>
                  </a:lnTo>
                  <a:lnTo>
                    <a:pt x="1799937" y="1447343"/>
                  </a:lnTo>
                  <a:lnTo>
                    <a:pt x="1866900" y="1447800"/>
                  </a:lnTo>
                  <a:lnTo>
                    <a:pt x="1933862" y="1447343"/>
                  </a:lnTo>
                  <a:lnTo>
                    <a:pt x="2000232" y="1445982"/>
                  </a:lnTo>
                  <a:lnTo>
                    <a:pt x="2065969" y="1443733"/>
                  </a:lnTo>
                  <a:lnTo>
                    <a:pt x="2131034" y="1440611"/>
                  </a:lnTo>
                  <a:lnTo>
                    <a:pt x="2195386" y="1436631"/>
                  </a:lnTo>
                  <a:lnTo>
                    <a:pt x="2258988" y="1431809"/>
                  </a:lnTo>
                  <a:lnTo>
                    <a:pt x="2321799" y="1426159"/>
                  </a:lnTo>
                  <a:lnTo>
                    <a:pt x="2383779" y="1419698"/>
                  </a:lnTo>
                  <a:lnTo>
                    <a:pt x="2444890" y="1412440"/>
                  </a:lnTo>
                  <a:lnTo>
                    <a:pt x="2505092" y="1404401"/>
                  </a:lnTo>
                  <a:lnTo>
                    <a:pt x="2564345" y="1395596"/>
                  </a:lnTo>
                  <a:lnTo>
                    <a:pt x="2622610" y="1386041"/>
                  </a:lnTo>
                  <a:lnTo>
                    <a:pt x="2679847" y="1375750"/>
                  </a:lnTo>
                  <a:lnTo>
                    <a:pt x="2736018" y="1364740"/>
                  </a:lnTo>
                  <a:lnTo>
                    <a:pt x="2791081" y="1353024"/>
                  </a:lnTo>
                  <a:lnTo>
                    <a:pt x="2844999" y="1340620"/>
                  </a:lnTo>
                  <a:lnTo>
                    <a:pt x="2897731" y="1327541"/>
                  </a:lnTo>
                  <a:lnTo>
                    <a:pt x="2949238" y="1313804"/>
                  </a:lnTo>
                  <a:lnTo>
                    <a:pt x="2999481" y="1299423"/>
                  </a:lnTo>
                  <a:lnTo>
                    <a:pt x="3048419" y="1284414"/>
                  </a:lnTo>
                  <a:lnTo>
                    <a:pt x="3096015" y="1268793"/>
                  </a:lnTo>
                  <a:lnTo>
                    <a:pt x="3142227" y="1252574"/>
                  </a:lnTo>
                  <a:lnTo>
                    <a:pt x="3187017" y="1235773"/>
                  </a:lnTo>
                  <a:lnTo>
                    <a:pt x="3230345" y="1218405"/>
                  </a:lnTo>
                  <a:lnTo>
                    <a:pt x="3272172" y="1200486"/>
                  </a:lnTo>
                  <a:lnTo>
                    <a:pt x="3312457" y="1182030"/>
                  </a:lnTo>
                  <a:lnTo>
                    <a:pt x="3351163" y="1163054"/>
                  </a:lnTo>
                  <a:lnTo>
                    <a:pt x="3388249" y="1143572"/>
                  </a:lnTo>
                  <a:lnTo>
                    <a:pt x="3423675" y="1123599"/>
                  </a:lnTo>
                  <a:lnTo>
                    <a:pt x="3457403" y="1103152"/>
                  </a:lnTo>
                  <a:lnTo>
                    <a:pt x="3489392" y="1082245"/>
                  </a:lnTo>
                  <a:lnTo>
                    <a:pt x="3547998" y="1039114"/>
                  </a:lnTo>
                  <a:lnTo>
                    <a:pt x="3599178" y="994328"/>
                  </a:lnTo>
                  <a:lnTo>
                    <a:pt x="3642615" y="948009"/>
                  </a:lnTo>
                  <a:lnTo>
                    <a:pt x="3677994" y="900281"/>
                  </a:lnTo>
                  <a:lnTo>
                    <a:pt x="3704998" y="851266"/>
                  </a:lnTo>
                  <a:lnTo>
                    <a:pt x="3723313" y="801086"/>
                  </a:lnTo>
                  <a:lnTo>
                    <a:pt x="3732621" y="749863"/>
                  </a:lnTo>
                  <a:lnTo>
                    <a:pt x="3733800" y="723900"/>
                  </a:lnTo>
                  <a:lnTo>
                    <a:pt x="3732621" y="697936"/>
                  </a:lnTo>
                  <a:lnTo>
                    <a:pt x="3723313" y="646713"/>
                  </a:lnTo>
                  <a:lnTo>
                    <a:pt x="3704998" y="596533"/>
                  </a:lnTo>
                  <a:lnTo>
                    <a:pt x="3677994" y="547518"/>
                  </a:lnTo>
                  <a:lnTo>
                    <a:pt x="3642615" y="499790"/>
                  </a:lnTo>
                  <a:lnTo>
                    <a:pt x="3599178" y="453471"/>
                  </a:lnTo>
                  <a:lnTo>
                    <a:pt x="3547998" y="408685"/>
                  </a:lnTo>
                  <a:lnTo>
                    <a:pt x="3489392" y="365554"/>
                  </a:lnTo>
                  <a:lnTo>
                    <a:pt x="3457403" y="344647"/>
                  </a:lnTo>
                  <a:lnTo>
                    <a:pt x="3423675" y="324200"/>
                  </a:lnTo>
                  <a:lnTo>
                    <a:pt x="3388249" y="304227"/>
                  </a:lnTo>
                  <a:lnTo>
                    <a:pt x="3351163" y="284745"/>
                  </a:lnTo>
                  <a:lnTo>
                    <a:pt x="3312457" y="265769"/>
                  </a:lnTo>
                  <a:lnTo>
                    <a:pt x="3272172" y="247313"/>
                  </a:lnTo>
                  <a:lnTo>
                    <a:pt x="3230345" y="229394"/>
                  </a:lnTo>
                  <a:lnTo>
                    <a:pt x="3187017" y="212026"/>
                  </a:lnTo>
                  <a:lnTo>
                    <a:pt x="3142227" y="195225"/>
                  </a:lnTo>
                  <a:lnTo>
                    <a:pt x="3096015" y="179006"/>
                  </a:lnTo>
                  <a:lnTo>
                    <a:pt x="3048419" y="163385"/>
                  </a:lnTo>
                  <a:lnTo>
                    <a:pt x="2999481" y="148376"/>
                  </a:lnTo>
                  <a:lnTo>
                    <a:pt x="2949238" y="133995"/>
                  </a:lnTo>
                  <a:lnTo>
                    <a:pt x="2897731" y="120258"/>
                  </a:lnTo>
                  <a:lnTo>
                    <a:pt x="2844999" y="107179"/>
                  </a:lnTo>
                  <a:lnTo>
                    <a:pt x="2791081" y="94775"/>
                  </a:lnTo>
                  <a:lnTo>
                    <a:pt x="2736018" y="83059"/>
                  </a:lnTo>
                  <a:lnTo>
                    <a:pt x="2679847" y="72049"/>
                  </a:lnTo>
                  <a:lnTo>
                    <a:pt x="2622610" y="61758"/>
                  </a:lnTo>
                  <a:lnTo>
                    <a:pt x="2564345" y="52203"/>
                  </a:lnTo>
                  <a:lnTo>
                    <a:pt x="2505092" y="43398"/>
                  </a:lnTo>
                  <a:lnTo>
                    <a:pt x="2444890" y="35359"/>
                  </a:lnTo>
                  <a:lnTo>
                    <a:pt x="2383779" y="28101"/>
                  </a:lnTo>
                  <a:lnTo>
                    <a:pt x="2321799" y="21640"/>
                  </a:lnTo>
                  <a:lnTo>
                    <a:pt x="2258988" y="15990"/>
                  </a:lnTo>
                  <a:lnTo>
                    <a:pt x="2195386" y="11168"/>
                  </a:lnTo>
                  <a:lnTo>
                    <a:pt x="2131034" y="7188"/>
                  </a:lnTo>
                  <a:lnTo>
                    <a:pt x="2065969" y="4066"/>
                  </a:lnTo>
                  <a:lnTo>
                    <a:pt x="2000232" y="1817"/>
                  </a:lnTo>
                  <a:lnTo>
                    <a:pt x="1933862" y="456"/>
                  </a:lnTo>
                  <a:lnTo>
                    <a:pt x="1866900" y="0"/>
                  </a:lnTo>
                  <a:close/>
                </a:path>
              </a:pathLst>
            </a:custGeom>
            <a:solidFill>
              <a:srgbClr val="EFAC00"/>
            </a:solidFill>
          </p:spPr>
          <p:txBody>
            <a:bodyPr wrap="square" lIns="0" tIns="0" rIns="0" bIns="0" rtlCol="0"/>
            <a:lstStyle/>
            <a:p>
              <a:endParaRPr/>
            </a:p>
          </p:txBody>
        </p:sp>
        <p:sp>
          <p:nvSpPr>
            <p:cNvPr id="6" name="object 6"/>
            <p:cNvSpPr/>
            <p:nvPr/>
          </p:nvSpPr>
          <p:spPr>
            <a:xfrm>
              <a:off x="1066800" y="3581400"/>
              <a:ext cx="3733800" cy="1447800"/>
            </a:xfrm>
            <a:custGeom>
              <a:avLst/>
              <a:gdLst/>
              <a:ahLst/>
              <a:cxnLst/>
              <a:rect l="l" t="t" r="r" b="b"/>
              <a:pathLst>
                <a:path w="3733800" h="1447800">
                  <a:moveTo>
                    <a:pt x="0" y="723900"/>
                  </a:moveTo>
                  <a:lnTo>
                    <a:pt x="4687" y="672202"/>
                  </a:lnTo>
                  <a:lnTo>
                    <a:pt x="18538" y="621485"/>
                  </a:lnTo>
                  <a:lnTo>
                    <a:pt x="41237" y="571872"/>
                  </a:lnTo>
                  <a:lnTo>
                    <a:pt x="72468" y="523485"/>
                  </a:lnTo>
                  <a:lnTo>
                    <a:pt x="111915" y="476446"/>
                  </a:lnTo>
                  <a:lnTo>
                    <a:pt x="159263" y="430879"/>
                  </a:lnTo>
                  <a:lnTo>
                    <a:pt x="214195" y="386905"/>
                  </a:lnTo>
                  <a:lnTo>
                    <a:pt x="276396" y="344647"/>
                  </a:lnTo>
                  <a:lnTo>
                    <a:pt x="310124" y="324200"/>
                  </a:lnTo>
                  <a:lnTo>
                    <a:pt x="345550" y="304227"/>
                  </a:lnTo>
                  <a:lnTo>
                    <a:pt x="382636" y="284745"/>
                  </a:lnTo>
                  <a:lnTo>
                    <a:pt x="421342" y="265769"/>
                  </a:lnTo>
                  <a:lnTo>
                    <a:pt x="461627" y="247313"/>
                  </a:lnTo>
                  <a:lnTo>
                    <a:pt x="503454" y="229394"/>
                  </a:lnTo>
                  <a:lnTo>
                    <a:pt x="546782" y="212026"/>
                  </a:lnTo>
                  <a:lnTo>
                    <a:pt x="591572" y="195225"/>
                  </a:lnTo>
                  <a:lnTo>
                    <a:pt x="637784" y="179006"/>
                  </a:lnTo>
                  <a:lnTo>
                    <a:pt x="685380" y="163385"/>
                  </a:lnTo>
                  <a:lnTo>
                    <a:pt x="734318" y="148376"/>
                  </a:lnTo>
                  <a:lnTo>
                    <a:pt x="784561" y="133995"/>
                  </a:lnTo>
                  <a:lnTo>
                    <a:pt x="836068" y="120258"/>
                  </a:lnTo>
                  <a:lnTo>
                    <a:pt x="888800" y="107179"/>
                  </a:lnTo>
                  <a:lnTo>
                    <a:pt x="942718" y="94775"/>
                  </a:lnTo>
                  <a:lnTo>
                    <a:pt x="997781" y="83059"/>
                  </a:lnTo>
                  <a:lnTo>
                    <a:pt x="1053952" y="72049"/>
                  </a:lnTo>
                  <a:lnTo>
                    <a:pt x="1111189" y="61758"/>
                  </a:lnTo>
                  <a:lnTo>
                    <a:pt x="1169454" y="52203"/>
                  </a:lnTo>
                  <a:lnTo>
                    <a:pt x="1228707" y="43398"/>
                  </a:lnTo>
                  <a:lnTo>
                    <a:pt x="1288909" y="35359"/>
                  </a:lnTo>
                  <a:lnTo>
                    <a:pt x="1350020" y="28101"/>
                  </a:lnTo>
                  <a:lnTo>
                    <a:pt x="1412000" y="21640"/>
                  </a:lnTo>
                  <a:lnTo>
                    <a:pt x="1474811" y="15990"/>
                  </a:lnTo>
                  <a:lnTo>
                    <a:pt x="1538413" y="11168"/>
                  </a:lnTo>
                  <a:lnTo>
                    <a:pt x="1602765" y="7188"/>
                  </a:lnTo>
                  <a:lnTo>
                    <a:pt x="1667830" y="4066"/>
                  </a:lnTo>
                  <a:lnTo>
                    <a:pt x="1733567" y="1817"/>
                  </a:lnTo>
                  <a:lnTo>
                    <a:pt x="1799937" y="456"/>
                  </a:lnTo>
                  <a:lnTo>
                    <a:pt x="1866900" y="0"/>
                  </a:lnTo>
                  <a:lnTo>
                    <a:pt x="1933862" y="456"/>
                  </a:lnTo>
                  <a:lnTo>
                    <a:pt x="2000232" y="1817"/>
                  </a:lnTo>
                  <a:lnTo>
                    <a:pt x="2065969" y="4066"/>
                  </a:lnTo>
                  <a:lnTo>
                    <a:pt x="2131034" y="7188"/>
                  </a:lnTo>
                  <a:lnTo>
                    <a:pt x="2195386" y="11168"/>
                  </a:lnTo>
                  <a:lnTo>
                    <a:pt x="2258988" y="15990"/>
                  </a:lnTo>
                  <a:lnTo>
                    <a:pt x="2321799" y="21640"/>
                  </a:lnTo>
                  <a:lnTo>
                    <a:pt x="2383779" y="28101"/>
                  </a:lnTo>
                  <a:lnTo>
                    <a:pt x="2444890" y="35359"/>
                  </a:lnTo>
                  <a:lnTo>
                    <a:pt x="2505092" y="43398"/>
                  </a:lnTo>
                  <a:lnTo>
                    <a:pt x="2564345" y="52203"/>
                  </a:lnTo>
                  <a:lnTo>
                    <a:pt x="2622610" y="61758"/>
                  </a:lnTo>
                  <a:lnTo>
                    <a:pt x="2679847" y="72049"/>
                  </a:lnTo>
                  <a:lnTo>
                    <a:pt x="2736018" y="83059"/>
                  </a:lnTo>
                  <a:lnTo>
                    <a:pt x="2791081" y="94775"/>
                  </a:lnTo>
                  <a:lnTo>
                    <a:pt x="2844999" y="107179"/>
                  </a:lnTo>
                  <a:lnTo>
                    <a:pt x="2897731" y="120258"/>
                  </a:lnTo>
                  <a:lnTo>
                    <a:pt x="2949238" y="133995"/>
                  </a:lnTo>
                  <a:lnTo>
                    <a:pt x="2999481" y="148376"/>
                  </a:lnTo>
                  <a:lnTo>
                    <a:pt x="3048419" y="163385"/>
                  </a:lnTo>
                  <a:lnTo>
                    <a:pt x="3096015" y="179006"/>
                  </a:lnTo>
                  <a:lnTo>
                    <a:pt x="3142227" y="195225"/>
                  </a:lnTo>
                  <a:lnTo>
                    <a:pt x="3187017" y="212026"/>
                  </a:lnTo>
                  <a:lnTo>
                    <a:pt x="3230345" y="229394"/>
                  </a:lnTo>
                  <a:lnTo>
                    <a:pt x="3272172" y="247313"/>
                  </a:lnTo>
                  <a:lnTo>
                    <a:pt x="3312457" y="265769"/>
                  </a:lnTo>
                  <a:lnTo>
                    <a:pt x="3351163" y="284745"/>
                  </a:lnTo>
                  <a:lnTo>
                    <a:pt x="3388249" y="304227"/>
                  </a:lnTo>
                  <a:lnTo>
                    <a:pt x="3423675" y="324200"/>
                  </a:lnTo>
                  <a:lnTo>
                    <a:pt x="3457403" y="344647"/>
                  </a:lnTo>
                  <a:lnTo>
                    <a:pt x="3489392" y="365554"/>
                  </a:lnTo>
                  <a:lnTo>
                    <a:pt x="3547998" y="408685"/>
                  </a:lnTo>
                  <a:lnTo>
                    <a:pt x="3599178" y="453471"/>
                  </a:lnTo>
                  <a:lnTo>
                    <a:pt x="3642615" y="499790"/>
                  </a:lnTo>
                  <a:lnTo>
                    <a:pt x="3677994" y="547518"/>
                  </a:lnTo>
                  <a:lnTo>
                    <a:pt x="3704998" y="596533"/>
                  </a:lnTo>
                  <a:lnTo>
                    <a:pt x="3723313" y="646713"/>
                  </a:lnTo>
                  <a:lnTo>
                    <a:pt x="3732621" y="697936"/>
                  </a:lnTo>
                  <a:lnTo>
                    <a:pt x="3733800" y="723900"/>
                  </a:lnTo>
                  <a:lnTo>
                    <a:pt x="3732621" y="749863"/>
                  </a:lnTo>
                  <a:lnTo>
                    <a:pt x="3729112" y="775597"/>
                  </a:lnTo>
                  <a:lnTo>
                    <a:pt x="3715261" y="826314"/>
                  </a:lnTo>
                  <a:lnTo>
                    <a:pt x="3692562" y="875927"/>
                  </a:lnTo>
                  <a:lnTo>
                    <a:pt x="3661331" y="924314"/>
                  </a:lnTo>
                  <a:lnTo>
                    <a:pt x="3621884" y="971353"/>
                  </a:lnTo>
                  <a:lnTo>
                    <a:pt x="3574536" y="1016920"/>
                  </a:lnTo>
                  <a:lnTo>
                    <a:pt x="3519604" y="1060894"/>
                  </a:lnTo>
                  <a:lnTo>
                    <a:pt x="3457403" y="1103152"/>
                  </a:lnTo>
                  <a:lnTo>
                    <a:pt x="3423675" y="1123599"/>
                  </a:lnTo>
                  <a:lnTo>
                    <a:pt x="3388249" y="1143572"/>
                  </a:lnTo>
                  <a:lnTo>
                    <a:pt x="3351163" y="1163054"/>
                  </a:lnTo>
                  <a:lnTo>
                    <a:pt x="3312457" y="1182030"/>
                  </a:lnTo>
                  <a:lnTo>
                    <a:pt x="3272172" y="1200486"/>
                  </a:lnTo>
                  <a:lnTo>
                    <a:pt x="3230345" y="1218405"/>
                  </a:lnTo>
                  <a:lnTo>
                    <a:pt x="3187017" y="1235773"/>
                  </a:lnTo>
                  <a:lnTo>
                    <a:pt x="3142227" y="1252574"/>
                  </a:lnTo>
                  <a:lnTo>
                    <a:pt x="3096015" y="1268793"/>
                  </a:lnTo>
                  <a:lnTo>
                    <a:pt x="3048419" y="1284414"/>
                  </a:lnTo>
                  <a:lnTo>
                    <a:pt x="2999481" y="1299423"/>
                  </a:lnTo>
                  <a:lnTo>
                    <a:pt x="2949238" y="1313804"/>
                  </a:lnTo>
                  <a:lnTo>
                    <a:pt x="2897731" y="1327541"/>
                  </a:lnTo>
                  <a:lnTo>
                    <a:pt x="2844999" y="1340620"/>
                  </a:lnTo>
                  <a:lnTo>
                    <a:pt x="2791081" y="1353024"/>
                  </a:lnTo>
                  <a:lnTo>
                    <a:pt x="2736018" y="1364740"/>
                  </a:lnTo>
                  <a:lnTo>
                    <a:pt x="2679847" y="1375750"/>
                  </a:lnTo>
                  <a:lnTo>
                    <a:pt x="2622610" y="1386041"/>
                  </a:lnTo>
                  <a:lnTo>
                    <a:pt x="2564345" y="1395596"/>
                  </a:lnTo>
                  <a:lnTo>
                    <a:pt x="2505092" y="1404401"/>
                  </a:lnTo>
                  <a:lnTo>
                    <a:pt x="2444890" y="1412440"/>
                  </a:lnTo>
                  <a:lnTo>
                    <a:pt x="2383779" y="1419698"/>
                  </a:lnTo>
                  <a:lnTo>
                    <a:pt x="2321799" y="1426159"/>
                  </a:lnTo>
                  <a:lnTo>
                    <a:pt x="2258988" y="1431809"/>
                  </a:lnTo>
                  <a:lnTo>
                    <a:pt x="2195386" y="1436631"/>
                  </a:lnTo>
                  <a:lnTo>
                    <a:pt x="2131034" y="1440611"/>
                  </a:lnTo>
                  <a:lnTo>
                    <a:pt x="2065969" y="1443733"/>
                  </a:lnTo>
                  <a:lnTo>
                    <a:pt x="2000232" y="1445982"/>
                  </a:lnTo>
                  <a:lnTo>
                    <a:pt x="1933862" y="1447343"/>
                  </a:lnTo>
                  <a:lnTo>
                    <a:pt x="1866900" y="1447800"/>
                  </a:lnTo>
                  <a:lnTo>
                    <a:pt x="1799937" y="1447343"/>
                  </a:lnTo>
                  <a:lnTo>
                    <a:pt x="1733567" y="1445982"/>
                  </a:lnTo>
                  <a:lnTo>
                    <a:pt x="1667830" y="1443733"/>
                  </a:lnTo>
                  <a:lnTo>
                    <a:pt x="1602765" y="1440611"/>
                  </a:lnTo>
                  <a:lnTo>
                    <a:pt x="1538413" y="1436631"/>
                  </a:lnTo>
                  <a:lnTo>
                    <a:pt x="1474811" y="1431809"/>
                  </a:lnTo>
                  <a:lnTo>
                    <a:pt x="1412000" y="1426159"/>
                  </a:lnTo>
                  <a:lnTo>
                    <a:pt x="1350020" y="1419698"/>
                  </a:lnTo>
                  <a:lnTo>
                    <a:pt x="1288909" y="1412440"/>
                  </a:lnTo>
                  <a:lnTo>
                    <a:pt x="1228707" y="1404401"/>
                  </a:lnTo>
                  <a:lnTo>
                    <a:pt x="1169454" y="1395596"/>
                  </a:lnTo>
                  <a:lnTo>
                    <a:pt x="1111189" y="1386041"/>
                  </a:lnTo>
                  <a:lnTo>
                    <a:pt x="1053952" y="1375750"/>
                  </a:lnTo>
                  <a:lnTo>
                    <a:pt x="997781" y="1364740"/>
                  </a:lnTo>
                  <a:lnTo>
                    <a:pt x="942718" y="1353024"/>
                  </a:lnTo>
                  <a:lnTo>
                    <a:pt x="888800" y="1340620"/>
                  </a:lnTo>
                  <a:lnTo>
                    <a:pt x="836068" y="1327541"/>
                  </a:lnTo>
                  <a:lnTo>
                    <a:pt x="784561" y="1313804"/>
                  </a:lnTo>
                  <a:lnTo>
                    <a:pt x="734318" y="1299423"/>
                  </a:lnTo>
                  <a:lnTo>
                    <a:pt x="685380" y="1284414"/>
                  </a:lnTo>
                  <a:lnTo>
                    <a:pt x="637784" y="1268793"/>
                  </a:lnTo>
                  <a:lnTo>
                    <a:pt x="591572" y="1252574"/>
                  </a:lnTo>
                  <a:lnTo>
                    <a:pt x="546782" y="1235773"/>
                  </a:lnTo>
                  <a:lnTo>
                    <a:pt x="503454" y="1218405"/>
                  </a:lnTo>
                  <a:lnTo>
                    <a:pt x="461627" y="1200486"/>
                  </a:lnTo>
                  <a:lnTo>
                    <a:pt x="421342" y="1182030"/>
                  </a:lnTo>
                  <a:lnTo>
                    <a:pt x="382636" y="1163054"/>
                  </a:lnTo>
                  <a:lnTo>
                    <a:pt x="345550" y="1143572"/>
                  </a:lnTo>
                  <a:lnTo>
                    <a:pt x="310124" y="1123599"/>
                  </a:lnTo>
                  <a:lnTo>
                    <a:pt x="276396" y="1103152"/>
                  </a:lnTo>
                  <a:lnTo>
                    <a:pt x="244407" y="1082245"/>
                  </a:lnTo>
                  <a:lnTo>
                    <a:pt x="185801" y="1039114"/>
                  </a:lnTo>
                  <a:lnTo>
                    <a:pt x="134621" y="994328"/>
                  </a:lnTo>
                  <a:lnTo>
                    <a:pt x="91184" y="948009"/>
                  </a:lnTo>
                  <a:lnTo>
                    <a:pt x="55805" y="900281"/>
                  </a:lnTo>
                  <a:lnTo>
                    <a:pt x="28801" y="851266"/>
                  </a:lnTo>
                  <a:lnTo>
                    <a:pt x="10486" y="801086"/>
                  </a:lnTo>
                  <a:lnTo>
                    <a:pt x="1178" y="749863"/>
                  </a:lnTo>
                  <a:lnTo>
                    <a:pt x="0" y="723900"/>
                  </a:lnTo>
                  <a:close/>
                </a:path>
              </a:pathLst>
            </a:custGeom>
            <a:ln w="12700">
              <a:solidFill>
                <a:srgbClr val="000000"/>
              </a:solidFill>
            </a:ln>
          </p:spPr>
          <p:txBody>
            <a:bodyPr wrap="square" lIns="0" tIns="0" rIns="0" bIns="0" rtlCol="0"/>
            <a:lstStyle/>
            <a:p>
              <a:endParaRPr/>
            </a:p>
          </p:txBody>
        </p:sp>
      </p:grpSp>
      <p:sp>
        <p:nvSpPr>
          <p:cNvPr id="7" name="object 7"/>
          <p:cNvSpPr txBox="1"/>
          <p:nvPr/>
        </p:nvSpPr>
        <p:spPr>
          <a:xfrm>
            <a:off x="2806953" y="4003929"/>
            <a:ext cx="3302000" cy="574040"/>
          </a:xfrm>
          <a:prstGeom prst="rect">
            <a:avLst/>
          </a:prstGeom>
        </p:spPr>
        <p:txBody>
          <a:bodyPr vert="horz" wrap="square" lIns="0" tIns="12700" rIns="0" bIns="0" rtlCol="0">
            <a:spAutoFit/>
          </a:bodyPr>
          <a:lstStyle/>
          <a:p>
            <a:pPr marL="570865" marR="5080" indent="-558165">
              <a:spcBef>
                <a:spcPts val="100"/>
              </a:spcBef>
            </a:pPr>
            <a:r>
              <a:rPr>
                <a:latin typeface="Corbel"/>
                <a:cs typeface="Corbel"/>
              </a:rPr>
              <a:t>Predictive- </a:t>
            </a:r>
            <a:r>
              <a:rPr spc="-5">
                <a:latin typeface="Corbel"/>
                <a:cs typeface="Corbel"/>
              </a:rPr>
              <a:t>basis </a:t>
            </a:r>
            <a:r>
              <a:rPr>
                <a:latin typeface="Corbel"/>
                <a:cs typeface="Corbel"/>
              </a:rPr>
              <a:t>for</a:t>
            </a:r>
            <a:r>
              <a:rPr spc="-70">
                <a:latin typeface="Corbel"/>
                <a:cs typeface="Corbel"/>
              </a:rPr>
              <a:t> </a:t>
            </a:r>
            <a:r>
              <a:rPr spc="-5">
                <a:latin typeface="Corbel"/>
                <a:cs typeface="Corbel"/>
              </a:rPr>
              <a:t>understanding  the </a:t>
            </a:r>
            <a:r>
              <a:rPr spc="-5" err="1">
                <a:latin typeface="Corbel"/>
                <a:cs typeface="Corbel"/>
              </a:rPr>
              <a:t>behaviour</a:t>
            </a:r>
            <a:r>
              <a:rPr spc="-5">
                <a:latin typeface="Corbel"/>
                <a:cs typeface="Corbel"/>
              </a:rPr>
              <a:t> of</a:t>
            </a:r>
            <a:r>
              <a:rPr spc="20">
                <a:latin typeface="Corbel"/>
                <a:cs typeface="Corbel"/>
              </a:rPr>
              <a:t> </a:t>
            </a:r>
            <a:r>
              <a:rPr spc="-5">
                <a:latin typeface="Corbel"/>
                <a:cs typeface="Corbel"/>
              </a:rPr>
              <a:t>others</a:t>
            </a:r>
            <a:endParaRPr>
              <a:latin typeface="Corbel"/>
              <a:cs typeface="Corbel"/>
            </a:endParaRPr>
          </a:p>
        </p:txBody>
      </p:sp>
      <p:grpSp>
        <p:nvGrpSpPr>
          <p:cNvPr id="8" name="object 8"/>
          <p:cNvGrpSpPr/>
          <p:nvPr/>
        </p:nvGrpSpPr>
        <p:grpSpPr>
          <a:xfrm>
            <a:off x="6851650" y="3651250"/>
            <a:ext cx="3822700" cy="1460500"/>
            <a:chOff x="5327650" y="3651250"/>
            <a:chExt cx="3822700" cy="1460500"/>
          </a:xfrm>
        </p:grpSpPr>
        <p:sp>
          <p:nvSpPr>
            <p:cNvPr id="9" name="object 9"/>
            <p:cNvSpPr/>
            <p:nvPr/>
          </p:nvSpPr>
          <p:spPr>
            <a:xfrm>
              <a:off x="5334000" y="3657600"/>
              <a:ext cx="3810000" cy="1447800"/>
            </a:xfrm>
            <a:custGeom>
              <a:avLst/>
              <a:gdLst/>
              <a:ahLst/>
              <a:cxnLst/>
              <a:rect l="l" t="t" r="r" b="b"/>
              <a:pathLst>
                <a:path w="3810000" h="1447800">
                  <a:moveTo>
                    <a:pt x="1905000" y="0"/>
                  </a:moveTo>
                  <a:lnTo>
                    <a:pt x="1838123" y="437"/>
                  </a:lnTo>
                  <a:lnTo>
                    <a:pt x="1771825" y="1741"/>
                  </a:lnTo>
                  <a:lnTo>
                    <a:pt x="1706144" y="3896"/>
                  </a:lnTo>
                  <a:lnTo>
                    <a:pt x="1641116" y="6889"/>
                  </a:lnTo>
                  <a:lnTo>
                    <a:pt x="1576781" y="10704"/>
                  </a:lnTo>
                  <a:lnTo>
                    <a:pt x="1513176" y="15328"/>
                  </a:lnTo>
                  <a:lnTo>
                    <a:pt x="1450338" y="20747"/>
                  </a:lnTo>
                  <a:lnTo>
                    <a:pt x="1388306" y="26945"/>
                  </a:lnTo>
                  <a:lnTo>
                    <a:pt x="1327117" y="33908"/>
                  </a:lnTo>
                  <a:lnTo>
                    <a:pt x="1266808" y="41623"/>
                  </a:lnTo>
                  <a:lnTo>
                    <a:pt x="1207419" y="50074"/>
                  </a:lnTo>
                  <a:lnTo>
                    <a:pt x="1148986" y="59248"/>
                  </a:lnTo>
                  <a:lnTo>
                    <a:pt x="1091547" y="69130"/>
                  </a:lnTo>
                  <a:lnTo>
                    <a:pt x="1035140" y="79705"/>
                  </a:lnTo>
                  <a:lnTo>
                    <a:pt x="979803" y="90960"/>
                  </a:lnTo>
                  <a:lnTo>
                    <a:pt x="925574" y="102880"/>
                  </a:lnTo>
                  <a:lnTo>
                    <a:pt x="872490" y="115450"/>
                  </a:lnTo>
                  <a:lnTo>
                    <a:pt x="820589" y="128657"/>
                  </a:lnTo>
                  <a:lnTo>
                    <a:pt x="769910" y="142486"/>
                  </a:lnTo>
                  <a:lnTo>
                    <a:pt x="720489" y="156922"/>
                  </a:lnTo>
                  <a:lnTo>
                    <a:pt x="672364" y="171951"/>
                  </a:lnTo>
                  <a:lnTo>
                    <a:pt x="625574" y="187560"/>
                  </a:lnTo>
                  <a:lnTo>
                    <a:pt x="580157" y="203732"/>
                  </a:lnTo>
                  <a:lnTo>
                    <a:pt x="536149" y="220455"/>
                  </a:lnTo>
                  <a:lnTo>
                    <a:pt x="493588" y="237714"/>
                  </a:lnTo>
                  <a:lnTo>
                    <a:pt x="452513" y="255494"/>
                  </a:lnTo>
                  <a:lnTo>
                    <a:pt x="412962" y="273781"/>
                  </a:lnTo>
                  <a:lnTo>
                    <a:pt x="374971" y="292561"/>
                  </a:lnTo>
                  <a:lnTo>
                    <a:pt x="338580" y="311819"/>
                  </a:lnTo>
                  <a:lnTo>
                    <a:pt x="303825" y="331541"/>
                  </a:lnTo>
                  <a:lnTo>
                    <a:pt x="270744" y="351713"/>
                  </a:lnTo>
                  <a:lnTo>
                    <a:pt x="209757" y="393348"/>
                  </a:lnTo>
                  <a:lnTo>
                    <a:pt x="155920" y="436610"/>
                  </a:lnTo>
                  <a:lnTo>
                    <a:pt x="109537" y="481383"/>
                  </a:lnTo>
                  <a:lnTo>
                    <a:pt x="70910" y="527552"/>
                  </a:lnTo>
                  <a:lnTo>
                    <a:pt x="40340" y="575004"/>
                  </a:lnTo>
                  <a:lnTo>
                    <a:pt x="18130" y="623622"/>
                  </a:lnTo>
                  <a:lnTo>
                    <a:pt x="4583" y="673292"/>
                  </a:lnTo>
                  <a:lnTo>
                    <a:pt x="0" y="723900"/>
                  </a:lnTo>
                  <a:lnTo>
                    <a:pt x="1152" y="749313"/>
                  </a:lnTo>
                  <a:lnTo>
                    <a:pt x="10255" y="799466"/>
                  </a:lnTo>
                  <a:lnTo>
                    <a:pt x="28171" y="848625"/>
                  </a:lnTo>
                  <a:lnTo>
                    <a:pt x="54599" y="896674"/>
                  </a:lnTo>
                  <a:lnTo>
                    <a:pt x="89235" y="943499"/>
                  </a:lnTo>
                  <a:lnTo>
                    <a:pt x="131778" y="988984"/>
                  </a:lnTo>
                  <a:lnTo>
                    <a:pt x="181926" y="1033016"/>
                  </a:lnTo>
                  <a:lnTo>
                    <a:pt x="239375" y="1075479"/>
                  </a:lnTo>
                  <a:lnTo>
                    <a:pt x="303825" y="1116258"/>
                  </a:lnTo>
                  <a:lnTo>
                    <a:pt x="338580" y="1135980"/>
                  </a:lnTo>
                  <a:lnTo>
                    <a:pt x="374971" y="1155238"/>
                  </a:lnTo>
                  <a:lnTo>
                    <a:pt x="412962" y="1174018"/>
                  </a:lnTo>
                  <a:lnTo>
                    <a:pt x="452513" y="1192305"/>
                  </a:lnTo>
                  <a:lnTo>
                    <a:pt x="493588" y="1210085"/>
                  </a:lnTo>
                  <a:lnTo>
                    <a:pt x="536149" y="1227344"/>
                  </a:lnTo>
                  <a:lnTo>
                    <a:pt x="580157" y="1244067"/>
                  </a:lnTo>
                  <a:lnTo>
                    <a:pt x="625574" y="1260239"/>
                  </a:lnTo>
                  <a:lnTo>
                    <a:pt x="672364" y="1275848"/>
                  </a:lnTo>
                  <a:lnTo>
                    <a:pt x="720489" y="1290877"/>
                  </a:lnTo>
                  <a:lnTo>
                    <a:pt x="769910" y="1305313"/>
                  </a:lnTo>
                  <a:lnTo>
                    <a:pt x="820589" y="1319142"/>
                  </a:lnTo>
                  <a:lnTo>
                    <a:pt x="872490" y="1332349"/>
                  </a:lnTo>
                  <a:lnTo>
                    <a:pt x="925574" y="1344919"/>
                  </a:lnTo>
                  <a:lnTo>
                    <a:pt x="979803" y="1356839"/>
                  </a:lnTo>
                  <a:lnTo>
                    <a:pt x="1035140" y="1368094"/>
                  </a:lnTo>
                  <a:lnTo>
                    <a:pt x="1091547" y="1378669"/>
                  </a:lnTo>
                  <a:lnTo>
                    <a:pt x="1148986" y="1388551"/>
                  </a:lnTo>
                  <a:lnTo>
                    <a:pt x="1207419" y="1397725"/>
                  </a:lnTo>
                  <a:lnTo>
                    <a:pt x="1266808" y="1406176"/>
                  </a:lnTo>
                  <a:lnTo>
                    <a:pt x="1327117" y="1413891"/>
                  </a:lnTo>
                  <a:lnTo>
                    <a:pt x="1388306" y="1420854"/>
                  </a:lnTo>
                  <a:lnTo>
                    <a:pt x="1450338" y="1427052"/>
                  </a:lnTo>
                  <a:lnTo>
                    <a:pt x="1513176" y="1432471"/>
                  </a:lnTo>
                  <a:lnTo>
                    <a:pt x="1576781" y="1437095"/>
                  </a:lnTo>
                  <a:lnTo>
                    <a:pt x="1641116" y="1440910"/>
                  </a:lnTo>
                  <a:lnTo>
                    <a:pt x="1706144" y="1443903"/>
                  </a:lnTo>
                  <a:lnTo>
                    <a:pt x="1771825" y="1446058"/>
                  </a:lnTo>
                  <a:lnTo>
                    <a:pt x="1838123" y="1447362"/>
                  </a:lnTo>
                  <a:lnTo>
                    <a:pt x="1905000" y="1447800"/>
                  </a:lnTo>
                  <a:lnTo>
                    <a:pt x="1971876" y="1447362"/>
                  </a:lnTo>
                  <a:lnTo>
                    <a:pt x="2038174" y="1446058"/>
                  </a:lnTo>
                  <a:lnTo>
                    <a:pt x="2103855" y="1443903"/>
                  </a:lnTo>
                  <a:lnTo>
                    <a:pt x="2168883" y="1440910"/>
                  </a:lnTo>
                  <a:lnTo>
                    <a:pt x="2233218" y="1437095"/>
                  </a:lnTo>
                  <a:lnTo>
                    <a:pt x="2296823" y="1432471"/>
                  </a:lnTo>
                  <a:lnTo>
                    <a:pt x="2359661" y="1427052"/>
                  </a:lnTo>
                  <a:lnTo>
                    <a:pt x="2421693" y="1420854"/>
                  </a:lnTo>
                  <a:lnTo>
                    <a:pt x="2482882" y="1413891"/>
                  </a:lnTo>
                  <a:lnTo>
                    <a:pt x="2543191" y="1406176"/>
                  </a:lnTo>
                  <a:lnTo>
                    <a:pt x="2602580" y="1397725"/>
                  </a:lnTo>
                  <a:lnTo>
                    <a:pt x="2661013" y="1388551"/>
                  </a:lnTo>
                  <a:lnTo>
                    <a:pt x="2718452" y="1378669"/>
                  </a:lnTo>
                  <a:lnTo>
                    <a:pt x="2774859" y="1368094"/>
                  </a:lnTo>
                  <a:lnTo>
                    <a:pt x="2830196" y="1356839"/>
                  </a:lnTo>
                  <a:lnTo>
                    <a:pt x="2884425" y="1344919"/>
                  </a:lnTo>
                  <a:lnTo>
                    <a:pt x="2937509" y="1332349"/>
                  </a:lnTo>
                  <a:lnTo>
                    <a:pt x="2989410" y="1319142"/>
                  </a:lnTo>
                  <a:lnTo>
                    <a:pt x="3040089" y="1305313"/>
                  </a:lnTo>
                  <a:lnTo>
                    <a:pt x="3089510" y="1290877"/>
                  </a:lnTo>
                  <a:lnTo>
                    <a:pt x="3137635" y="1275848"/>
                  </a:lnTo>
                  <a:lnTo>
                    <a:pt x="3184425" y="1260239"/>
                  </a:lnTo>
                  <a:lnTo>
                    <a:pt x="3229842" y="1244067"/>
                  </a:lnTo>
                  <a:lnTo>
                    <a:pt x="3273850" y="1227344"/>
                  </a:lnTo>
                  <a:lnTo>
                    <a:pt x="3316411" y="1210085"/>
                  </a:lnTo>
                  <a:lnTo>
                    <a:pt x="3357486" y="1192305"/>
                  </a:lnTo>
                  <a:lnTo>
                    <a:pt x="3397037" y="1174018"/>
                  </a:lnTo>
                  <a:lnTo>
                    <a:pt x="3435028" y="1155238"/>
                  </a:lnTo>
                  <a:lnTo>
                    <a:pt x="3471419" y="1135980"/>
                  </a:lnTo>
                  <a:lnTo>
                    <a:pt x="3506174" y="1116258"/>
                  </a:lnTo>
                  <a:lnTo>
                    <a:pt x="3539255" y="1096086"/>
                  </a:lnTo>
                  <a:lnTo>
                    <a:pt x="3600242" y="1054451"/>
                  </a:lnTo>
                  <a:lnTo>
                    <a:pt x="3654079" y="1011189"/>
                  </a:lnTo>
                  <a:lnTo>
                    <a:pt x="3700462" y="966416"/>
                  </a:lnTo>
                  <a:lnTo>
                    <a:pt x="3739089" y="920247"/>
                  </a:lnTo>
                  <a:lnTo>
                    <a:pt x="3769659" y="872795"/>
                  </a:lnTo>
                  <a:lnTo>
                    <a:pt x="3791869" y="824177"/>
                  </a:lnTo>
                  <a:lnTo>
                    <a:pt x="3805416" y="774507"/>
                  </a:lnTo>
                  <a:lnTo>
                    <a:pt x="3810000" y="723900"/>
                  </a:lnTo>
                  <a:lnTo>
                    <a:pt x="3808847" y="698486"/>
                  </a:lnTo>
                  <a:lnTo>
                    <a:pt x="3799744" y="648333"/>
                  </a:lnTo>
                  <a:lnTo>
                    <a:pt x="3781828" y="599174"/>
                  </a:lnTo>
                  <a:lnTo>
                    <a:pt x="3755400" y="551125"/>
                  </a:lnTo>
                  <a:lnTo>
                    <a:pt x="3720764" y="504300"/>
                  </a:lnTo>
                  <a:lnTo>
                    <a:pt x="3678221" y="458815"/>
                  </a:lnTo>
                  <a:lnTo>
                    <a:pt x="3628073" y="414783"/>
                  </a:lnTo>
                  <a:lnTo>
                    <a:pt x="3570624" y="372320"/>
                  </a:lnTo>
                  <a:lnTo>
                    <a:pt x="3506174" y="331541"/>
                  </a:lnTo>
                  <a:lnTo>
                    <a:pt x="3471419" y="311819"/>
                  </a:lnTo>
                  <a:lnTo>
                    <a:pt x="3435028" y="292561"/>
                  </a:lnTo>
                  <a:lnTo>
                    <a:pt x="3397037" y="273781"/>
                  </a:lnTo>
                  <a:lnTo>
                    <a:pt x="3357486" y="255494"/>
                  </a:lnTo>
                  <a:lnTo>
                    <a:pt x="3316411" y="237714"/>
                  </a:lnTo>
                  <a:lnTo>
                    <a:pt x="3273850" y="220455"/>
                  </a:lnTo>
                  <a:lnTo>
                    <a:pt x="3229842" y="203732"/>
                  </a:lnTo>
                  <a:lnTo>
                    <a:pt x="3184425" y="187560"/>
                  </a:lnTo>
                  <a:lnTo>
                    <a:pt x="3137635" y="171951"/>
                  </a:lnTo>
                  <a:lnTo>
                    <a:pt x="3089510" y="156922"/>
                  </a:lnTo>
                  <a:lnTo>
                    <a:pt x="3040089" y="142486"/>
                  </a:lnTo>
                  <a:lnTo>
                    <a:pt x="2989410" y="128657"/>
                  </a:lnTo>
                  <a:lnTo>
                    <a:pt x="2937509" y="115450"/>
                  </a:lnTo>
                  <a:lnTo>
                    <a:pt x="2884425" y="102880"/>
                  </a:lnTo>
                  <a:lnTo>
                    <a:pt x="2830196" y="90960"/>
                  </a:lnTo>
                  <a:lnTo>
                    <a:pt x="2774859" y="79705"/>
                  </a:lnTo>
                  <a:lnTo>
                    <a:pt x="2718452" y="69130"/>
                  </a:lnTo>
                  <a:lnTo>
                    <a:pt x="2661013" y="59248"/>
                  </a:lnTo>
                  <a:lnTo>
                    <a:pt x="2602580" y="50074"/>
                  </a:lnTo>
                  <a:lnTo>
                    <a:pt x="2543191" y="41623"/>
                  </a:lnTo>
                  <a:lnTo>
                    <a:pt x="2482882" y="33908"/>
                  </a:lnTo>
                  <a:lnTo>
                    <a:pt x="2421693" y="26945"/>
                  </a:lnTo>
                  <a:lnTo>
                    <a:pt x="2359661" y="20747"/>
                  </a:lnTo>
                  <a:lnTo>
                    <a:pt x="2296823" y="15328"/>
                  </a:lnTo>
                  <a:lnTo>
                    <a:pt x="2233218" y="10704"/>
                  </a:lnTo>
                  <a:lnTo>
                    <a:pt x="2168883" y="6889"/>
                  </a:lnTo>
                  <a:lnTo>
                    <a:pt x="2103855" y="3896"/>
                  </a:lnTo>
                  <a:lnTo>
                    <a:pt x="2038174" y="1741"/>
                  </a:lnTo>
                  <a:lnTo>
                    <a:pt x="1971876" y="437"/>
                  </a:lnTo>
                  <a:lnTo>
                    <a:pt x="1905000" y="0"/>
                  </a:lnTo>
                  <a:close/>
                </a:path>
              </a:pathLst>
            </a:custGeom>
            <a:solidFill>
              <a:srgbClr val="EFAC00"/>
            </a:solidFill>
          </p:spPr>
          <p:txBody>
            <a:bodyPr wrap="square" lIns="0" tIns="0" rIns="0" bIns="0" rtlCol="0"/>
            <a:lstStyle/>
            <a:p>
              <a:endParaRPr/>
            </a:p>
          </p:txBody>
        </p:sp>
        <p:sp>
          <p:nvSpPr>
            <p:cNvPr id="10" name="object 10"/>
            <p:cNvSpPr/>
            <p:nvPr/>
          </p:nvSpPr>
          <p:spPr>
            <a:xfrm>
              <a:off x="5334000" y="3657600"/>
              <a:ext cx="3810000" cy="1447800"/>
            </a:xfrm>
            <a:custGeom>
              <a:avLst/>
              <a:gdLst/>
              <a:ahLst/>
              <a:cxnLst/>
              <a:rect l="l" t="t" r="r" b="b"/>
              <a:pathLst>
                <a:path w="3810000" h="1447800">
                  <a:moveTo>
                    <a:pt x="0" y="723900"/>
                  </a:moveTo>
                  <a:lnTo>
                    <a:pt x="4583" y="673292"/>
                  </a:lnTo>
                  <a:lnTo>
                    <a:pt x="18130" y="623622"/>
                  </a:lnTo>
                  <a:lnTo>
                    <a:pt x="40340" y="575004"/>
                  </a:lnTo>
                  <a:lnTo>
                    <a:pt x="70910" y="527552"/>
                  </a:lnTo>
                  <a:lnTo>
                    <a:pt x="109537" y="481383"/>
                  </a:lnTo>
                  <a:lnTo>
                    <a:pt x="155920" y="436610"/>
                  </a:lnTo>
                  <a:lnTo>
                    <a:pt x="209757" y="393348"/>
                  </a:lnTo>
                  <a:lnTo>
                    <a:pt x="270744" y="351713"/>
                  </a:lnTo>
                  <a:lnTo>
                    <a:pt x="303825" y="331541"/>
                  </a:lnTo>
                  <a:lnTo>
                    <a:pt x="338580" y="311819"/>
                  </a:lnTo>
                  <a:lnTo>
                    <a:pt x="374971" y="292561"/>
                  </a:lnTo>
                  <a:lnTo>
                    <a:pt x="412962" y="273781"/>
                  </a:lnTo>
                  <a:lnTo>
                    <a:pt x="452513" y="255494"/>
                  </a:lnTo>
                  <a:lnTo>
                    <a:pt x="493588" y="237714"/>
                  </a:lnTo>
                  <a:lnTo>
                    <a:pt x="536149" y="220455"/>
                  </a:lnTo>
                  <a:lnTo>
                    <a:pt x="580157" y="203732"/>
                  </a:lnTo>
                  <a:lnTo>
                    <a:pt x="625574" y="187560"/>
                  </a:lnTo>
                  <a:lnTo>
                    <a:pt x="672364" y="171951"/>
                  </a:lnTo>
                  <a:lnTo>
                    <a:pt x="720489" y="156922"/>
                  </a:lnTo>
                  <a:lnTo>
                    <a:pt x="769910" y="142486"/>
                  </a:lnTo>
                  <a:lnTo>
                    <a:pt x="820589" y="128657"/>
                  </a:lnTo>
                  <a:lnTo>
                    <a:pt x="872490" y="115450"/>
                  </a:lnTo>
                  <a:lnTo>
                    <a:pt x="925574" y="102880"/>
                  </a:lnTo>
                  <a:lnTo>
                    <a:pt x="979803" y="90960"/>
                  </a:lnTo>
                  <a:lnTo>
                    <a:pt x="1035140" y="79705"/>
                  </a:lnTo>
                  <a:lnTo>
                    <a:pt x="1091547" y="69130"/>
                  </a:lnTo>
                  <a:lnTo>
                    <a:pt x="1148986" y="59248"/>
                  </a:lnTo>
                  <a:lnTo>
                    <a:pt x="1207419" y="50074"/>
                  </a:lnTo>
                  <a:lnTo>
                    <a:pt x="1266808" y="41623"/>
                  </a:lnTo>
                  <a:lnTo>
                    <a:pt x="1327117" y="33908"/>
                  </a:lnTo>
                  <a:lnTo>
                    <a:pt x="1388306" y="26945"/>
                  </a:lnTo>
                  <a:lnTo>
                    <a:pt x="1450338" y="20747"/>
                  </a:lnTo>
                  <a:lnTo>
                    <a:pt x="1513176" y="15328"/>
                  </a:lnTo>
                  <a:lnTo>
                    <a:pt x="1576781" y="10704"/>
                  </a:lnTo>
                  <a:lnTo>
                    <a:pt x="1641116" y="6889"/>
                  </a:lnTo>
                  <a:lnTo>
                    <a:pt x="1706144" y="3896"/>
                  </a:lnTo>
                  <a:lnTo>
                    <a:pt x="1771825" y="1741"/>
                  </a:lnTo>
                  <a:lnTo>
                    <a:pt x="1838123" y="437"/>
                  </a:lnTo>
                  <a:lnTo>
                    <a:pt x="1905000" y="0"/>
                  </a:lnTo>
                  <a:lnTo>
                    <a:pt x="1971876" y="437"/>
                  </a:lnTo>
                  <a:lnTo>
                    <a:pt x="2038174" y="1741"/>
                  </a:lnTo>
                  <a:lnTo>
                    <a:pt x="2103855" y="3896"/>
                  </a:lnTo>
                  <a:lnTo>
                    <a:pt x="2168883" y="6889"/>
                  </a:lnTo>
                  <a:lnTo>
                    <a:pt x="2233218" y="10704"/>
                  </a:lnTo>
                  <a:lnTo>
                    <a:pt x="2296823" y="15328"/>
                  </a:lnTo>
                  <a:lnTo>
                    <a:pt x="2359661" y="20747"/>
                  </a:lnTo>
                  <a:lnTo>
                    <a:pt x="2421693" y="26945"/>
                  </a:lnTo>
                  <a:lnTo>
                    <a:pt x="2482882" y="33908"/>
                  </a:lnTo>
                  <a:lnTo>
                    <a:pt x="2543191" y="41623"/>
                  </a:lnTo>
                  <a:lnTo>
                    <a:pt x="2602580" y="50074"/>
                  </a:lnTo>
                  <a:lnTo>
                    <a:pt x="2661013" y="59248"/>
                  </a:lnTo>
                  <a:lnTo>
                    <a:pt x="2718452" y="69130"/>
                  </a:lnTo>
                  <a:lnTo>
                    <a:pt x="2774859" y="79705"/>
                  </a:lnTo>
                  <a:lnTo>
                    <a:pt x="2830196" y="90960"/>
                  </a:lnTo>
                  <a:lnTo>
                    <a:pt x="2884425" y="102880"/>
                  </a:lnTo>
                  <a:lnTo>
                    <a:pt x="2937509" y="115450"/>
                  </a:lnTo>
                  <a:lnTo>
                    <a:pt x="2989410" y="128657"/>
                  </a:lnTo>
                  <a:lnTo>
                    <a:pt x="3040089" y="142486"/>
                  </a:lnTo>
                  <a:lnTo>
                    <a:pt x="3089510" y="156922"/>
                  </a:lnTo>
                  <a:lnTo>
                    <a:pt x="3137635" y="171951"/>
                  </a:lnTo>
                  <a:lnTo>
                    <a:pt x="3184425" y="187560"/>
                  </a:lnTo>
                  <a:lnTo>
                    <a:pt x="3229842" y="203732"/>
                  </a:lnTo>
                  <a:lnTo>
                    <a:pt x="3273850" y="220455"/>
                  </a:lnTo>
                  <a:lnTo>
                    <a:pt x="3316411" y="237714"/>
                  </a:lnTo>
                  <a:lnTo>
                    <a:pt x="3357486" y="255494"/>
                  </a:lnTo>
                  <a:lnTo>
                    <a:pt x="3397037" y="273781"/>
                  </a:lnTo>
                  <a:lnTo>
                    <a:pt x="3435028" y="292561"/>
                  </a:lnTo>
                  <a:lnTo>
                    <a:pt x="3471419" y="311819"/>
                  </a:lnTo>
                  <a:lnTo>
                    <a:pt x="3506174" y="331541"/>
                  </a:lnTo>
                  <a:lnTo>
                    <a:pt x="3539255" y="351713"/>
                  </a:lnTo>
                  <a:lnTo>
                    <a:pt x="3600242" y="393348"/>
                  </a:lnTo>
                  <a:lnTo>
                    <a:pt x="3654079" y="436610"/>
                  </a:lnTo>
                  <a:lnTo>
                    <a:pt x="3700462" y="481383"/>
                  </a:lnTo>
                  <a:lnTo>
                    <a:pt x="3739089" y="527552"/>
                  </a:lnTo>
                  <a:lnTo>
                    <a:pt x="3769659" y="575004"/>
                  </a:lnTo>
                  <a:lnTo>
                    <a:pt x="3791869" y="623622"/>
                  </a:lnTo>
                  <a:lnTo>
                    <a:pt x="3805416" y="673292"/>
                  </a:lnTo>
                  <a:lnTo>
                    <a:pt x="3810000" y="723900"/>
                  </a:lnTo>
                  <a:lnTo>
                    <a:pt x="3808847" y="749313"/>
                  </a:lnTo>
                  <a:lnTo>
                    <a:pt x="3805416" y="774507"/>
                  </a:lnTo>
                  <a:lnTo>
                    <a:pt x="3791869" y="824177"/>
                  </a:lnTo>
                  <a:lnTo>
                    <a:pt x="3769659" y="872795"/>
                  </a:lnTo>
                  <a:lnTo>
                    <a:pt x="3739089" y="920247"/>
                  </a:lnTo>
                  <a:lnTo>
                    <a:pt x="3700462" y="966416"/>
                  </a:lnTo>
                  <a:lnTo>
                    <a:pt x="3654079" y="1011189"/>
                  </a:lnTo>
                  <a:lnTo>
                    <a:pt x="3600242" y="1054451"/>
                  </a:lnTo>
                  <a:lnTo>
                    <a:pt x="3539255" y="1096086"/>
                  </a:lnTo>
                  <a:lnTo>
                    <a:pt x="3506174" y="1116258"/>
                  </a:lnTo>
                  <a:lnTo>
                    <a:pt x="3471419" y="1135980"/>
                  </a:lnTo>
                  <a:lnTo>
                    <a:pt x="3435028" y="1155238"/>
                  </a:lnTo>
                  <a:lnTo>
                    <a:pt x="3397037" y="1174018"/>
                  </a:lnTo>
                  <a:lnTo>
                    <a:pt x="3357486" y="1192305"/>
                  </a:lnTo>
                  <a:lnTo>
                    <a:pt x="3316411" y="1210085"/>
                  </a:lnTo>
                  <a:lnTo>
                    <a:pt x="3273850" y="1227344"/>
                  </a:lnTo>
                  <a:lnTo>
                    <a:pt x="3229842" y="1244067"/>
                  </a:lnTo>
                  <a:lnTo>
                    <a:pt x="3184425" y="1260239"/>
                  </a:lnTo>
                  <a:lnTo>
                    <a:pt x="3137635" y="1275848"/>
                  </a:lnTo>
                  <a:lnTo>
                    <a:pt x="3089510" y="1290877"/>
                  </a:lnTo>
                  <a:lnTo>
                    <a:pt x="3040089" y="1305313"/>
                  </a:lnTo>
                  <a:lnTo>
                    <a:pt x="2989410" y="1319142"/>
                  </a:lnTo>
                  <a:lnTo>
                    <a:pt x="2937509" y="1332349"/>
                  </a:lnTo>
                  <a:lnTo>
                    <a:pt x="2884425" y="1344919"/>
                  </a:lnTo>
                  <a:lnTo>
                    <a:pt x="2830196" y="1356839"/>
                  </a:lnTo>
                  <a:lnTo>
                    <a:pt x="2774859" y="1368094"/>
                  </a:lnTo>
                  <a:lnTo>
                    <a:pt x="2718452" y="1378669"/>
                  </a:lnTo>
                  <a:lnTo>
                    <a:pt x="2661013" y="1388551"/>
                  </a:lnTo>
                  <a:lnTo>
                    <a:pt x="2602580" y="1397725"/>
                  </a:lnTo>
                  <a:lnTo>
                    <a:pt x="2543191" y="1406176"/>
                  </a:lnTo>
                  <a:lnTo>
                    <a:pt x="2482882" y="1413891"/>
                  </a:lnTo>
                  <a:lnTo>
                    <a:pt x="2421693" y="1420854"/>
                  </a:lnTo>
                  <a:lnTo>
                    <a:pt x="2359661" y="1427052"/>
                  </a:lnTo>
                  <a:lnTo>
                    <a:pt x="2296823" y="1432471"/>
                  </a:lnTo>
                  <a:lnTo>
                    <a:pt x="2233218" y="1437095"/>
                  </a:lnTo>
                  <a:lnTo>
                    <a:pt x="2168883" y="1440910"/>
                  </a:lnTo>
                  <a:lnTo>
                    <a:pt x="2103855" y="1443903"/>
                  </a:lnTo>
                  <a:lnTo>
                    <a:pt x="2038174" y="1446058"/>
                  </a:lnTo>
                  <a:lnTo>
                    <a:pt x="1971876" y="1447362"/>
                  </a:lnTo>
                  <a:lnTo>
                    <a:pt x="1905000" y="1447800"/>
                  </a:lnTo>
                  <a:lnTo>
                    <a:pt x="1838123" y="1447362"/>
                  </a:lnTo>
                  <a:lnTo>
                    <a:pt x="1771825" y="1446058"/>
                  </a:lnTo>
                  <a:lnTo>
                    <a:pt x="1706144" y="1443903"/>
                  </a:lnTo>
                  <a:lnTo>
                    <a:pt x="1641116" y="1440910"/>
                  </a:lnTo>
                  <a:lnTo>
                    <a:pt x="1576781" y="1437095"/>
                  </a:lnTo>
                  <a:lnTo>
                    <a:pt x="1513176" y="1432471"/>
                  </a:lnTo>
                  <a:lnTo>
                    <a:pt x="1450338" y="1427052"/>
                  </a:lnTo>
                  <a:lnTo>
                    <a:pt x="1388306" y="1420854"/>
                  </a:lnTo>
                  <a:lnTo>
                    <a:pt x="1327117" y="1413891"/>
                  </a:lnTo>
                  <a:lnTo>
                    <a:pt x="1266808" y="1406176"/>
                  </a:lnTo>
                  <a:lnTo>
                    <a:pt x="1207419" y="1397725"/>
                  </a:lnTo>
                  <a:lnTo>
                    <a:pt x="1148986" y="1388551"/>
                  </a:lnTo>
                  <a:lnTo>
                    <a:pt x="1091547" y="1378669"/>
                  </a:lnTo>
                  <a:lnTo>
                    <a:pt x="1035140" y="1368094"/>
                  </a:lnTo>
                  <a:lnTo>
                    <a:pt x="979803" y="1356839"/>
                  </a:lnTo>
                  <a:lnTo>
                    <a:pt x="925574" y="1344919"/>
                  </a:lnTo>
                  <a:lnTo>
                    <a:pt x="872490" y="1332349"/>
                  </a:lnTo>
                  <a:lnTo>
                    <a:pt x="820589" y="1319142"/>
                  </a:lnTo>
                  <a:lnTo>
                    <a:pt x="769910" y="1305313"/>
                  </a:lnTo>
                  <a:lnTo>
                    <a:pt x="720489" y="1290877"/>
                  </a:lnTo>
                  <a:lnTo>
                    <a:pt x="672364" y="1275848"/>
                  </a:lnTo>
                  <a:lnTo>
                    <a:pt x="625574" y="1260239"/>
                  </a:lnTo>
                  <a:lnTo>
                    <a:pt x="580157" y="1244067"/>
                  </a:lnTo>
                  <a:lnTo>
                    <a:pt x="536149" y="1227344"/>
                  </a:lnTo>
                  <a:lnTo>
                    <a:pt x="493588" y="1210085"/>
                  </a:lnTo>
                  <a:lnTo>
                    <a:pt x="452513" y="1192305"/>
                  </a:lnTo>
                  <a:lnTo>
                    <a:pt x="412962" y="1174018"/>
                  </a:lnTo>
                  <a:lnTo>
                    <a:pt x="374971" y="1155238"/>
                  </a:lnTo>
                  <a:lnTo>
                    <a:pt x="338580" y="1135980"/>
                  </a:lnTo>
                  <a:lnTo>
                    <a:pt x="303825" y="1116258"/>
                  </a:lnTo>
                  <a:lnTo>
                    <a:pt x="270744" y="1096086"/>
                  </a:lnTo>
                  <a:lnTo>
                    <a:pt x="209757" y="1054451"/>
                  </a:lnTo>
                  <a:lnTo>
                    <a:pt x="155920" y="1011189"/>
                  </a:lnTo>
                  <a:lnTo>
                    <a:pt x="109537" y="966416"/>
                  </a:lnTo>
                  <a:lnTo>
                    <a:pt x="70910" y="920247"/>
                  </a:lnTo>
                  <a:lnTo>
                    <a:pt x="40340" y="872795"/>
                  </a:lnTo>
                  <a:lnTo>
                    <a:pt x="18130" y="824177"/>
                  </a:lnTo>
                  <a:lnTo>
                    <a:pt x="4583" y="774507"/>
                  </a:lnTo>
                  <a:lnTo>
                    <a:pt x="0" y="723900"/>
                  </a:lnTo>
                  <a:close/>
                </a:path>
              </a:pathLst>
            </a:custGeom>
            <a:ln w="12700">
              <a:solidFill>
                <a:srgbClr val="000000"/>
              </a:solidFill>
            </a:ln>
          </p:spPr>
          <p:txBody>
            <a:bodyPr wrap="square" lIns="0" tIns="0" rIns="0" bIns="0" rtlCol="0"/>
            <a:lstStyle/>
            <a:p>
              <a:endParaRPr/>
            </a:p>
          </p:txBody>
        </p:sp>
      </p:grpSp>
      <p:sp>
        <p:nvSpPr>
          <p:cNvPr id="11" name="object 11"/>
          <p:cNvSpPr txBox="1"/>
          <p:nvPr/>
        </p:nvSpPr>
        <p:spPr>
          <a:xfrm>
            <a:off x="7610348" y="4080129"/>
            <a:ext cx="2258695" cy="574040"/>
          </a:xfrm>
          <a:prstGeom prst="rect">
            <a:avLst/>
          </a:prstGeom>
        </p:spPr>
        <p:txBody>
          <a:bodyPr vert="horz" wrap="square" lIns="0" tIns="12700" rIns="0" bIns="0" rtlCol="0">
            <a:spAutoFit/>
          </a:bodyPr>
          <a:lstStyle/>
          <a:p>
            <a:pPr marL="226060" marR="5080" indent="-213360">
              <a:spcBef>
                <a:spcPts val="100"/>
              </a:spcBef>
            </a:pPr>
            <a:r>
              <a:rPr spc="-10">
                <a:latin typeface="Corbel"/>
                <a:cs typeface="Corbel"/>
              </a:rPr>
              <a:t>Relational- </a:t>
            </a:r>
            <a:r>
              <a:rPr spc="-5">
                <a:latin typeface="Corbel"/>
                <a:cs typeface="Corbel"/>
              </a:rPr>
              <a:t>some norms  </a:t>
            </a:r>
            <a:r>
              <a:rPr>
                <a:latin typeface="Corbel"/>
                <a:cs typeface="Corbel"/>
              </a:rPr>
              <a:t>define</a:t>
            </a:r>
            <a:r>
              <a:rPr spc="-30">
                <a:latin typeface="Corbel"/>
                <a:cs typeface="Corbel"/>
              </a:rPr>
              <a:t> </a:t>
            </a:r>
            <a:r>
              <a:rPr>
                <a:latin typeface="Corbel"/>
                <a:cs typeface="Corbel"/>
              </a:rPr>
              <a:t>relationships</a:t>
            </a:r>
          </a:p>
        </p:txBody>
      </p:sp>
      <p:grpSp>
        <p:nvGrpSpPr>
          <p:cNvPr id="12" name="object 12"/>
          <p:cNvGrpSpPr/>
          <p:nvPr/>
        </p:nvGrpSpPr>
        <p:grpSpPr>
          <a:xfrm>
            <a:off x="2508250" y="5251450"/>
            <a:ext cx="3975100" cy="1384300"/>
            <a:chOff x="984250" y="5251450"/>
            <a:chExt cx="3975100" cy="1384300"/>
          </a:xfrm>
        </p:grpSpPr>
        <p:sp>
          <p:nvSpPr>
            <p:cNvPr id="13" name="object 13"/>
            <p:cNvSpPr/>
            <p:nvPr/>
          </p:nvSpPr>
          <p:spPr>
            <a:xfrm>
              <a:off x="990600" y="5257800"/>
              <a:ext cx="3962400" cy="1371600"/>
            </a:xfrm>
            <a:custGeom>
              <a:avLst/>
              <a:gdLst/>
              <a:ahLst/>
              <a:cxnLst/>
              <a:rect l="l" t="t" r="r" b="b"/>
              <a:pathLst>
                <a:path w="3962400" h="1371600">
                  <a:moveTo>
                    <a:pt x="1981200" y="0"/>
                  </a:moveTo>
                  <a:lnTo>
                    <a:pt x="1911643" y="414"/>
                  </a:lnTo>
                  <a:lnTo>
                    <a:pt x="1842689" y="1650"/>
                  </a:lnTo>
                  <a:lnTo>
                    <a:pt x="1774376" y="3692"/>
                  </a:lnTo>
                  <a:lnTo>
                    <a:pt x="1706744" y="6527"/>
                  </a:lnTo>
                  <a:lnTo>
                    <a:pt x="1639832" y="10142"/>
                  </a:lnTo>
                  <a:lnTo>
                    <a:pt x="1573679" y="14523"/>
                  </a:lnTo>
                  <a:lnTo>
                    <a:pt x="1508325" y="19657"/>
                  </a:lnTo>
                  <a:lnTo>
                    <a:pt x="1443809" y="25529"/>
                  </a:lnTo>
                  <a:lnTo>
                    <a:pt x="1380171" y="32127"/>
                  </a:lnTo>
                  <a:lnTo>
                    <a:pt x="1317448" y="39436"/>
                  </a:lnTo>
                  <a:lnTo>
                    <a:pt x="1255682" y="47444"/>
                  </a:lnTo>
                  <a:lnTo>
                    <a:pt x="1194910" y="56135"/>
                  </a:lnTo>
                  <a:lnTo>
                    <a:pt x="1135173" y="65498"/>
                  </a:lnTo>
                  <a:lnTo>
                    <a:pt x="1076510" y="75518"/>
                  </a:lnTo>
                  <a:lnTo>
                    <a:pt x="1018959" y="86181"/>
                  </a:lnTo>
                  <a:lnTo>
                    <a:pt x="962561" y="97474"/>
                  </a:lnTo>
                  <a:lnTo>
                    <a:pt x="907354" y="109384"/>
                  </a:lnTo>
                  <a:lnTo>
                    <a:pt x="853377" y="121897"/>
                  </a:lnTo>
                  <a:lnTo>
                    <a:pt x="800671" y="134998"/>
                  </a:lnTo>
                  <a:lnTo>
                    <a:pt x="749274" y="148675"/>
                  </a:lnTo>
                  <a:lnTo>
                    <a:pt x="699226" y="162915"/>
                  </a:lnTo>
                  <a:lnTo>
                    <a:pt x="650565" y="177702"/>
                  </a:lnTo>
                  <a:lnTo>
                    <a:pt x="603332" y="193024"/>
                  </a:lnTo>
                  <a:lnTo>
                    <a:pt x="557565" y="208868"/>
                  </a:lnTo>
                  <a:lnTo>
                    <a:pt x="513303" y="225219"/>
                  </a:lnTo>
                  <a:lnTo>
                    <a:pt x="470587" y="242063"/>
                  </a:lnTo>
                  <a:lnTo>
                    <a:pt x="429455" y="259388"/>
                  </a:lnTo>
                  <a:lnTo>
                    <a:pt x="389947" y="277180"/>
                  </a:lnTo>
                  <a:lnTo>
                    <a:pt x="352101" y="295425"/>
                  </a:lnTo>
                  <a:lnTo>
                    <a:pt x="315957" y="314110"/>
                  </a:lnTo>
                  <a:lnTo>
                    <a:pt x="281555" y="333220"/>
                  </a:lnTo>
                  <a:lnTo>
                    <a:pt x="218132" y="372663"/>
                  </a:lnTo>
                  <a:lnTo>
                    <a:pt x="162145" y="413647"/>
                  </a:lnTo>
                  <a:lnTo>
                    <a:pt x="113910" y="456063"/>
                  </a:lnTo>
                  <a:lnTo>
                    <a:pt x="73740" y="499800"/>
                  </a:lnTo>
                  <a:lnTo>
                    <a:pt x="41950" y="544752"/>
                  </a:lnTo>
                  <a:lnTo>
                    <a:pt x="18854" y="590808"/>
                  </a:lnTo>
                  <a:lnTo>
                    <a:pt x="4765" y="637860"/>
                  </a:lnTo>
                  <a:lnTo>
                    <a:pt x="0" y="685800"/>
                  </a:lnTo>
                  <a:lnTo>
                    <a:pt x="1198" y="709876"/>
                  </a:lnTo>
                  <a:lnTo>
                    <a:pt x="10664" y="757391"/>
                  </a:lnTo>
                  <a:lnTo>
                    <a:pt x="29296" y="803963"/>
                  </a:lnTo>
                  <a:lnTo>
                    <a:pt x="56778" y="849484"/>
                  </a:lnTo>
                  <a:lnTo>
                    <a:pt x="92797" y="893845"/>
                  </a:lnTo>
                  <a:lnTo>
                    <a:pt x="137039" y="936937"/>
                  </a:lnTo>
                  <a:lnTo>
                    <a:pt x="189189" y="978651"/>
                  </a:lnTo>
                  <a:lnTo>
                    <a:pt x="248933" y="1018879"/>
                  </a:lnTo>
                  <a:lnTo>
                    <a:pt x="315957" y="1057512"/>
                  </a:lnTo>
                  <a:lnTo>
                    <a:pt x="352101" y="1076196"/>
                  </a:lnTo>
                  <a:lnTo>
                    <a:pt x="389947" y="1094441"/>
                  </a:lnTo>
                  <a:lnTo>
                    <a:pt x="429455" y="1112232"/>
                  </a:lnTo>
                  <a:lnTo>
                    <a:pt x="470587" y="1129556"/>
                  </a:lnTo>
                  <a:lnTo>
                    <a:pt x="513303" y="1146401"/>
                  </a:lnTo>
                  <a:lnTo>
                    <a:pt x="557565" y="1162751"/>
                  </a:lnTo>
                  <a:lnTo>
                    <a:pt x="603332" y="1178593"/>
                  </a:lnTo>
                  <a:lnTo>
                    <a:pt x="650565" y="1193915"/>
                  </a:lnTo>
                  <a:lnTo>
                    <a:pt x="699226" y="1208701"/>
                  </a:lnTo>
                  <a:lnTo>
                    <a:pt x="749274" y="1222939"/>
                  </a:lnTo>
                  <a:lnTo>
                    <a:pt x="800671" y="1236616"/>
                  </a:lnTo>
                  <a:lnTo>
                    <a:pt x="853377" y="1249716"/>
                  </a:lnTo>
                  <a:lnTo>
                    <a:pt x="907354" y="1262228"/>
                  </a:lnTo>
                  <a:lnTo>
                    <a:pt x="962561" y="1274136"/>
                  </a:lnTo>
                  <a:lnTo>
                    <a:pt x="1018959" y="1285428"/>
                  </a:lnTo>
                  <a:lnTo>
                    <a:pt x="1076510" y="1296091"/>
                  </a:lnTo>
                  <a:lnTo>
                    <a:pt x="1135173" y="1306109"/>
                  </a:lnTo>
                  <a:lnTo>
                    <a:pt x="1194910" y="1315471"/>
                  </a:lnTo>
                  <a:lnTo>
                    <a:pt x="1255682" y="1324162"/>
                  </a:lnTo>
                  <a:lnTo>
                    <a:pt x="1317448" y="1332168"/>
                  </a:lnTo>
                  <a:lnTo>
                    <a:pt x="1380171" y="1339476"/>
                  </a:lnTo>
                  <a:lnTo>
                    <a:pt x="1443809" y="1346073"/>
                  </a:lnTo>
                  <a:lnTo>
                    <a:pt x="1508325" y="1351945"/>
                  </a:lnTo>
                  <a:lnTo>
                    <a:pt x="1573679" y="1357078"/>
                  </a:lnTo>
                  <a:lnTo>
                    <a:pt x="1639832" y="1361458"/>
                  </a:lnTo>
                  <a:lnTo>
                    <a:pt x="1706744" y="1365073"/>
                  </a:lnTo>
                  <a:lnTo>
                    <a:pt x="1774376" y="1367908"/>
                  </a:lnTo>
                  <a:lnTo>
                    <a:pt x="1842689" y="1369950"/>
                  </a:lnTo>
                  <a:lnTo>
                    <a:pt x="1911643" y="1371185"/>
                  </a:lnTo>
                  <a:lnTo>
                    <a:pt x="1981200" y="1371600"/>
                  </a:lnTo>
                  <a:lnTo>
                    <a:pt x="2050756" y="1371185"/>
                  </a:lnTo>
                  <a:lnTo>
                    <a:pt x="2119710" y="1369950"/>
                  </a:lnTo>
                  <a:lnTo>
                    <a:pt x="2188023" y="1367908"/>
                  </a:lnTo>
                  <a:lnTo>
                    <a:pt x="2255655" y="1365073"/>
                  </a:lnTo>
                  <a:lnTo>
                    <a:pt x="2322567" y="1361458"/>
                  </a:lnTo>
                  <a:lnTo>
                    <a:pt x="2388720" y="1357078"/>
                  </a:lnTo>
                  <a:lnTo>
                    <a:pt x="2454074" y="1351945"/>
                  </a:lnTo>
                  <a:lnTo>
                    <a:pt x="2518590" y="1346073"/>
                  </a:lnTo>
                  <a:lnTo>
                    <a:pt x="2582228" y="1339476"/>
                  </a:lnTo>
                  <a:lnTo>
                    <a:pt x="2644951" y="1332168"/>
                  </a:lnTo>
                  <a:lnTo>
                    <a:pt x="2706717" y="1324162"/>
                  </a:lnTo>
                  <a:lnTo>
                    <a:pt x="2767489" y="1315471"/>
                  </a:lnTo>
                  <a:lnTo>
                    <a:pt x="2827226" y="1306109"/>
                  </a:lnTo>
                  <a:lnTo>
                    <a:pt x="2885889" y="1296091"/>
                  </a:lnTo>
                  <a:lnTo>
                    <a:pt x="2943440" y="1285428"/>
                  </a:lnTo>
                  <a:lnTo>
                    <a:pt x="2999838" y="1274136"/>
                  </a:lnTo>
                  <a:lnTo>
                    <a:pt x="3055045" y="1262228"/>
                  </a:lnTo>
                  <a:lnTo>
                    <a:pt x="3109022" y="1249716"/>
                  </a:lnTo>
                  <a:lnTo>
                    <a:pt x="3161728" y="1236616"/>
                  </a:lnTo>
                  <a:lnTo>
                    <a:pt x="3213125" y="1222939"/>
                  </a:lnTo>
                  <a:lnTo>
                    <a:pt x="3263173" y="1208701"/>
                  </a:lnTo>
                  <a:lnTo>
                    <a:pt x="3311834" y="1193915"/>
                  </a:lnTo>
                  <a:lnTo>
                    <a:pt x="3359067" y="1178593"/>
                  </a:lnTo>
                  <a:lnTo>
                    <a:pt x="3404834" y="1162751"/>
                  </a:lnTo>
                  <a:lnTo>
                    <a:pt x="3449096" y="1146401"/>
                  </a:lnTo>
                  <a:lnTo>
                    <a:pt x="3491812" y="1129556"/>
                  </a:lnTo>
                  <a:lnTo>
                    <a:pt x="3532944" y="1112232"/>
                  </a:lnTo>
                  <a:lnTo>
                    <a:pt x="3572452" y="1094441"/>
                  </a:lnTo>
                  <a:lnTo>
                    <a:pt x="3610298" y="1076196"/>
                  </a:lnTo>
                  <a:lnTo>
                    <a:pt x="3646442" y="1057512"/>
                  </a:lnTo>
                  <a:lnTo>
                    <a:pt x="3680844" y="1038402"/>
                  </a:lnTo>
                  <a:lnTo>
                    <a:pt x="3744267" y="998958"/>
                  </a:lnTo>
                  <a:lnTo>
                    <a:pt x="3800254" y="957973"/>
                  </a:lnTo>
                  <a:lnTo>
                    <a:pt x="3848489" y="915556"/>
                  </a:lnTo>
                  <a:lnTo>
                    <a:pt x="3888659" y="871816"/>
                  </a:lnTo>
                  <a:lnTo>
                    <a:pt x="3920449" y="826862"/>
                  </a:lnTo>
                  <a:lnTo>
                    <a:pt x="3943545" y="780802"/>
                  </a:lnTo>
                  <a:lnTo>
                    <a:pt x="3957634" y="733745"/>
                  </a:lnTo>
                  <a:lnTo>
                    <a:pt x="3962400" y="685800"/>
                  </a:lnTo>
                  <a:lnTo>
                    <a:pt x="3961201" y="661726"/>
                  </a:lnTo>
                  <a:lnTo>
                    <a:pt x="3951735" y="614217"/>
                  </a:lnTo>
                  <a:lnTo>
                    <a:pt x="3933103" y="567649"/>
                  </a:lnTo>
                  <a:lnTo>
                    <a:pt x="3905621" y="522131"/>
                  </a:lnTo>
                  <a:lnTo>
                    <a:pt x="3869602" y="477773"/>
                  </a:lnTo>
                  <a:lnTo>
                    <a:pt x="3825360" y="434683"/>
                  </a:lnTo>
                  <a:lnTo>
                    <a:pt x="3773210" y="392970"/>
                  </a:lnTo>
                  <a:lnTo>
                    <a:pt x="3713466" y="352742"/>
                  </a:lnTo>
                  <a:lnTo>
                    <a:pt x="3646442" y="314110"/>
                  </a:lnTo>
                  <a:lnTo>
                    <a:pt x="3610298" y="295425"/>
                  </a:lnTo>
                  <a:lnTo>
                    <a:pt x="3572452" y="277180"/>
                  </a:lnTo>
                  <a:lnTo>
                    <a:pt x="3532944" y="259388"/>
                  </a:lnTo>
                  <a:lnTo>
                    <a:pt x="3491812" y="242063"/>
                  </a:lnTo>
                  <a:lnTo>
                    <a:pt x="3449096" y="225219"/>
                  </a:lnTo>
                  <a:lnTo>
                    <a:pt x="3404834" y="208868"/>
                  </a:lnTo>
                  <a:lnTo>
                    <a:pt x="3359067" y="193024"/>
                  </a:lnTo>
                  <a:lnTo>
                    <a:pt x="3311834" y="177702"/>
                  </a:lnTo>
                  <a:lnTo>
                    <a:pt x="3263173" y="162915"/>
                  </a:lnTo>
                  <a:lnTo>
                    <a:pt x="3213125" y="148675"/>
                  </a:lnTo>
                  <a:lnTo>
                    <a:pt x="3161728" y="134998"/>
                  </a:lnTo>
                  <a:lnTo>
                    <a:pt x="3109022" y="121897"/>
                  </a:lnTo>
                  <a:lnTo>
                    <a:pt x="3055045" y="109384"/>
                  </a:lnTo>
                  <a:lnTo>
                    <a:pt x="2999838" y="97474"/>
                  </a:lnTo>
                  <a:lnTo>
                    <a:pt x="2943440" y="86181"/>
                  </a:lnTo>
                  <a:lnTo>
                    <a:pt x="2885889" y="75518"/>
                  </a:lnTo>
                  <a:lnTo>
                    <a:pt x="2827226" y="65498"/>
                  </a:lnTo>
                  <a:lnTo>
                    <a:pt x="2767489" y="56135"/>
                  </a:lnTo>
                  <a:lnTo>
                    <a:pt x="2706717" y="47444"/>
                  </a:lnTo>
                  <a:lnTo>
                    <a:pt x="2644951" y="39436"/>
                  </a:lnTo>
                  <a:lnTo>
                    <a:pt x="2582228" y="32127"/>
                  </a:lnTo>
                  <a:lnTo>
                    <a:pt x="2518590" y="25529"/>
                  </a:lnTo>
                  <a:lnTo>
                    <a:pt x="2454074" y="19657"/>
                  </a:lnTo>
                  <a:lnTo>
                    <a:pt x="2388720" y="14523"/>
                  </a:lnTo>
                  <a:lnTo>
                    <a:pt x="2322567" y="10142"/>
                  </a:lnTo>
                  <a:lnTo>
                    <a:pt x="2255655" y="6527"/>
                  </a:lnTo>
                  <a:lnTo>
                    <a:pt x="2188023" y="3692"/>
                  </a:lnTo>
                  <a:lnTo>
                    <a:pt x="2119710" y="1650"/>
                  </a:lnTo>
                  <a:lnTo>
                    <a:pt x="2050756" y="414"/>
                  </a:lnTo>
                  <a:lnTo>
                    <a:pt x="1981200" y="0"/>
                  </a:lnTo>
                  <a:close/>
                </a:path>
              </a:pathLst>
            </a:custGeom>
            <a:solidFill>
              <a:srgbClr val="EFAC00"/>
            </a:solidFill>
          </p:spPr>
          <p:txBody>
            <a:bodyPr wrap="square" lIns="0" tIns="0" rIns="0" bIns="0" rtlCol="0"/>
            <a:lstStyle/>
            <a:p>
              <a:endParaRPr/>
            </a:p>
          </p:txBody>
        </p:sp>
        <p:sp>
          <p:nvSpPr>
            <p:cNvPr id="14" name="object 14"/>
            <p:cNvSpPr/>
            <p:nvPr/>
          </p:nvSpPr>
          <p:spPr>
            <a:xfrm>
              <a:off x="990600" y="5257800"/>
              <a:ext cx="3962400" cy="1371600"/>
            </a:xfrm>
            <a:custGeom>
              <a:avLst/>
              <a:gdLst/>
              <a:ahLst/>
              <a:cxnLst/>
              <a:rect l="l" t="t" r="r" b="b"/>
              <a:pathLst>
                <a:path w="3962400" h="1371600">
                  <a:moveTo>
                    <a:pt x="0" y="685800"/>
                  </a:moveTo>
                  <a:lnTo>
                    <a:pt x="4765" y="637860"/>
                  </a:lnTo>
                  <a:lnTo>
                    <a:pt x="18854" y="590808"/>
                  </a:lnTo>
                  <a:lnTo>
                    <a:pt x="41950" y="544752"/>
                  </a:lnTo>
                  <a:lnTo>
                    <a:pt x="73740" y="499800"/>
                  </a:lnTo>
                  <a:lnTo>
                    <a:pt x="113910" y="456063"/>
                  </a:lnTo>
                  <a:lnTo>
                    <a:pt x="162145" y="413647"/>
                  </a:lnTo>
                  <a:lnTo>
                    <a:pt x="218132" y="372663"/>
                  </a:lnTo>
                  <a:lnTo>
                    <a:pt x="281555" y="333220"/>
                  </a:lnTo>
                  <a:lnTo>
                    <a:pt x="315957" y="314110"/>
                  </a:lnTo>
                  <a:lnTo>
                    <a:pt x="352101" y="295425"/>
                  </a:lnTo>
                  <a:lnTo>
                    <a:pt x="389947" y="277180"/>
                  </a:lnTo>
                  <a:lnTo>
                    <a:pt x="429455" y="259388"/>
                  </a:lnTo>
                  <a:lnTo>
                    <a:pt x="470587" y="242063"/>
                  </a:lnTo>
                  <a:lnTo>
                    <a:pt x="513303" y="225219"/>
                  </a:lnTo>
                  <a:lnTo>
                    <a:pt x="557565" y="208868"/>
                  </a:lnTo>
                  <a:lnTo>
                    <a:pt x="603332" y="193024"/>
                  </a:lnTo>
                  <a:lnTo>
                    <a:pt x="650565" y="177702"/>
                  </a:lnTo>
                  <a:lnTo>
                    <a:pt x="699226" y="162915"/>
                  </a:lnTo>
                  <a:lnTo>
                    <a:pt x="749274" y="148675"/>
                  </a:lnTo>
                  <a:lnTo>
                    <a:pt x="800671" y="134998"/>
                  </a:lnTo>
                  <a:lnTo>
                    <a:pt x="853377" y="121897"/>
                  </a:lnTo>
                  <a:lnTo>
                    <a:pt x="907354" y="109384"/>
                  </a:lnTo>
                  <a:lnTo>
                    <a:pt x="962561" y="97474"/>
                  </a:lnTo>
                  <a:lnTo>
                    <a:pt x="1018959" y="86181"/>
                  </a:lnTo>
                  <a:lnTo>
                    <a:pt x="1076510" y="75518"/>
                  </a:lnTo>
                  <a:lnTo>
                    <a:pt x="1135173" y="65498"/>
                  </a:lnTo>
                  <a:lnTo>
                    <a:pt x="1194910" y="56135"/>
                  </a:lnTo>
                  <a:lnTo>
                    <a:pt x="1255682" y="47444"/>
                  </a:lnTo>
                  <a:lnTo>
                    <a:pt x="1317448" y="39436"/>
                  </a:lnTo>
                  <a:lnTo>
                    <a:pt x="1380171" y="32127"/>
                  </a:lnTo>
                  <a:lnTo>
                    <a:pt x="1443809" y="25529"/>
                  </a:lnTo>
                  <a:lnTo>
                    <a:pt x="1508325" y="19657"/>
                  </a:lnTo>
                  <a:lnTo>
                    <a:pt x="1573679" y="14523"/>
                  </a:lnTo>
                  <a:lnTo>
                    <a:pt x="1639832" y="10142"/>
                  </a:lnTo>
                  <a:lnTo>
                    <a:pt x="1706744" y="6527"/>
                  </a:lnTo>
                  <a:lnTo>
                    <a:pt x="1774376" y="3692"/>
                  </a:lnTo>
                  <a:lnTo>
                    <a:pt x="1842689" y="1650"/>
                  </a:lnTo>
                  <a:lnTo>
                    <a:pt x="1911643" y="414"/>
                  </a:lnTo>
                  <a:lnTo>
                    <a:pt x="1981200" y="0"/>
                  </a:lnTo>
                  <a:lnTo>
                    <a:pt x="2050756" y="414"/>
                  </a:lnTo>
                  <a:lnTo>
                    <a:pt x="2119710" y="1650"/>
                  </a:lnTo>
                  <a:lnTo>
                    <a:pt x="2188023" y="3692"/>
                  </a:lnTo>
                  <a:lnTo>
                    <a:pt x="2255655" y="6527"/>
                  </a:lnTo>
                  <a:lnTo>
                    <a:pt x="2322567" y="10142"/>
                  </a:lnTo>
                  <a:lnTo>
                    <a:pt x="2388720" y="14523"/>
                  </a:lnTo>
                  <a:lnTo>
                    <a:pt x="2454074" y="19657"/>
                  </a:lnTo>
                  <a:lnTo>
                    <a:pt x="2518590" y="25529"/>
                  </a:lnTo>
                  <a:lnTo>
                    <a:pt x="2582228" y="32127"/>
                  </a:lnTo>
                  <a:lnTo>
                    <a:pt x="2644951" y="39436"/>
                  </a:lnTo>
                  <a:lnTo>
                    <a:pt x="2706717" y="47444"/>
                  </a:lnTo>
                  <a:lnTo>
                    <a:pt x="2767489" y="56135"/>
                  </a:lnTo>
                  <a:lnTo>
                    <a:pt x="2827226" y="65498"/>
                  </a:lnTo>
                  <a:lnTo>
                    <a:pt x="2885889" y="75518"/>
                  </a:lnTo>
                  <a:lnTo>
                    <a:pt x="2943440" y="86181"/>
                  </a:lnTo>
                  <a:lnTo>
                    <a:pt x="2999838" y="97474"/>
                  </a:lnTo>
                  <a:lnTo>
                    <a:pt x="3055045" y="109384"/>
                  </a:lnTo>
                  <a:lnTo>
                    <a:pt x="3109022" y="121897"/>
                  </a:lnTo>
                  <a:lnTo>
                    <a:pt x="3161728" y="134998"/>
                  </a:lnTo>
                  <a:lnTo>
                    <a:pt x="3213125" y="148675"/>
                  </a:lnTo>
                  <a:lnTo>
                    <a:pt x="3263173" y="162915"/>
                  </a:lnTo>
                  <a:lnTo>
                    <a:pt x="3311834" y="177702"/>
                  </a:lnTo>
                  <a:lnTo>
                    <a:pt x="3359067" y="193024"/>
                  </a:lnTo>
                  <a:lnTo>
                    <a:pt x="3404834" y="208868"/>
                  </a:lnTo>
                  <a:lnTo>
                    <a:pt x="3449096" y="225219"/>
                  </a:lnTo>
                  <a:lnTo>
                    <a:pt x="3491812" y="242063"/>
                  </a:lnTo>
                  <a:lnTo>
                    <a:pt x="3532944" y="259388"/>
                  </a:lnTo>
                  <a:lnTo>
                    <a:pt x="3572452" y="277180"/>
                  </a:lnTo>
                  <a:lnTo>
                    <a:pt x="3610298" y="295425"/>
                  </a:lnTo>
                  <a:lnTo>
                    <a:pt x="3646442" y="314110"/>
                  </a:lnTo>
                  <a:lnTo>
                    <a:pt x="3680844" y="333220"/>
                  </a:lnTo>
                  <a:lnTo>
                    <a:pt x="3744267" y="372663"/>
                  </a:lnTo>
                  <a:lnTo>
                    <a:pt x="3800254" y="413647"/>
                  </a:lnTo>
                  <a:lnTo>
                    <a:pt x="3848489" y="456063"/>
                  </a:lnTo>
                  <a:lnTo>
                    <a:pt x="3888659" y="499800"/>
                  </a:lnTo>
                  <a:lnTo>
                    <a:pt x="3920449" y="544752"/>
                  </a:lnTo>
                  <a:lnTo>
                    <a:pt x="3943545" y="590808"/>
                  </a:lnTo>
                  <a:lnTo>
                    <a:pt x="3957634" y="637860"/>
                  </a:lnTo>
                  <a:lnTo>
                    <a:pt x="3962400" y="685800"/>
                  </a:lnTo>
                  <a:lnTo>
                    <a:pt x="3961201" y="709876"/>
                  </a:lnTo>
                  <a:lnTo>
                    <a:pt x="3957634" y="733745"/>
                  </a:lnTo>
                  <a:lnTo>
                    <a:pt x="3943545" y="780802"/>
                  </a:lnTo>
                  <a:lnTo>
                    <a:pt x="3920449" y="826862"/>
                  </a:lnTo>
                  <a:lnTo>
                    <a:pt x="3888659" y="871816"/>
                  </a:lnTo>
                  <a:lnTo>
                    <a:pt x="3848489" y="915556"/>
                  </a:lnTo>
                  <a:lnTo>
                    <a:pt x="3800254" y="957973"/>
                  </a:lnTo>
                  <a:lnTo>
                    <a:pt x="3744267" y="998958"/>
                  </a:lnTo>
                  <a:lnTo>
                    <a:pt x="3680844" y="1038402"/>
                  </a:lnTo>
                  <a:lnTo>
                    <a:pt x="3646442" y="1057512"/>
                  </a:lnTo>
                  <a:lnTo>
                    <a:pt x="3610298" y="1076196"/>
                  </a:lnTo>
                  <a:lnTo>
                    <a:pt x="3572452" y="1094441"/>
                  </a:lnTo>
                  <a:lnTo>
                    <a:pt x="3532944" y="1112232"/>
                  </a:lnTo>
                  <a:lnTo>
                    <a:pt x="3491812" y="1129556"/>
                  </a:lnTo>
                  <a:lnTo>
                    <a:pt x="3449096" y="1146401"/>
                  </a:lnTo>
                  <a:lnTo>
                    <a:pt x="3404834" y="1162751"/>
                  </a:lnTo>
                  <a:lnTo>
                    <a:pt x="3359067" y="1178593"/>
                  </a:lnTo>
                  <a:lnTo>
                    <a:pt x="3311834" y="1193915"/>
                  </a:lnTo>
                  <a:lnTo>
                    <a:pt x="3263173" y="1208701"/>
                  </a:lnTo>
                  <a:lnTo>
                    <a:pt x="3213125" y="1222939"/>
                  </a:lnTo>
                  <a:lnTo>
                    <a:pt x="3161728" y="1236616"/>
                  </a:lnTo>
                  <a:lnTo>
                    <a:pt x="3109022" y="1249716"/>
                  </a:lnTo>
                  <a:lnTo>
                    <a:pt x="3055045" y="1262228"/>
                  </a:lnTo>
                  <a:lnTo>
                    <a:pt x="2999838" y="1274136"/>
                  </a:lnTo>
                  <a:lnTo>
                    <a:pt x="2943440" y="1285428"/>
                  </a:lnTo>
                  <a:lnTo>
                    <a:pt x="2885889" y="1296091"/>
                  </a:lnTo>
                  <a:lnTo>
                    <a:pt x="2827226" y="1306109"/>
                  </a:lnTo>
                  <a:lnTo>
                    <a:pt x="2767489" y="1315471"/>
                  </a:lnTo>
                  <a:lnTo>
                    <a:pt x="2706717" y="1324162"/>
                  </a:lnTo>
                  <a:lnTo>
                    <a:pt x="2644951" y="1332168"/>
                  </a:lnTo>
                  <a:lnTo>
                    <a:pt x="2582228" y="1339476"/>
                  </a:lnTo>
                  <a:lnTo>
                    <a:pt x="2518590" y="1346073"/>
                  </a:lnTo>
                  <a:lnTo>
                    <a:pt x="2454074" y="1351945"/>
                  </a:lnTo>
                  <a:lnTo>
                    <a:pt x="2388720" y="1357078"/>
                  </a:lnTo>
                  <a:lnTo>
                    <a:pt x="2322567" y="1361458"/>
                  </a:lnTo>
                  <a:lnTo>
                    <a:pt x="2255655" y="1365073"/>
                  </a:lnTo>
                  <a:lnTo>
                    <a:pt x="2188023" y="1367908"/>
                  </a:lnTo>
                  <a:lnTo>
                    <a:pt x="2119710" y="1369950"/>
                  </a:lnTo>
                  <a:lnTo>
                    <a:pt x="2050756" y="1371185"/>
                  </a:lnTo>
                  <a:lnTo>
                    <a:pt x="1981200" y="1371600"/>
                  </a:lnTo>
                  <a:lnTo>
                    <a:pt x="1911643" y="1371185"/>
                  </a:lnTo>
                  <a:lnTo>
                    <a:pt x="1842689" y="1369950"/>
                  </a:lnTo>
                  <a:lnTo>
                    <a:pt x="1774376" y="1367908"/>
                  </a:lnTo>
                  <a:lnTo>
                    <a:pt x="1706744" y="1365073"/>
                  </a:lnTo>
                  <a:lnTo>
                    <a:pt x="1639832" y="1361458"/>
                  </a:lnTo>
                  <a:lnTo>
                    <a:pt x="1573679" y="1357078"/>
                  </a:lnTo>
                  <a:lnTo>
                    <a:pt x="1508325" y="1351945"/>
                  </a:lnTo>
                  <a:lnTo>
                    <a:pt x="1443809" y="1346073"/>
                  </a:lnTo>
                  <a:lnTo>
                    <a:pt x="1380171" y="1339476"/>
                  </a:lnTo>
                  <a:lnTo>
                    <a:pt x="1317448" y="1332168"/>
                  </a:lnTo>
                  <a:lnTo>
                    <a:pt x="1255682" y="1324162"/>
                  </a:lnTo>
                  <a:lnTo>
                    <a:pt x="1194910" y="1315471"/>
                  </a:lnTo>
                  <a:lnTo>
                    <a:pt x="1135173" y="1306109"/>
                  </a:lnTo>
                  <a:lnTo>
                    <a:pt x="1076510" y="1296091"/>
                  </a:lnTo>
                  <a:lnTo>
                    <a:pt x="1018959" y="1285428"/>
                  </a:lnTo>
                  <a:lnTo>
                    <a:pt x="962561" y="1274136"/>
                  </a:lnTo>
                  <a:lnTo>
                    <a:pt x="907354" y="1262228"/>
                  </a:lnTo>
                  <a:lnTo>
                    <a:pt x="853377" y="1249716"/>
                  </a:lnTo>
                  <a:lnTo>
                    <a:pt x="800671" y="1236616"/>
                  </a:lnTo>
                  <a:lnTo>
                    <a:pt x="749274" y="1222939"/>
                  </a:lnTo>
                  <a:lnTo>
                    <a:pt x="699226" y="1208701"/>
                  </a:lnTo>
                  <a:lnTo>
                    <a:pt x="650565" y="1193915"/>
                  </a:lnTo>
                  <a:lnTo>
                    <a:pt x="603332" y="1178593"/>
                  </a:lnTo>
                  <a:lnTo>
                    <a:pt x="557565" y="1162751"/>
                  </a:lnTo>
                  <a:lnTo>
                    <a:pt x="513303" y="1146401"/>
                  </a:lnTo>
                  <a:lnTo>
                    <a:pt x="470587" y="1129556"/>
                  </a:lnTo>
                  <a:lnTo>
                    <a:pt x="429455" y="1112232"/>
                  </a:lnTo>
                  <a:lnTo>
                    <a:pt x="389947" y="1094441"/>
                  </a:lnTo>
                  <a:lnTo>
                    <a:pt x="352101" y="1076196"/>
                  </a:lnTo>
                  <a:lnTo>
                    <a:pt x="315957" y="1057512"/>
                  </a:lnTo>
                  <a:lnTo>
                    <a:pt x="281555" y="1038402"/>
                  </a:lnTo>
                  <a:lnTo>
                    <a:pt x="218132" y="998958"/>
                  </a:lnTo>
                  <a:lnTo>
                    <a:pt x="162145" y="957973"/>
                  </a:lnTo>
                  <a:lnTo>
                    <a:pt x="113910" y="915556"/>
                  </a:lnTo>
                  <a:lnTo>
                    <a:pt x="73740" y="871816"/>
                  </a:lnTo>
                  <a:lnTo>
                    <a:pt x="41950" y="826862"/>
                  </a:lnTo>
                  <a:lnTo>
                    <a:pt x="18854" y="780802"/>
                  </a:lnTo>
                  <a:lnTo>
                    <a:pt x="4765" y="733745"/>
                  </a:lnTo>
                  <a:lnTo>
                    <a:pt x="0" y="685800"/>
                  </a:lnTo>
                  <a:close/>
                </a:path>
              </a:pathLst>
            </a:custGeom>
            <a:ln w="12700">
              <a:solidFill>
                <a:srgbClr val="000000"/>
              </a:solidFill>
            </a:ln>
          </p:spPr>
          <p:txBody>
            <a:bodyPr wrap="square" lIns="0" tIns="0" rIns="0" bIns="0" rtlCol="0"/>
            <a:lstStyle/>
            <a:p>
              <a:endParaRPr/>
            </a:p>
          </p:txBody>
        </p:sp>
      </p:grpSp>
      <p:sp>
        <p:nvSpPr>
          <p:cNvPr id="15" name="object 15"/>
          <p:cNvSpPr txBox="1"/>
          <p:nvPr/>
        </p:nvSpPr>
        <p:spPr>
          <a:xfrm>
            <a:off x="3492755" y="5642559"/>
            <a:ext cx="2004695" cy="574040"/>
          </a:xfrm>
          <a:prstGeom prst="rect">
            <a:avLst/>
          </a:prstGeom>
        </p:spPr>
        <p:txBody>
          <a:bodyPr vert="horz" wrap="square" lIns="0" tIns="12700" rIns="0" bIns="0" rtlCol="0">
            <a:spAutoFit/>
          </a:bodyPr>
          <a:lstStyle/>
          <a:p>
            <a:pPr marL="103505" marR="5080" indent="-91440">
              <a:spcBef>
                <a:spcPts val="100"/>
              </a:spcBef>
            </a:pPr>
            <a:r>
              <a:rPr spc="-5">
                <a:latin typeface="Corbel"/>
                <a:cs typeface="Corbel"/>
              </a:rPr>
              <a:t>Control- </a:t>
            </a:r>
            <a:r>
              <a:rPr>
                <a:latin typeface="Corbel"/>
                <a:cs typeface="Corbel"/>
              </a:rPr>
              <a:t>regulate</a:t>
            </a:r>
            <a:r>
              <a:rPr spc="-85">
                <a:latin typeface="Corbel"/>
                <a:cs typeface="Corbel"/>
              </a:rPr>
              <a:t> </a:t>
            </a:r>
            <a:r>
              <a:rPr spc="-5">
                <a:latin typeface="Corbel"/>
                <a:cs typeface="Corbel"/>
              </a:rPr>
              <a:t>the  </a:t>
            </a:r>
            <a:r>
              <a:rPr spc="-5" err="1">
                <a:latin typeface="Corbel"/>
                <a:cs typeface="Corbel"/>
              </a:rPr>
              <a:t>behaviour</a:t>
            </a:r>
            <a:r>
              <a:rPr spc="-5">
                <a:latin typeface="Corbel"/>
                <a:cs typeface="Corbel"/>
              </a:rPr>
              <a:t> of</a:t>
            </a:r>
            <a:r>
              <a:rPr spc="5">
                <a:latin typeface="Corbel"/>
                <a:cs typeface="Corbel"/>
              </a:rPr>
              <a:t> </a:t>
            </a:r>
            <a:r>
              <a:rPr spc="-5">
                <a:latin typeface="Corbel"/>
                <a:cs typeface="Corbel"/>
              </a:rPr>
              <a:t>others</a:t>
            </a:r>
            <a:endParaRPr>
              <a:latin typeface="Corbel"/>
              <a:cs typeface="Corbel"/>
            </a:endParaRPr>
          </a:p>
        </p:txBody>
      </p:sp>
    </p:spTree>
    <p:extLst>
      <p:ext uri="{BB962C8B-B14F-4D97-AF65-F5344CB8AC3E}">
        <p14:creationId xmlns:p14="http://schemas.microsoft.com/office/powerpoint/2010/main" val="147662694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04975" y="238126"/>
            <a:ext cx="7791450" cy="90487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142236" y="2265935"/>
            <a:ext cx="7201534" cy="2220595"/>
          </a:xfrm>
          <a:prstGeom prst="rect">
            <a:avLst/>
          </a:prstGeom>
        </p:spPr>
        <p:txBody>
          <a:bodyPr vert="horz" wrap="square" lIns="0" tIns="195580" rIns="0" bIns="0" rtlCol="0">
            <a:spAutoFit/>
          </a:bodyPr>
          <a:lstStyle/>
          <a:p>
            <a:pPr marL="332740" indent="-320040">
              <a:spcBef>
                <a:spcPts val="1540"/>
              </a:spcBef>
              <a:buClr>
                <a:srgbClr val="EFAC00"/>
              </a:buClr>
              <a:buSzPct val="79166"/>
              <a:buFont typeface="Wingdings 2"/>
              <a:buChar char=""/>
              <a:tabLst>
                <a:tab pos="332105" algn="l"/>
                <a:tab pos="332740" algn="l"/>
              </a:tabLst>
            </a:pPr>
            <a:r>
              <a:rPr sz="2400">
                <a:latin typeface="Times New Roman"/>
                <a:cs typeface="Times New Roman"/>
              </a:rPr>
              <a:t>Represents characteristics of</a:t>
            </a:r>
            <a:r>
              <a:rPr sz="2400" spc="-100">
                <a:latin typeface="Times New Roman"/>
                <a:cs typeface="Times New Roman"/>
              </a:rPr>
              <a:t> </a:t>
            </a:r>
            <a:r>
              <a:rPr sz="2400">
                <a:latin typeface="Times New Roman"/>
                <a:cs typeface="Times New Roman"/>
              </a:rPr>
              <a:t>group</a:t>
            </a:r>
          </a:p>
          <a:p>
            <a:pPr marL="332740" indent="-320040">
              <a:spcBef>
                <a:spcPts val="1440"/>
              </a:spcBef>
              <a:buClr>
                <a:srgbClr val="EFAC00"/>
              </a:buClr>
              <a:buSzPct val="79166"/>
              <a:buFont typeface="Wingdings 2"/>
              <a:buChar char=""/>
              <a:tabLst>
                <a:tab pos="332105" algn="l"/>
                <a:tab pos="332740" algn="l"/>
              </a:tabLst>
            </a:pPr>
            <a:r>
              <a:rPr sz="2400" spc="-5">
                <a:latin typeface="Times New Roman"/>
                <a:cs typeface="Times New Roman"/>
              </a:rPr>
              <a:t>Basis </a:t>
            </a:r>
            <a:r>
              <a:rPr sz="2400">
                <a:latin typeface="Times New Roman"/>
                <a:cs typeface="Times New Roman"/>
              </a:rPr>
              <a:t>for predicting and controlling </a:t>
            </a:r>
            <a:r>
              <a:rPr sz="2400" err="1">
                <a:latin typeface="Times New Roman"/>
                <a:cs typeface="Times New Roman"/>
              </a:rPr>
              <a:t>behaviour</a:t>
            </a:r>
            <a:r>
              <a:rPr sz="2400">
                <a:latin typeface="Times New Roman"/>
                <a:cs typeface="Times New Roman"/>
              </a:rPr>
              <a:t> of</a:t>
            </a:r>
            <a:r>
              <a:rPr sz="2400" spc="-130">
                <a:latin typeface="Times New Roman"/>
                <a:cs typeface="Times New Roman"/>
              </a:rPr>
              <a:t> </a:t>
            </a:r>
            <a:r>
              <a:rPr sz="2400" spc="-5">
                <a:latin typeface="Times New Roman"/>
                <a:cs typeface="Times New Roman"/>
              </a:rPr>
              <a:t>others</a:t>
            </a:r>
            <a:endParaRPr sz="2400">
              <a:latin typeface="Times New Roman"/>
              <a:cs typeface="Times New Roman"/>
            </a:endParaRPr>
          </a:p>
          <a:p>
            <a:pPr marL="332740" indent="-320040">
              <a:spcBef>
                <a:spcPts val="1440"/>
              </a:spcBef>
              <a:buClr>
                <a:srgbClr val="EFAC00"/>
              </a:buClr>
              <a:buSzPct val="79166"/>
              <a:buFont typeface="Wingdings 2"/>
              <a:buChar char=""/>
              <a:tabLst>
                <a:tab pos="332105" algn="l"/>
                <a:tab pos="332740" algn="l"/>
              </a:tabLst>
            </a:pPr>
            <a:r>
              <a:rPr sz="2400">
                <a:latin typeface="Times New Roman"/>
                <a:cs typeface="Times New Roman"/>
              </a:rPr>
              <a:t>Related to </a:t>
            </a:r>
            <a:r>
              <a:rPr sz="2400" err="1">
                <a:latin typeface="Times New Roman"/>
                <a:cs typeface="Times New Roman"/>
              </a:rPr>
              <a:t>behaviours</a:t>
            </a:r>
            <a:r>
              <a:rPr sz="2400">
                <a:latin typeface="Times New Roman"/>
                <a:cs typeface="Times New Roman"/>
              </a:rPr>
              <a:t> considered </a:t>
            </a:r>
            <a:r>
              <a:rPr sz="2400" spc="-5">
                <a:latin typeface="Times New Roman"/>
                <a:cs typeface="Times New Roman"/>
              </a:rPr>
              <a:t>important for </a:t>
            </a:r>
            <a:r>
              <a:rPr sz="2400">
                <a:latin typeface="Times New Roman"/>
                <a:cs typeface="Times New Roman"/>
              </a:rPr>
              <a:t>their</a:t>
            </a:r>
            <a:r>
              <a:rPr sz="2400" spc="-130">
                <a:latin typeface="Times New Roman"/>
                <a:cs typeface="Times New Roman"/>
              </a:rPr>
              <a:t> </a:t>
            </a:r>
            <a:r>
              <a:rPr sz="2400">
                <a:latin typeface="Times New Roman"/>
                <a:cs typeface="Times New Roman"/>
              </a:rPr>
              <a:t>grp</a:t>
            </a:r>
          </a:p>
          <a:p>
            <a:pPr marL="332740" indent="-320040">
              <a:spcBef>
                <a:spcPts val="1440"/>
              </a:spcBef>
              <a:buClr>
                <a:srgbClr val="EFAC00"/>
              </a:buClr>
              <a:buSzPct val="79166"/>
              <a:buFont typeface="Wingdings 2"/>
              <a:buChar char=""/>
              <a:tabLst>
                <a:tab pos="332105" algn="l"/>
                <a:tab pos="332740" algn="l"/>
              </a:tabLst>
            </a:pPr>
            <a:r>
              <a:rPr sz="2400">
                <a:latin typeface="Times New Roman"/>
                <a:cs typeface="Times New Roman"/>
              </a:rPr>
              <a:t>They are applied to all</a:t>
            </a:r>
            <a:r>
              <a:rPr sz="2400" spc="-85">
                <a:latin typeface="Times New Roman"/>
                <a:cs typeface="Times New Roman"/>
              </a:rPr>
              <a:t> </a:t>
            </a:r>
            <a:r>
              <a:rPr sz="2400" spc="-5" err="1">
                <a:latin typeface="Times New Roman"/>
                <a:cs typeface="Times New Roman"/>
              </a:rPr>
              <a:t>memebrs</a:t>
            </a:r>
            <a:r>
              <a:rPr sz="2400" spc="-5">
                <a:latin typeface="Times New Roman"/>
                <a:cs typeface="Times New Roman"/>
              </a:rPr>
              <a:t>.</a:t>
            </a:r>
            <a:endParaRPr sz="2400">
              <a:latin typeface="Times New Roman"/>
              <a:cs typeface="Times New Roman"/>
            </a:endParaRPr>
          </a:p>
        </p:txBody>
      </p:sp>
    </p:spTree>
    <p:extLst>
      <p:ext uri="{BB962C8B-B14F-4D97-AF65-F5344CB8AC3E}">
        <p14:creationId xmlns:p14="http://schemas.microsoft.com/office/powerpoint/2010/main" val="18072503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200650" y="238126"/>
            <a:ext cx="1828800" cy="90487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142236" y="1843481"/>
            <a:ext cx="7301230" cy="3908762"/>
          </a:xfrm>
          <a:prstGeom prst="rect">
            <a:avLst/>
          </a:prstGeom>
        </p:spPr>
        <p:txBody>
          <a:bodyPr vert="horz" wrap="square" lIns="0" tIns="12700" rIns="0" bIns="0" rtlCol="0">
            <a:spAutoFit/>
          </a:bodyPr>
          <a:lstStyle/>
          <a:p>
            <a:pPr marL="12700">
              <a:spcBef>
                <a:spcPts val="100"/>
              </a:spcBef>
            </a:pPr>
            <a:r>
              <a:rPr sz="2400">
                <a:latin typeface="Times New Roman"/>
                <a:cs typeface="Times New Roman"/>
              </a:rPr>
              <a:t>-various parts played by group</a:t>
            </a:r>
            <a:r>
              <a:rPr sz="2400" spc="-85">
                <a:latin typeface="Times New Roman"/>
                <a:cs typeface="Times New Roman"/>
              </a:rPr>
              <a:t> </a:t>
            </a:r>
            <a:r>
              <a:rPr sz="2400" spc="-10">
                <a:latin typeface="Times New Roman"/>
                <a:cs typeface="Times New Roman"/>
              </a:rPr>
              <a:t>members.</a:t>
            </a:r>
            <a:endParaRPr sz="2400">
              <a:latin typeface="Times New Roman"/>
              <a:cs typeface="Times New Roman"/>
            </a:endParaRPr>
          </a:p>
          <a:p>
            <a:pPr>
              <a:spcBef>
                <a:spcPts val="10"/>
              </a:spcBef>
            </a:pPr>
            <a:endParaRPr sz="3300">
              <a:latin typeface="Times New Roman"/>
              <a:cs typeface="Times New Roman"/>
            </a:endParaRPr>
          </a:p>
          <a:p>
            <a:pPr marL="12700"/>
            <a:r>
              <a:rPr sz="2400">
                <a:latin typeface="Times New Roman"/>
                <a:cs typeface="Times New Roman"/>
              </a:rPr>
              <a:t>There are </a:t>
            </a:r>
            <a:r>
              <a:rPr sz="2400" spc="-5">
                <a:latin typeface="Times New Roman"/>
                <a:cs typeface="Times New Roman"/>
              </a:rPr>
              <a:t>two elements </a:t>
            </a:r>
            <a:r>
              <a:rPr sz="2400">
                <a:latin typeface="Times New Roman"/>
                <a:cs typeface="Times New Roman"/>
              </a:rPr>
              <a:t>that define this role</a:t>
            </a:r>
            <a:r>
              <a:rPr sz="2400" spc="-125">
                <a:latin typeface="Times New Roman"/>
                <a:cs typeface="Times New Roman"/>
              </a:rPr>
              <a:t> </a:t>
            </a:r>
            <a:r>
              <a:rPr sz="2400" spc="5">
                <a:latin typeface="Times New Roman"/>
                <a:cs typeface="Times New Roman"/>
              </a:rPr>
              <a:t>identity-</a:t>
            </a:r>
            <a:endParaRPr sz="2400">
              <a:latin typeface="Times New Roman"/>
              <a:cs typeface="Times New Roman"/>
            </a:endParaRPr>
          </a:p>
          <a:p>
            <a:pPr>
              <a:spcBef>
                <a:spcPts val="10"/>
              </a:spcBef>
            </a:pPr>
            <a:endParaRPr sz="3750">
              <a:latin typeface="Times New Roman"/>
              <a:cs typeface="Times New Roman"/>
            </a:endParaRPr>
          </a:p>
          <a:p>
            <a:pPr marL="407034" indent="-394970">
              <a:buClr>
                <a:srgbClr val="EFAC00"/>
              </a:buClr>
              <a:buSzPct val="79166"/>
              <a:buFont typeface="Wingdings"/>
              <a:buChar char=""/>
              <a:tabLst>
                <a:tab pos="407034" algn="l"/>
                <a:tab pos="407670" algn="l"/>
              </a:tabLst>
            </a:pPr>
            <a:r>
              <a:rPr sz="2400" spc="-5">
                <a:latin typeface="Times New Roman"/>
                <a:cs typeface="Times New Roman"/>
              </a:rPr>
              <a:t>Role </a:t>
            </a:r>
            <a:r>
              <a:rPr sz="2400">
                <a:latin typeface="Times New Roman"/>
                <a:cs typeface="Times New Roman"/>
              </a:rPr>
              <a:t>Perception-An individual is expected to</a:t>
            </a:r>
            <a:r>
              <a:rPr sz="2400" spc="-135">
                <a:latin typeface="Times New Roman"/>
                <a:cs typeface="Times New Roman"/>
              </a:rPr>
              <a:t> </a:t>
            </a:r>
            <a:r>
              <a:rPr sz="2400">
                <a:latin typeface="Times New Roman"/>
                <a:cs typeface="Times New Roman"/>
              </a:rPr>
              <a:t>behave</a:t>
            </a:r>
          </a:p>
          <a:p>
            <a:pPr marL="332105">
              <a:spcBef>
                <a:spcPts val="1440"/>
              </a:spcBef>
            </a:pPr>
            <a:r>
              <a:rPr sz="2400">
                <a:latin typeface="Times New Roman"/>
                <a:cs typeface="Times New Roman"/>
              </a:rPr>
              <a:t>according to his own perception in the</a:t>
            </a:r>
            <a:r>
              <a:rPr sz="2400" spc="-140">
                <a:latin typeface="Times New Roman"/>
                <a:cs typeface="Times New Roman"/>
              </a:rPr>
              <a:t> </a:t>
            </a:r>
            <a:r>
              <a:rPr sz="2400">
                <a:latin typeface="Times New Roman"/>
                <a:cs typeface="Times New Roman"/>
              </a:rPr>
              <a:t>group.</a:t>
            </a:r>
          </a:p>
          <a:p>
            <a:pPr marL="332105" marR="5080" indent="-320040">
              <a:lnSpc>
                <a:spcPts val="4320"/>
              </a:lnSpc>
              <a:spcBef>
                <a:spcPts val="385"/>
              </a:spcBef>
              <a:buClr>
                <a:srgbClr val="EFAC00"/>
              </a:buClr>
              <a:buSzPct val="79166"/>
              <a:buFont typeface="Wingdings"/>
              <a:buChar char=""/>
              <a:tabLst>
                <a:tab pos="407034" algn="l"/>
                <a:tab pos="407670" algn="l"/>
              </a:tabLst>
            </a:pPr>
            <a:r>
              <a:t>	</a:t>
            </a:r>
            <a:r>
              <a:rPr sz="2400">
                <a:latin typeface="Times New Roman"/>
                <a:cs typeface="Times New Roman"/>
              </a:rPr>
              <a:t>Role Expectation-It </a:t>
            </a:r>
            <a:r>
              <a:rPr sz="2400" spc="-5">
                <a:latin typeface="Times New Roman"/>
                <a:cs typeface="Times New Roman"/>
              </a:rPr>
              <a:t>is defined as </a:t>
            </a:r>
            <a:r>
              <a:rPr sz="2400">
                <a:latin typeface="Times New Roman"/>
                <a:cs typeface="Times New Roman"/>
              </a:rPr>
              <a:t>how </a:t>
            </a:r>
            <a:r>
              <a:rPr sz="2400" spc="-5">
                <a:latin typeface="Times New Roman"/>
                <a:cs typeface="Times New Roman"/>
              </a:rPr>
              <a:t>others </a:t>
            </a:r>
            <a:r>
              <a:rPr sz="2400">
                <a:latin typeface="Times New Roman"/>
                <a:cs typeface="Times New Roman"/>
              </a:rPr>
              <a:t>believe</a:t>
            </a:r>
            <a:r>
              <a:rPr sz="2400" spc="-105">
                <a:latin typeface="Times New Roman"/>
                <a:cs typeface="Times New Roman"/>
              </a:rPr>
              <a:t> </a:t>
            </a:r>
            <a:r>
              <a:rPr sz="2400">
                <a:latin typeface="Times New Roman"/>
                <a:cs typeface="Times New Roman"/>
              </a:rPr>
              <a:t>one  should behave in a given</a:t>
            </a:r>
            <a:r>
              <a:rPr sz="2400" spc="-85">
                <a:latin typeface="Times New Roman"/>
                <a:cs typeface="Times New Roman"/>
              </a:rPr>
              <a:t> </a:t>
            </a:r>
            <a:r>
              <a:rPr sz="2400">
                <a:latin typeface="Times New Roman"/>
                <a:cs typeface="Times New Roman"/>
              </a:rPr>
              <a:t>situation.</a:t>
            </a:r>
          </a:p>
        </p:txBody>
      </p:sp>
    </p:spTree>
    <p:extLst>
      <p:ext uri="{BB962C8B-B14F-4D97-AF65-F5344CB8AC3E}">
        <p14:creationId xmlns:p14="http://schemas.microsoft.com/office/powerpoint/2010/main" val="348717835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48250" y="238126"/>
            <a:ext cx="2343150" cy="90487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142236" y="1791056"/>
            <a:ext cx="7766050" cy="3226435"/>
          </a:xfrm>
          <a:prstGeom prst="rect">
            <a:avLst/>
          </a:prstGeom>
        </p:spPr>
        <p:txBody>
          <a:bodyPr vert="horz" wrap="square" lIns="0" tIns="12700" rIns="0" bIns="0" rtlCol="0">
            <a:spAutoFit/>
          </a:bodyPr>
          <a:lstStyle/>
          <a:p>
            <a:pPr marL="12700" marR="417830">
              <a:lnSpc>
                <a:spcPct val="150000"/>
              </a:lnSpc>
              <a:spcBef>
                <a:spcPts val="100"/>
              </a:spcBef>
            </a:pPr>
            <a:r>
              <a:rPr sz="2000" spc="-5">
                <a:latin typeface="Times New Roman"/>
                <a:cs typeface="Times New Roman"/>
              </a:rPr>
              <a:t>Status </a:t>
            </a:r>
            <a:r>
              <a:rPr sz="2000">
                <a:latin typeface="Times New Roman"/>
                <a:cs typeface="Times New Roman"/>
              </a:rPr>
              <a:t>is “ a </a:t>
            </a:r>
            <a:r>
              <a:rPr sz="2000" spc="-5">
                <a:latin typeface="Times New Roman"/>
                <a:cs typeface="Times New Roman"/>
              </a:rPr>
              <a:t>socially </a:t>
            </a:r>
            <a:r>
              <a:rPr sz="2000">
                <a:latin typeface="Times New Roman"/>
                <a:cs typeface="Times New Roman"/>
              </a:rPr>
              <a:t>defined </a:t>
            </a:r>
            <a:r>
              <a:rPr sz="2000" spc="-5">
                <a:latin typeface="Times New Roman"/>
                <a:cs typeface="Times New Roman"/>
              </a:rPr>
              <a:t>position </a:t>
            </a:r>
            <a:r>
              <a:rPr sz="2000">
                <a:latin typeface="Times New Roman"/>
                <a:cs typeface="Times New Roman"/>
              </a:rPr>
              <a:t>or rank given to groups or group  </a:t>
            </a:r>
            <a:r>
              <a:rPr sz="2000" spc="-5">
                <a:latin typeface="Times New Roman"/>
                <a:cs typeface="Times New Roman"/>
              </a:rPr>
              <a:t>members </a:t>
            </a:r>
            <a:r>
              <a:rPr sz="2000">
                <a:latin typeface="Times New Roman"/>
                <a:cs typeface="Times New Roman"/>
              </a:rPr>
              <a:t>by others.” Group </a:t>
            </a:r>
            <a:r>
              <a:rPr sz="2000" spc="-5">
                <a:latin typeface="Times New Roman"/>
                <a:cs typeface="Times New Roman"/>
              </a:rPr>
              <a:t>members </a:t>
            </a:r>
            <a:r>
              <a:rPr sz="2000">
                <a:latin typeface="Times New Roman"/>
                <a:cs typeface="Times New Roman"/>
              </a:rPr>
              <a:t>get high </a:t>
            </a:r>
            <a:r>
              <a:rPr sz="2000" spc="-5">
                <a:latin typeface="Times New Roman"/>
                <a:cs typeface="Times New Roman"/>
              </a:rPr>
              <a:t>status </a:t>
            </a:r>
            <a:r>
              <a:rPr sz="2000">
                <a:latin typeface="Times New Roman"/>
                <a:cs typeface="Times New Roman"/>
              </a:rPr>
              <a:t>or low </a:t>
            </a:r>
            <a:r>
              <a:rPr sz="2000" spc="-5">
                <a:latin typeface="Times New Roman"/>
                <a:cs typeface="Times New Roman"/>
              </a:rPr>
              <a:t>status </a:t>
            </a:r>
            <a:r>
              <a:rPr sz="2000">
                <a:latin typeface="Times New Roman"/>
                <a:cs typeface="Times New Roman"/>
              </a:rPr>
              <a:t>in</a:t>
            </a:r>
            <a:r>
              <a:rPr sz="2000" spc="-170">
                <a:latin typeface="Times New Roman"/>
                <a:cs typeface="Times New Roman"/>
              </a:rPr>
              <a:t> </a:t>
            </a:r>
            <a:r>
              <a:rPr sz="2000">
                <a:latin typeface="Times New Roman"/>
                <a:cs typeface="Times New Roman"/>
              </a:rPr>
              <a:t>the  </a:t>
            </a:r>
            <a:r>
              <a:rPr sz="2000" spc="5">
                <a:latin typeface="Times New Roman"/>
                <a:cs typeface="Times New Roman"/>
              </a:rPr>
              <a:t>Group </a:t>
            </a:r>
            <a:r>
              <a:rPr sz="2000">
                <a:latin typeface="Times New Roman"/>
                <a:cs typeface="Times New Roman"/>
              </a:rPr>
              <a:t>based on their authority and</a:t>
            </a:r>
            <a:r>
              <a:rPr sz="2000" spc="-165">
                <a:latin typeface="Times New Roman"/>
                <a:cs typeface="Times New Roman"/>
              </a:rPr>
              <a:t> </a:t>
            </a:r>
            <a:r>
              <a:rPr sz="2000">
                <a:latin typeface="Times New Roman"/>
                <a:cs typeface="Times New Roman"/>
              </a:rPr>
              <a:t>performance.</a:t>
            </a:r>
          </a:p>
          <a:p>
            <a:pPr marL="1217930">
              <a:spcBef>
                <a:spcPts val="1200"/>
              </a:spcBef>
            </a:pPr>
            <a:r>
              <a:rPr sz="2000">
                <a:latin typeface="Times New Roman"/>
                <a:cs typeface="Times New Roman"/>
              </a:rPr>
              <a:t>High </a:t>
            </a:r>
            <a:r>
              <a:rPr sz="2000" spc="-5">
                <a:latin typeface="Times New Roman"/>
                <a:cs typeface="Times New Roman"/>
              </a:rPr>
              <a:t>status members </a:t>
            </a:r>
            <a:r>
              <a:rPr sz="2000">
                <a:latin typeface="Times New Roman"/>
                <a:cs typeface="Times New Roman"/>
              </a:rPr>
              <a:t>of the group have </a:t>
            </a:r>
            <a:r>
              <a:rPr sz="2000" spc="-5">
                <a:latin typeface="Times New Roman"/>
                <a:cs typeface="Times New Roman"/>
              </a:rPr>
              <a:t>more </a:t>
            </a:r>
            <a:r>
              <a:rPr sz="2000">
                <a:latin typeface="Times New Roman"/>
                <a:cs typeface="Times New Roman"/>
              </a:rPr>
              <a:t>freedom to</a:t>
            </a:r>
            <a:r>
              <a:rPr sz="2000" spc="-145">
                <a:latin typeface="Times New Roman"/>
                <a:cs typeface="Times New Roman"/>
              </a:rPr>
              <a:t> </a:t>
            </a:r>
            <a:r>
              <a:rPr sz="2000">
                <a:latin typeface="Times New Roman"/>
                <a:cs typeface="Times New Roman"/>
              </a:rPr>
              <a:t>deviate</a:t>
            </a:r>
          </a:p>
          <a:p>
            <a:pPr marL="332105" marR="45085">
              <a:lnSpc>
                <a:spcPct val="150000"/>
              </a:lnSpc>
            </a:pPr>
            <a:r>
              <a:rPr sz="2000">
                <a:latin typeface="Times New Roman"/>
                <a:cs typeface="Times New Roman"/>
              </a:rPr>
              <a:t>from the norms. This </a:t>
            </a:r>
            <a:r>
              <a:rPr sz="2000" spc="-5">
                <a:latin typeface="Times New Roman"/>
                <a:cs typeface="Times New Roman"/>
              </a:rPr>
              <a:t>facility </a:t>
            </a:r>
            <a:r>
              <a:rPr sz="2000">
                <a:latin typeface="Times New Roman"/>
                <a:cs typeface="Times New Roman"/>
              </a:rPr>
              <a:t>enables them to have the </a:t>
            </a:r>
            <a:r>
              <a:rPr sz="2000" spc="-5">
                <a:latin typeface="Times New Roman"/>
                <a:cs typeface="Times New Roman"/>
              </a:rPr>
              <a:t>discriminatory  </a:t>
            </a:r>
            <a:r>
              <a:rPr sz="2000">
                <a:latin typeface="Times New Roman"/>
                <a:cs typeface="Times New Roman"/>
              </a:rPr>
              <a:t>powers in decision </a:t>
            </a:r>
            <a:r>
              <a:rPr sz="2000" spc="-5">
                <a:latin typeface="Times New Roman"/>
                <a:cs typeface="Times New Roman"/>
              </a:rPr>
              <a:t>making. </a:t>
            </a:r>
            <a:r>
              <a:rPr sz="2000">
                <a:latin typeface="Times New Roman"/>
                <a:cs typeface="Times New Roman"/>
              </a:rPr>
              <a:t>Low </a:t>
            </a:r>
            <a:r>
              <a:rPr sz="2000" spc="-5">
                <a:latin typeface="Times New Roman"/>
                <a:cs typeface="Times New Roman"/>
              </a:rPr>
              <a:t>status members </a:t>
            </a:r>
            <a:r>
              <a:rPr sz="2000">
                <a:latin typeface="Times New Roman"/>
                <a:cs typeface="Times New Roman"/>
              </a:rPr>
              <a:t>of the group should</a:t>
            </a:r>
            <a:r>
              <a:rPr sz="2000" spc="-155">
                <a:latin typeface="Times New Roman"/>
                <a:cs typeface="Times New Roman"/>
              </a:rPr>
              <a:t> </a:t>
            </a:r>
            <a:r>
              <a:rPr sz="2000" spc="5">
                <a:latin typeface="Times New Roman"/>
                <a:cs typeface="Times New Roman"/>
              </a:rPr>
              <a:t>not  </a:t>
            </a:r>
            <a:r>
              <a:rPr sz="2000">
                <a:latin typeface="Times New Roman"/>
                <a:cs typeface="Times New Roman"/>
              </a:rPr>
              <a:t>have freedom to deviate from the </a:t>
            </a:r>
            <a:r>
              <a:rPr sz="2000" spc="-5">
                <a:latin typeface="Times New Roman"/>
                <a:cs typeface="Times New Roman"/>
              </a:rPr>
              <a:t>norms </a:t>
            </a:r>
            <a:r>
              <a:rPr sz="2000">
                <a:latin typeface="Times New Roman"/>
                <a:cs typeface="Times New Roman"/>
              </a:rPr>
              <a:t>as it </a:t>
            </a:r>
            <a:r>
              <a:rPr sz="2000" spc="-5">
                <a:latin typeface="Times New Roman"/>
                <a:cs typeface="Times New Roman"/>
              </a:rPr>
              <a:t>leads </a:t>
            </a:r>
            <a:r>
              <a:rPr sz="2000">
                <a:latin typeface="Times New Roman"/>
                <a:cs typeface="Times New Roman"/>
              </a:rPr>
              <a:t>to </a:t>
            </a:r>
            <a:r>
              <a:rPr sz="2000" spc="-5">
                <a:latin typeface="Times New Roman"/>
                <a:cs typeface="Times New Roman"/>
              </a:rPr>
              <a:t>status</a:t>
            </a:r>
            <a:r>
              <a:rPr sz="2000" spc="-175">
                <a:latin typeface="Times New Roman"/>
                <a:cs typeface="Times New Roman"/>
              </a:rPr>
              <a:t> </a:t>
            </a:r>
            <a:r>
              <a:rPr sz="2000" spc="-15">
                <a:latin typeface="Times New Roman"/>
                <a:cs typeface="Times New Roman"/>
              </a:rPr>
              <a:t>inequality.</a:t>
            </a:r>
            <a:endParaRPr sz="2000">
              <a:latin typeface="Times New Roman"/>
              <a:cs typeface="Times New Roman"/>
            </a:endParaRPr>
          </a:p>
        </p:txBody>
      </p:sp>
    </p:spTree>
    <p:extLst>
      <p:ext uri="{BB962C8B-B14F-4D97-AF65-F5344CB8AC3E}">
        <p14:creationId xmlns:p14="http://schemas.microsoft.com/office/powerpoint/2010/main" val="30314540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33550" y="295276"/>
            <a:ext cx="5105400" cy="82867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551798" y="3714751"/>
            <a:ext cx="163830" cy="346075"/>
          </a:xfrm>
          <a:custGeom>
            <a:avLst/>
            <a:gdLst/>
            <a:ahLst/>
            <a:cxnLst/>
            <a:rect l="l" t="t" r="r" b="b"/>
            <a:pathLst>
              <a:path w="163829" h="346075">
                <a:moveTo>
                  <a:pt x="163575" y="346075"/>
                </a:moveTo>
                <a:lnTo>
                  <a:pt x="163575" y="231775"/>
                </a:lnTo>
                <a:lnTo>
                  <a:pt x="0" y="231775"/>
                </a:lnTo>
                <a:lnTo>
                  <a:pt x="0" y="0"/>
                </a:lnTo>
              </a:path>
            </a:pathLst>
          </a:custGeom>
          <a:ln w="28575">
            <a:solidFill>
              <a:srgbClr val="D3D3D5"/>
            </a:solidFill>
          </a:ln>
        </p:spPr>
        <p:txBody>
          <a:bodyPr wrap="square" lIns="0" tIns="0" rIns="0" bIns="0" rtlCol="0"/>
          <a:lstStyle/>
          <a:p>
            <a:endParaRPr/>
          </a:p>
        </p:txBody>
      </p:sp>
      <p:sp>
        <p:nvSpPr>
          <p:cNvPr id="4" name="object 4"/>
          <p:cNvSpPr/>
          <p:nvPr/>
        </p:nvSpPr>
        <p:spPr>
          <a:xfrm>
            <a:off x="4014852" y="3714751"/>
            <a:ext cx="168275" cy="346075"/>
          </a:xfrm>
          <a:custGeom>
            <a:avLst/>
            <a:gdLst/>
            <a:ahLst/>
            <a:cxnLst/>
            <a:rect l="l" t="t" r="r" b="b"/>
            <a:pathLst>
              <a:path w="168275" h="346075">
                <a:moveTo>
                  <a:pt x="168275" y="346075"/>
                </a:moveTo>
                <a:lnTo>
                  <a:pt x="168275" y="231775"/>
                </a:lnTo>
                <a:lnTo>
                  <a:pt x="0" y="231775"/>
                </a:lnTo>
                <a:lnTo>
                  <a:pt x="0" y="0"/>
                </a:lnTo>
              </a:path>
            </a:pathLst>
          </a:custGeom>
          <a:ln w="28575">
            <a:solidFill>
              <a:srgbClr val="D3D3D5"/>
            </a:solidFill>
          </a:ln>
        </p:spPr>
        <p:txBody>
          <a:bodyPr wrap="square" lIns="0" tIns="0" rIns="0" bIns="0" rtlCol="0"/>
          <a:lstStyle/>
          <a:p>
            <a:endParaRPr/>
          </a:p>
        </p:txBody>
      </p:sp>
      <p:grpSp>
        <p:nvGrpSpPr>
          <p:cNvPr id="5" name="object 5"/>
          <p:cNvGrpSpPr/>
          <p:nvPr/>
        </p:nvGrpSpPr>
        <p:grpSpPr>
          <a:xfrm>
            <a:off x="4083113" y="1746250"/>
            <a:ext cx="4565650" cy="1211580"/>
            <a:chOff x="2559113" y="1746250"/>
            <a:chExt cx="4565650" cy="1211580"/>
          </a:xfrm>
        </p:grpSpPr>
        <p:sp>
          <p:nvSpPr>
            <p:cNvPr id="6" name="object 6"/>
            <p:cNvSpPr/>
            <p:nvPr/>
          </p:nvSpPr>
          <p:spPr>
            <a:xfrm>
              <a:off x="2573401" y="2598800"/>
              <a:ext cx="4537075" cy="344805"/>
            </a:xfrm>
            <a:custGeom>
              <a:avLst/>
              <a:gdLst/>
              <a:ahLst/>
              <a:cxnLst/>
              <a:rect l="l" t="t" r="r" b="b"/>
              <a:pathLst>
                <a:path w="4537075" h="344805">
                  <a:moveTo>
                    <a:pt x="4536948" y="344424"/>
                  </a:moveTo>
                  <a:lnTo>
                    <a:pt x="4536948" y="230124"/>
                  </a:lnTo>
                  <a:lnTo>
                    <a:pt x="2181098" y="230124"/>
                  </a:lnTo>
                  <a:lnTo>
                    <a:pt x="2181098" y="0"/>
                  </a:lnTo>
                </a:path>
                <a:path w="4537075" h="344805">
                  <a:moveTo>
                    <a:pt x="0" y="344424"/>
                  </a:moveTo>
                  <a:lnTo>
                    <a:pt x="0" y="230124"/>
                  </a:lnTo>
                  <a:lnTo>
                    <a:pt x="2181225" y="230124"/>
                  </a:lnTo>
                  <a:lnTo>
                    <a:pt x="2181225" y="0"/>
                  </a:lnTo>
                </a:path>
              </a:pathLst>
            </a:custGeom>
            <a:ln w="28575">
              <a:solidFill>
                <a:srgbClr val="D3D3D5"/>
              </a:solidFill>
            </a:ln>
          </p:spPr>
          <p:txBody>
            <a:bodyPr wrap="square" lIns="0" tIns="0" rIns="0" bIns="0" rtlCol="0"/>
            <a:lstStyle/>
            <a:p>
              <a:endParaRPr/>
            </a:p>
          </p:txBody>
        </p:sp>
        <p:sp>
          <p:nvSpPr>
            <p:cNvPr id="7" name="object 7"/>
            <p:cNvSpPr/>
            <p:nvPr/>
          </p:nvSpPr>
          <p:spPr>
            <a:xfrm>
              <a:off x="3030601" y="1752600"/>
              <a:ext cx="3543300" cy="84620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030601" y="1752600"/>
              <a:ext cx="3543300" cy="846455"/>
            </a:xfrm>
            <a:custGeom>
              <a:avLst/>
              <a:gdLst/>
              <a:ahLst/>
              <a:cxnLst/>
              <a:rect l="l" t="t" r="r" b="b"/>
              <a:pathLst>
                <a:path w="3543300" h="846455">
                  <a:moveTo>
                    <a:pt x="0" y="91059"/>
                  </a:moveTo>
                  <a:lnTo>
                    <a:pt x="91059" y="0"/>
                  </a:lnTo>
                  <a:lnTo>
                    <a:pt x="3543300" y="0"/>
                  </a:lnTo>
                  <a:lnTo>
                    <a:pt x="3543300" y="755014"/>
                  </a:lnTo>
                  <a:lnTo>
                    <a:pt x="3452114" y="846201"/>
                  </a:lnTo>
                  <a:lnTo>
                    <a:pt x="0" y="846201"/>
                  </a:lnTo>
                  <a:lnTo>
                    <a:pt x="0" y="91059"/>
                  </a:lnTo>
                  <a:close/>
                </a:path>
                <a:path w="3543300" h="846455">
                  <a:moveTo>
                    <a:pt x="0" y="91059"/>
                  </a:moveTo>
                  <a:lnTo>
                    <a:pt x="3452114" y="91059"/>
                  </a:lnTo>
                  <a:lnTo>
                    <a:pt x="3543300" y="0"/>
                  </a:lnTo>
                </a:path>
                <a:path w="3543300" h="846455">
                  <a:moveTo>
                    <a:pt x="3452114" y="91059"/>
                  </a:moveTo>
                  <a:lnTo>
                    <a:pt x="3452114" y="846201"/>
                  </a:lnTo>
                </a:path>
              </a:pathLst>
            </a:custGeom>
            <a:ln w="12700">
              <a:solidFill>
                <a:srgbClr val="EFAC00"/>
              </a:solidFill>
            </a:ln>
          </p:spPr>
          <p:txBody>
            <a:bodyPr wrap="square" lIns="0" tIns="0" rIns="0" bIns="0" rtlCol="0"/>
            <a:lstStyle/>
            <a:p>
              <a:endParaRPr/>
            </a:p>
          </p:txBody>
        </p:sp>
      </p:grpSp>
      <p:sp>
        <p:nvSpPr>
          <p:cNvPr id="9" name="object 9"/>
          <p:cNvSpPr txBox="1">
            <a:spLocks noGrp="1"/>
          </p:cNvSpPr>
          <p:nvPr>
            <p:ph type="title"/>
          </p:nvPr>
        </p:nvSpPr>
        <p:spPr>
          <a:xfrm>
            <a:off x="5149977" y="1945385"/>
            <a:ext cx="2260600" cy="528320"/>
          </a:xfrm>
          <a:prstGeom prst="rect">
            <a:avLst/>
          </a:prstGeom>
        </p:spPr>
        <p:txBody>
          <a:bodyPr vert="horz" wrap="square" lIns="0" tIns="12700" rIns="0" bIns="0" rtlCol="0" anchor="ctr">
            <a:spAutoFit/>
          </a:bodyPr>
          <a:lstStyle/>
          <a:p>
            <a:pPr marL="12700">
              <a:lnSpc>
                <a:spcPct val="100000"/>
              </a:lnSpc>
              <a:spcBef>
                <a:spcPts val="100"/>
              </a:spcBef>
            </a:pPr>
            <a:r>
              <a:rPr sz="3300" spc="-5">
                <a:latin typeface="Arial"/>
                <a:cs typeface="Arial"/>
              </a:rPr>
              <a:t>COHESION</a:t>
            </a:r>
            <a:endParaRPr sz="3300">
              <a:latin typeface="Arial"/>
              <a:cs typeface="Arial"/>
            </a:endParaRPr>
          </a:p>
        </p:txBody>
      </p:sp>
      <p:grpSp>
        <p:nvGrpSpPr>
          <p:cNvPr id="10" name="object 10"/>
          <p:cNvGrpSpPr/>
          <p:nvPr/>
        </p:nvGrpSpPr>
        <p:grpSpPr>
          <a:xfrm>
            <a:off x="2641600" y="2936876"/>
            <a:ext cx="2832100" cy="784225"/>
            <a:chOff x="1117600" y="2936875"/>
            <a:chExt cx="2832100" cy="784225"/>
          </a:xfrm>
        </p:grpSpPr>
        <p:sp>
          <p:nvSpPr>
            <p:cNvPr id="11" name="object 11"/>
            <p:cNvSpPr/>
            <p:nvPr/>
          </p:nvSpPr>
          <p:spPr>
            <a:xfrm>
              <a:off x="1123950" y="2943225"/>
              <a:ext cx="2819400" cy="771525"/>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1123950" y="2943225"/>
              <a:ext cx="2819400" cy="771525"/>
            </a:xfrm>
            <a:custGeom>
              <a:avLst/>
              <a:gdLst/>
              <a:ahLst/>
              <a:cxnLst/>
              <a:rect l="l" t="t" r="r" b="b"/>
              <a:pathLst>
                <a:path w="2819400" h="771525">
                  <a:moveTo>
                    <a:pt x="0" y="83058"/>
                  </a:moveTo>
                  <a:lnTo>
                    <a:pt x="83045" y="0"/>
                  </a:lnTo>
                  <a:lnTo>
                    <a:pt x="2819400" y="0"/>
                  </a:lnTo>
                  <a:lnTo>
                    <a:pt x="2819400" y="688467"/>
                  </a:lnTo>
                  <a:lnTo>
                    <a:pt x="2736341" y="771525"/>
                  </a:lnTo>
                  <a:lnTo>
                    <a:pt x="0" y="771525"/>
                  </a:lnTo>
                  <a:lnTo>
                    <a:pt x="0" y="83058"/>
                  </a:lnTo>
                  <a:close/>
                </a:path>
                <a:path w="2819400" h="771525">
                  <a:moveTo>
                    <a:pt x="0" y="83058"/>
                  </a:moveTo>
                  <a:lnTo>
                    <a:pt x="2736341" y="83058"/>
                  </a:lnTo>
                  <a:lnTo>
                    <a:pt x="2819400" y="0"/>
                  </a:lnTo>
                </a:path>
                <a:path w="2819400" h="771525">
                  <a:moveTo>
                    <a:pt x="2736341" y="83058"/>
                  </a:moveTo>
                  <a:lnTo>
                    <a:pt x="2736341" y="771525"/>
                  </a:lnTo>
                </a:path>
              </a:pathLst>
            </a:custGeom>
            <a:ln w="12700">
              <a:solidFill>
                <a:srgbClr val="5FB5CC"/>
              </a:solidFill>
            </a:ln>
          </p:spPr>
          <p:txBody>
            <a:bodyPr wrap="square" lIns="0" tIns="0" rIns="0" bIns="0" rtlCol="0"/>
            <a:lstStyle/>
            <a:p>
              <a:endParaRPr/>
            </a:p>
          </p:txBody>
        </p:sp>
      </p:grpSp>
      <p:sp>
        <p:nvSpPr>
          <p:cNvPr id="13" name="object 13"/>
          <p:cNvSpPr txBox="1"/>
          <p:nvPr/>
        </p:nvSpPr>
        <p:spPr>
          <a:xfrm>
            <a:off x="3353181" y="3135883"/>
            <a:ext cx="1326515" cy="452120"/>
          </a:xfrm>
          <a:prstGeom prst="rect">
            <a:avLst/>
          </a:prstGeom>
        </p:spPr>
        <p:txBody>
          <a:bodyPr vert="horz" wrap="square" lIns="0" tIns="12065" rIns="0" bIns="0" rtlCol="0">
            <a:spAutoFit/>
          </a:bodyPr>
          <a:lstStyle/>
          <a:p>
            <a:pPr marL="12700">
              <a:spcBef>
                <a:spcPts val="95"/>
              </a:spcBef>
            </a:pPr>
            <a:r>
              <a:rPr sz="2800" spc="-5">
                <a:latin typeface="Arial"/>
                <a:cs typeface="Arial"/>
              </a:rPr>
              <a:t>SO</a:t>
            </a:r>
            <a:r>
              <a:rPr sz="2800" spc="-20">
                <a:latin typeface="Arial"/>
                <a:cs typeface="Arial"/>
              </a:rPr>
              <a:t>C</a:t>
            </a:r>
            <a:r>
              <a:rPr sz="2800" spc="-5">
                <a:latin typeface="Arial"/>
                <a:cs typeface="Arial"/>
              </a:rPr>
              <a:t>IAL</a:t>
            </a:r>
            <a:endParaRPr sz="2800">
              <a:latin typeface="Arial"/>
              <a:cs typeface="Arial"/>
            </a:endParaRPr>
          </a:p>
        </p:txBody>
      </p:sp>
      <p:grpSp>
        <p:nvGrpSpPr>
          <p:cNvPr id="14" name="object 14"/>
          <p:cNvGrpSpPr/>
          <p:nvPr/>
        </p:nvGrpSpPr>
        <p:grpSpPr>
          <a:xfrm>
            <a:off x="7175500" y="2936876"/>
            <a:ext cx="2832100" cy="784225"/>
            <a:chOff x="5651500" y="2936875"/>
            <a:chExt cx="2832100" cy="784225"/>
          </a:xfrm>
        </p:grpSpPr>
        <p:sp>
          <p:nvSpPr>
            <p:cNvPr id="15" name="object 15"/>
            <p:cNvSpPr/>
            <p:nvPr/>
          </p:nvSpPr>
          <p:spPr>
            <a:xfrm>
              <a:off x="5657850" y="2943225"/>
              <a:ext cx="2819400" cy="771525"/>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5657850" y="2943225"/>
              <a:ext cx="2819400" cy="771525"/>
            </a:xfrm>
            <a:custGeom>
              <a:avLst/>
              <a:gdLst/>
              <a:ahLst/>
              <a:cxnLst/>
              <a:rect l="l" t="t" r="r" b="b"/>
              <a:pathLst>
                <a:path w="2819400" h="771525">
                  <a:moveTo>
                    <a:pt x="0" y="83058"/>
                  </a:moveTo>
                  <a:lnTo>
                    <a:pt x="83058" y="0"/>
                  </a:lnTo>
                  <a:lnTo>
                    <a:pt x="2819400" y="0"/>
                  </a:lnTo>
                  <a:lnTo>
                    <a:pt x="2819400" y="688467"/>
                  </a:lnTo>
                  <a:lnTo>
                    <a:pt x="2736342" y="771525"/>
                  </a:lnTo>
                  <a:lnTo>
                    <a:pt x="0" y="771525"/>
                  </a:lnTo>
                  <a:lnTo>
                    <a:pt x="0" y="83058"/>
                  </a:lnTo>
                  <a:close/>
                </a:path>
                <a:path w="2819400" h="771525">
                  <a:moveTo>
                    <a:pt x="0" y="83058"/>
                  </a:moveTo>
                  <a:lnTo>
                    <a:pt x="2736342" y="83058"/>
                  </a:lnTo>
                  <a:lnTo>
                    <a:pt x="2819400" y="0"/>
                  </a:lnTo>
                </a:path>
                <a:path w="2819400" h="771525">
                  <a:moveTo>
                    <a:pt x="2736342" y="83058"/>
                  </a:moveTo>
                  <a:lnTo>
                    <a:pt x="2736342" y="771525"/>
                  </a:lnTo>
                </a:path>
              </a:pathLst>
            </a:custGeom>
            <a:ln w="12700">
              <a:solidFill>
                <a:srgbClr val="5FB5CC"/>
              </a:solidFill>
            </a:ln>
          </p:spPr>
          <p:txBody>
            <a:bodyPr wrap="square" lIns="0" tIns="0" rIns="0" bIns="0" rtlCol="0"/>
            <a:lstStyle/>
            <a:p>
              <a:endParaRPr/>
            </a:p>
          </p:txBody>
        </p:sp>
      </p:grpSp>
      <p:sp>
        <p:nvSpPr>
          <p:cNvPr id="17" name="object 17"/>
          <p:cNvSpPr txBox="1"/>
          <p:nvPr/>
        </p:nvSpPr>
        <p:spPr>
          <a:xfrm>
            <a:off x="8075168" y="3135883"/>
            <a:ext cx="951230" cy="452120"/>
          </a:xfrm>
          <a:prstGeom prst="rect">
            <a:avLst/>
          </a:prstGeom>
        </p:spPr>
        <p:txBody>
          <a:bodyPr vert="horz" wrap="square" lIns="0" tIns="12065" rIns="0" bIns="0" rtlCol="0">
            <a:spAutoFit/>
          </a:bodyPr>
          <a:lstStyle/>
          <a:p>
            <a:pPr marL="12700">
              <a:spcBef>
                <a:spcPts val="95"/>
              </a:spcBef>
            </a:pPr>
            <a:r>
              <a:rPr sz="2800" spc="-10">
                <a:latin typeface="Arial"/>
                <a:cs typeface="Arial"/>
              </a:rPr>
              <a:t>TASK</a:t>
            </a:r>
            <a:endParaRPr sz="2800">
              <a:latin typeface="Arial"/>
              <a:cs typeface="Arial"/>
            </a:endParaRPr>
          </a:p>
        </p:txBody>
      </p:sp>
      <p:grpSp>
        <p:nvGrpSpPr>
          <p:cNvPr id="18" name="object 18"/>
          <p:cNvGrpSpPr/>
          <p:nvPr/>
        </p:nvGrpSpPr>
        <p:grpSpPr>
          <a:xfrm>
            <a:off x="1974850" y="4054475"/>
            <a:ext cx="4167504" cy="2330450"/>
            <a:chOff x="450850" y="4054475"/>
            <a:chExt cx="4167504" cy="2330450"/>
          </a:xfrm>
        </p:grpSpPr>
        <p:sp>
          <p:nvSpPr>
            <p:cNvPr id="19" name="object 19"/>
            <p:cNvSpPr/>
            <p:nvPr/>
          </p:nvSpPr>
          <p:spPr>
            <a:xfrm>
              <a:off x="457200" y="4060825"/>
              <a:ext cx="4154551" cy="2317750"/>
            </a:xfrm>
            <a:prstGeom prst="rect">
              <a:avLst/>
            </a:prstGeom>
            <a:blipFill>
              <a:blip r:embed="rId6" cstate="print"/>
              <a:stretch>
                <a:fillRect/>
              </a:stretch>
            </a:blipFill>
          </p:spPr>
          <p:txBody>
            <a:bodyPr wrap="square" lIns="0" tIns="0" rIns="0" bIns="0" rtlCol="0"/>
            <a:lstStyle/>
            <a:p>
              <a:endParaRPr/>
            </a:p>
          </p:txBody>
        </p:sp>
        <p:sp>
          <p:nvSpPr>
            <p:cNvPr id="20" name="object 20"/>
            <p:cNvSpPr/>
            <p:nvPr/>
          </p:nvSpPr>
          <p:spPr>
            <a:xfrm>
              <a:off x="457200" y="4060825"/>
              <a:ext cx="4154804" cy="2317750"/>
            </a:xfrm>
            <a:custGeom>
              <a:avLst/>
              <a:gdLst/>
              <a:ahLst/>
              <a:cxnLst/>
              <a:rect l="l" t="t" r="r" b="b"/>
              <a:pathLst>
                <a:path w="4154804" h="2317750">
                  <a:moveTo>
                    <a:pt x="0" y="249427"/>
                  </a:moveTo>
                  <a:lnTo>
                    <a:pt x="249478" y="0"/>
                  </a:lnTo>
                  <a:lnTo>
                    <a:pt x="4154551" y="0"/>
                  </a:lnTo>
                  <a:lnTo>
                    <a:pt x="4154551" y="2068271"/>
                  </a:lnTo>
                  <a:lnTo>
                    <a:pt x="3904996" y="2317750"/>
                  </a:lnTo>
                  <a:lnTo>
                    <a:pt x="0" y="2317750"/>
                  </a:lnTo>
                  <a:lnTo>
                    <a:pt x="0" y="249427"/>
                  </a:lnTo>
                  <a:close/>
                </a:path>
                <a:path w="4154804" h="2317750">
                  <a:moveTo>
                    <a:pt x="0" y="249427"/>
                  </a:moveTo>
                  <a:lnTo>
                    <a:pt x="3904996" y="249427"/>
                  </a:lnTo>
                  <a:lnTo>
                    <a:pt x="4154551" y="0"/>
                  </a:lnTo>
                </a:path>
                <a:path w="4154804" h="2317750">
                  <a:moveTo>
                    <a:pt x="3904996" y="249427"/>
                  </a:moveTo>
                  <a:lnTo>
                    <a:pt x="3904996" y="2317750"/>
                  </a:lnTo>
                </a:path>
              </a:pathLst>
            </a:custGeom>
            <a:ln w="12700">
              <a:solidFill>
                <a:srgbClr val="168AB9"/>
              </a:solidFill>
            </a:ln>
          </p:spPr>
          <p:txBody>
            <a:bodyPr wrap="square" lIns="0" tIns="0" rIns="0" bIns="0" rtlCol="0"/>
            <a:lstStyle/>
            <a:p>
              <a:endParaRPr/>
            </a:p>
          </p:txBody>
        </p:sp>
      </p:grpSp>
      <p:sp>
        <p:nvSpPr>
          <p:cNvPr id="21" name="object 21"/>
          <p:cNvSpPr txBox="1"/>
          <p:nvPr/>
        </p:nvSpPr>
        <p:spPr>
          <a:xfrm>
            <a:off x="1813052" y="4683328"/>
            <a:ext cx="4140200" cy="452120"/>
          </a:xfrm>
          <a:prstGeom prst="rect">
            <a:avLst/>
          </a:prstGeom>
        </p:spPr>
        <p:txBody>
          <a:bodyPr vert="horz" wrap="square" lIns="0" tIns="12065" rIns="0" bIns="0" rtlCol="0">
            <a:spAutoFit/>
          </a:bodyPr>
          <a:lstStyle/>
          <a:p>
            <a:pPr marL="12700">
              <a:spcBef>
                <a:spcPts val="95"/>
              </a:spcBef>
            </a:pPr>
            <a:r>
              <a:rPr sz="2800" spc="-5">
                <a:latin typeface="Arial"/>
                <a:cs typeface="Arial"/>
              </a:rPr>
              <a:t>the bonds of</a:t>
            </a:r>
            <a:r>
              <a:rPr sz="2800" spc="-40">
                <a:latin typeface="Arial"/>
                <a:cs typeface="Arial"/>
              </a:rPr>
              <a:t> </a:t>
            </a:r>
            <a:r>
              <a:rPr sz="2800">
                <a:latin typeface="Arial"/>
                <a:cs typeface="Arial"/>
              </a:rPr>
              <a:t>interpersonal</a:t>
            </a:r>
          </a:p>
        </p:txBody>
      </p:sp>
      <p:sp>
        <p:nvSpPr>
          <p:cNvPr id="22" name="object 22"/>
          <p:cNvSpPr txBox="1"/>
          <p:nvPr/>
        </p:nvSpPr>
        <p:spPr>
          <a:xfrm>
            <a:off x="2477517" y="5110352"/>
            <a:ext cx="2811145" cy="878840"/>
          </a:xfrm>
          <a:prstGeom prst="rect">
            <a:avLst/>
          </a:prstGeom>
        </p:spPr>
        <p:txBody>
          <a:bodyPr vert="horz" wrap="square" lIns="0" tIns="12065" rIns="0" bIns="0" rtlCol="0">
            <a:spAutoFit/>
          </a:bodyPr>
          <a:lstStyle/>
          <a:p>
            <a:pPr marL="208915" marR="5080" indent="-196850">
              <a:spcBef>
                <a:spcPts val="95"/>
              </a:spcBef>
            </a:pPr>
            <a:r>
              <a:rPr sz="2800">
                <a:latin typeface="Arial"/>
                <a:cs typeface="Arial"/>
              </a:rPr>
              <a:t>attraction that</a:t>
            </a:r>
            <a:r>
              <a:rPr sz="2800" spc="-105">
                <a:latin typeface="Arial"/>
                <a:cs typeface="Arial"/>
              </a:rPr>
              <a:t> </a:t>
            </a:r>
            <a:r>
              <a:rPr sz="2800" spc="-5">
                <a:latin typeface="Arial"/>
                <a:cs typeface="Arial"/>
              </a:rPr>
              <a:t>link  group</a:t>
            </a:r>
            <a:r>
              <a:rPr sz="2800" spc="-30">
                <a:latin typeface="Arial"/>
                <a:cs typeface="Arial"/>
              </a:rPr>
              <a:t> </a:t>
            </a:r>
            <a:r>
              <a:rPr sz="2800" spc="-5">
                <a:latin typeface="Arial"/>
                <a:cs typeface="Arial"/>
              </a:rPr>
              <a:t>members</a:t>
            </a:r>
            <a:endParaRPr sz="2800">
              <a:latin typeface="Arial"/>
              <a:cs typeface="Arial"/>
            </a:endParaRPr>
          </a:p>
        </p:txBody>
      </p:sp>
      <p:grpSp>
        <p:nvGrpSpPr>
          <p:cNvPr id="23" name="object 23"/>
          <p:cNvGrpSpPr/>
          <p:nvPr/>
        </p:nvGrpSpPr>
        <p:grpSpPr>
          <a:xfrm>
            <a:off x="6507226" y="4054475"/>
            <a:ext cx="4167504" cy="2330450"/>
            <a:chOff x="4983226" y="4054475"/>
            <a:chExt cx="4167504" cy="2330450"/>
          </a:xfrm>
        </p:grpSpPr>
        <p:sp>
          <p:nvSpPr>
            <p:cNvPr id="24" name="object 24"/>
            <p:cNvSpPr/>
            <p:nvPr/>
          </p:nvSpPr>
          <p:spPr>
            <a:xfrm>
              <a:off x="4989576" y="4060825"/>
              <a:ext cx="4154424" cy="2317750"/>
            </a:xfrm>
            <a:prstGeom prst="rect">
              <a:avLst/>
            </a:prstGeom>
            <a:blipFill>
              <a:blip r:embed="rId7" cstate="print"/>
              <a:stretch>
                <a:fillRect/>
              </a:stretch>
            </a:blipFill>
          </p:spPr>
          <p:txBody>
            <a:bodyPr wrap="square" lIns="0" tIns="0" rIns="0" bIns="0" rtlCol="0"/>
            <a:lstStyle/>
            <a:p>
              <a:endParaRPr/>
            </a:p>
          </p:txBody>
        </p:sp>
        <p:sp>
          <p:nvSpPr>
            <p:cNvPr id="25" name="object 25"/>
            <p:cNvSpPr/>
            <p:nvPr/>
          </p:nvSpPr>
          <p:spPr>
            <a:xfrm>
              <a:off x="4989576" y="4060825"/>
              <a:ext cx="4154804" cy="2317750"/>
            </a:xfrm>
            <a:custGeom>
              <a:avLst/>
              <a:gdLst/>
              <a:ahLst/>
              <a:cxnLst/>
              <a:rect l="l" t="t" r="r" b="b"/>
              <a:pathLst>
                <a:path w="4154804" h="2317750">
                  <a:moveTo>
                    <a:pt x="0" y="249427"/>
                  </a:moveTo>
                  <a:lnTo>
                    <a:pt x="249427" y="0"/>
                  </a:lnTo>
                  <a:lnTo>
                    <a:pt x="4154424" y="0"/>
                  </a:lnTo>
                  <a:lnTo>
                    <a:pt x="4154424" y="2068271"/>
                  </a:lnTo>
                  <a:lnTo>
                    <a:pt x="3904996" y="2317750"/>
                  </a:lnTo>
                  <a:lnTo>
                    <a:pt x="0" y="2317750"/>
                  </a:lnTo>
                  <a:lnTo>
                    <a:pt x="0" y="249427"/>
                  </a:lnTo>
                  <a:close/>
                </a:path>
                <a:path w="4154804" h="2317750">
                  <a:moveTo>
                    <a:pt x="0" y="249427"/>
                  </a:moveTo>
                  <a:lnTo>
                    <a:pt x="3904996" y="249427"/>
                  </a:lnTo>
                  <a:lnTo>
                    <a:pt x="4154424" y="0"/>
                  </a:lnTo>
                </a:path>
                <a:path w="4154804" h="2317750">
                  <a:moveTo>
                    <a:pt x="3904996" y="249427"/>
                  </a:moveTo>
                  <a:lnTo>
                    <a:pt x="3904996" y="2317750"/>
                  </a:lnTo>
                </a:path>
              </a:pathLst>
            </a:custGeom>
            <a:ln w="12700">
              <a:solidFill>
                <a:srgbClr val="168AB9"/>
              </a:solidFill>
            </a:ln>
          </p:spPr>
          <p:txBody>
            <a:bodyPr wrap="square" lIns="0" tIns="0" rIns="0" bIns="0" rtlCol="0"/>
            <a:lstStyle/>
            <a:p>
              <a:endParaRPr/>
            </a:p>
          </p:txBody>
        </p:sp>
      </p:grpSp>
      <p:sp>
        <p:nvSpPr>
          <p:cNvPr id="26" name="object 26"/>
          <p:cNvSpPr txBox="1"/>
          <p:nvPr/>
        </p:nvSpPr>
        <p:spPr>
          <a:xfrm>
            <a:off x="6317741" y="4470019"/>
            <a:ext cx="4196080" cy="452120"/>
          </a:xfrm>
          <a:prstGeom prst="rect">
            <a:avLst/>
          </a:prstGeom>
        </p:spPr>
        <p:txBody>
          <a:bodyPr vert="horz" wrap="square" lIns="0" tIns="12065" rIns="0" bIns="0" rtlCol="0">
            <a:spAutoFit/>
          </a:bodyPr>
          <a:lstStyle/>
          <a:p>
            <a:pPr marL="12700">
              <a:spcBef>
                <a:spcPts val="95"/>
              </a:spcBef>
            </a:pPr>
            <a:r>
              <a:rPr sz="2800" spc="-5">
                <a:latin typeface="Arial"/>
                <a:cs typeface="Arial"/>
              </a:rPr>
              <a:t>the way in which </a:t>
            </a:r>
            <a:r>
              <a:rPr sz="2800">
                <a:latin typeface="Arial"/>
                <a:cs typeface="Arial"/>
              </a:rPr>
              <a:t>skills</a:t>
            </a:r>
            <a:r>
              <a:rPr sz="2800" spc="-20">
                <a:latin typeface="Arial"/>
                <a:cs typeface="Arial"/>
              </a:rPr>
              <a:t> </a:t>
            </a:r>
            <a:r>
              <a:rPr sz="2800" spc="-5">
                <a:latin typeface="Arial"/>
                <a:cs typeface="Arial"/>
              </a:rPr>
              <a:t>and</a:t>
            </a:r>
            <a:endParaRPr sz="2800">
              <a:latin typeface="Arial"/>
              <a:cs typeface="Arial"/>
            </a:endParaRPr>
          </a:p>
        </p:txBody>
      </p:sp>
      <p:sp>
        <p:nvSpPr>
          <p:cNvPr id="27" name="object 27"/>
          <p:cNvSpPr txBox="1"/>
          <p:nvPr/>
        </p:nvSpPr>
        <p:spPr>
          <a:xfrm>
            <a:off x="6525005" y="4896688"/>
            <a:ext cx="3782060" cy="1305560"/>
          </a:xfrm>
          <a:prstGeom prst="rect">
            <a:avLst/>
          </a:prstGeom>
        </p:spPr>
        <p:txBody>
          <a:bodyPr vert="horz" wrap="square" lIns="0" tIns="12065" rIns="0" bIns="0" rtlCol="0">
            <a:spAutoFit/>
          </a:bodyPr>
          <a:lstStyle/>
          <a:p>
            <a:pPr marL="12700" marR="5080" algn="ctr">
              <a:spcBef>
                <a:spcPts val="95"/>
              </a:spcBef>
            </a:pPr>
            <a:r>
              <a:rPr sz="2800">
                <a:latin typeface="Arial"/>
                <a:cs typeface="Arial"/>
              </a:rPr>
              <a:t>abilities </a:t>
            </a:r>
            <a:r>
              <a:rPr sz="2800" spc="-5">
                <a:latin typeface="Arial"/>
                <a:cs typeface="Arial"/>
              </a:rPr>
              <a:t>of the group  members mesh </a:t>
            </a:r>
            <a:r>
              <a:rPr sz="2800">
                <a:latin typeface="Arial"/>
                <a:cs typeface="Arial"/>
              </a:rPr>
              <a:t>to</a:t>
            </a:r>
            <a:r>
              <a:rPr sz="2800" spc="-20">
                <a:latin typeface="Arial"/>
                <a:cs typeface="Arial"/>
              </a:rPr>
              <a:t> </a:t>
            </a:r>
            <a:r>
              <a:rPr sz="2800" spc="-5">
                <a:latin typeface="Arial"/>
                <a:cs typeface="Arial"/>
              </a:rPr>
              <a:t>allow  optimal</a:t>
            </a:r>
            <a:r>
              <a:rPr sz="2800" spc="-25">
                <a:latin typeface="Arial"/>
                <a:cs typeface="Arial"/>
              </a:rPr>
              <a:t> </a:t>
            </a:r>
            <a:r>
              <a:rPr sz="2800">
                <a:latin typeface="Arial"/>
                <a:cs typeface="Arial"/>
              </a:rPr>
              <a:t>performance</a:t>
            </a:r>
          </a:p>
        </p:txBody>
      </p:sp>
    </p:spTree>
    <p:extLst>
      <p:ext uri="{BB962C8B-B14F-4D97-AF65-F5344CB8AC3E}">
        <p14:creationId xmlns:p14="http://schemas.microsoft.com/office/powerpoint/2010/main" val="189003749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4000" y="39889"/>
            <a:ext cx="9144000" cy="1525905"/>
            <a:chOff x="0" y="0"/>
            <a:chExt cx="9144000" cy="1525905"/>
          </a:xfrm>
        </p:grpSpPr>
        <p:sp>
          <p:nvSpPr>
            <p:cNvPr id="3" name="object 3"/>
            <p:cNvSpPr/>
            <p:nvPr/>
          </p:nvSpPr>
          <p:spPr>
            <a:xfrm>
              <a:off x="0" y="1422146"/>
              <a:ext cx="9144000" cy="10337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1435861"/>
              <a:ext cx="9144000" cy="45720"/>
            </a:xfrm>
            <a:custGeom>
              <a:avLst/>
              <a:gdLst/>
              <a:ahLst/>
              <a:cxnLst/>
              <a:rect l="l" t="t" r="r" b="b"/>
              <a:pathLst>
                <a:path w="9144000" h="45719">
                  <a:moveTo>
                    <a:pt x="7391400" y="0"/>
                  </a:moveTo>
                  <a:lnTo>
                    <a:pt x="0" y="0"/>
                  </a:lnTo>
                  <a:lnTo>
                    <a:pt x="0" y="45720"/>
                  </a:lnTo>
                  <a:lnTo>
                    <a:pt x="7391400" y="45720"/>
                  </a:lnTo>
                  <a:lnTo>
                    <a:pt x="7391400" y="0"/>
                  </a:lnTo>
                  <a:close/>
                </a:path>
                <a:path w="9144000" h="45719">
                  <a:moveTo>
                    <a:pt x="9144000" y="0"/>
                  </a:moveTo>
                  <a:lnTo>
                    <a:pt x="8991600" y="0"/>
                  </a:lnTo>
                  <a:lnTo>
                    <a:pt x="8991600" y="45720"/>
                  </a:lnTo>
                  <a:lnTo>
                    <a:pt x="9144000" y="45720"/>
                  </a:lnTo>
                  <a:lnTo>
                    <a:pt x="9144000" y="0"/>
                  </a:lnTo>
                  <a:close/>
                </a:path>
              </a:pathLst>
            </a:custGeom>
            <a:solidFill>
              <a:srgbClr val="FFFFFF"/>
            </a:solidFill>
          </p:spPr>
          <p:txBody>
            <a:bodyPr wrap="square" lIns="0" tIns="0" rIns="0" bIns="0" rtlCol="0"/>
            <a:lstStyle/>
            <a:p>
              <a:endParaRPr/>
            </a:p>
          </p:txBody>
        </p:sp>
        <p:sp>
          <p:nvSpPr>
            <p:cNvPr id="5" name="object 5"/>
            <p:cNvSpPr/>
            <p:nvPr/>
          </p:nvSpPr>
          <p:spPr>
            <a:xfrm>
              <a:off x="0" y="0"/>
              <a:ext cx="9144000" cy="1433830"/>
            </a:xfrm>
            <a:custGeom>
              <a:avLst/>
              <a:gdLst/>
              <a:ahLst/>
              <a:cxnLst/>
              <a:rect l="l" t="t" r="r" b="b"/>
              <a:pathLst>
                <a:path w="9144000" h="1433830">
                  <a:moveTo>
                    <a:pt x="9144000" y="0"/>
                  </a:moveTo>
                  <a:lnTo>
                    <a:pt x="0" y="0"/>
                  </a:lnTo>
                  <a:lnTo>
                    <a:pt x="0" y="1295400"/>
                  </a:lnTo>
                  <a:lnTo>
                    <a:pt x="0" y="1433703"/>
                  </a:lnTo>
                  <a:lnTo>
                    <a:pt x="9144000" y="1433703"/>
                  </a:lnTo>
                  <a:lnTo>
                    <a:pt x="9144000" y="1295400"/>
                  </a:lnTo>
                  <a:lnTo>
                    <a:pt x="9144000" y="0"/>
                  </a:lnTo>
                  <a:close/>
                </a:path>
              </a:pathLst>
            </a:custGeom>
            <a:solidFill>
              <a:srgbClr val="000000"/>
            </a:solidFill>
          </p:spPr>
          <p:txBody>
            <a:bodyPr wrap="square" lIns="0" tIns="0" rIns="0" bIns="0" rtlCol="0"/>
            <a:lstStyle/>
            <a:p>
              <a:endParaRPr/>
            </a:p>
          </p:txBody>
        </p:sp>
        <p:sp>
          <p:nvSpPr>
            <p:cNvPr id="6" name="object 6"/>
            <p:cNvSpPr/>
            <p:nvPr/>
          </p:nvSpPr>
          <p:spPr>
            <a:xfrm>
              <a:off x="209550" y="133350"/>
              <a:ext cx="8124825" cy="828675"/>
            </a:xfrm>
            <a:prstGeom prst="rect">
              <a:avLst/>
            </a:prstGeom>
            <a:blipFill>
              <a:blip r:embed="rId3" cstate="print"/>
              <a:stretch>
                <a:fillRect/>
              </a:stretch>
            </a:blipFill>
          </p:spPr>
          <p:txBody>
            <a:bodyPr wrap="square" lIns="0" tIns="0" rIns="0" bIns="0" rtlCol="0"/>
            <a:lstStyle/>
            <a:p>
              <a:endParaRPr>
                <a:ln w="0"/>
                <a:solidFill>
                  <a:schemeClr val="accent1"/>
                </a:solidFill>
                <a:effectLst>
                  <a:outerShdw blurRad="38100" dist="25400" dir="5400000" algn="ctr" rotWithShape="0">
                    <a:srgbClr val="6E747A">
                      <a:alpha val="43000"/>
                    </a:srgbClr>
                  </a:outerShdw>
                </a:effectLst>
              </a:endParaRPr>
            </a:p>
          </p:txBody>
        </p:sp>
      </p:grpSp>
      <p:grpSp>
        <p:nvGrpSpPr>
          <p:cNvPr id="7" name="object 7"/>
          <p:cNvGrpSpPr/>
          <p:nvPr/>
        </p:nvGrpSpPr>
        <p:grpSpPr>
          <a:xfrm>
            <a:off x="1728597" y="3023998"/>
            <a:ext cx="1648460" cy="3834129"/>
            <a:chOff x="204597" y="3023997"/>
            <a:chExt cx="1648460" cy="3834129"/>
          </a:xfrm>
        </p:grpSpPr>
        <p:sp>
          <p:nvSpPr>
            <p:cNvPr id="8" name="object 8"/>
            <p:cNvSpPr/>
            <p:nvPr/>
          </p:nvSpPr>
          <p:spPr>
            <a:xfrm>
              <a:off x="228600" y="3047999"/>
              <a:ext cx="1600200" cy="3810000"/>
            </a:xfrm>
            <a:custGeom>
              <a:avLst/>
              <a:gdLst/>
              <a:ahLst/>
              <a:cxnLst/>
              <a:rect l="l" t="t" r="r" b="b"/>
              <a:pathLst>
                <a:path w="1600200" h="3810000">
                  <a:moveTo>
                    <a:pt x="1600200" y="0"/>
                  </a:moveTo>
                  <a:lnTo>
                    <a:pt x="0" y="0"/>
                  </a:lnTo>
                  <a:lnTo>
                    <a:pt x="0" y="3810000"/>
                  </a:lnTo>
                  <a:lnTo>
                    <a:pt x="1600200" y="3810000"/>
                  </a:lnTo>
                  <a:lnTo>
                    <a:pt x="1600200" y="0"/>
                  </a:lnTo>
                  <a:close/>
                </a:path>
              </a:pathLst>
            </a:custGeom>
            <a:solidFill>
              <a:srgbClr val="E66C7C"/>
            </a:solidFill>
          </p:spPr>
          <p:txBody>
            <a:bodyPr wrap="square" lIns="0" tIns="0" rIns="0" bIns="0" rtlCol="0"/>
            <a:lstStyle/>
            <a:p>
              <a:endParaRPr/>
            </a:p>
          </p:txBody>
        </p:sp>
        <p:sp>
          <p:nvSpPr>
            <p:cNvPr id="9" name="object 9"/>
            <p:cNvSpPr/>
            <p:nvPr/>
          </p:nvSpPr>
          <p:spPr>
            <a:xfrm>
              <a:off x="204597" y="3023997"/>
              <a:ext cx="1648460" cy="3834129"/>
            </a:xfrm>
            <a:custGeom>
              <a:avLst/>
              <a:gdLst/>
              <a:ahLst/>
              <a:cxnLst/>
              <a:rect l="l" t="t" r="r" b="b"/>
              <a:pathLst>
                <a:path w="1648460" h="3834129">
                  <a:moveTo>
                    <a:pt x="1624203" y="0"/>
                  </a:moveTo>
                  <a:lnTo>
                    <a:pt x="24003" y="0"/>
                  </a:lnTo>
                  <a:lnTo>
                    <a:pt x="14658" y="1893"/>
                  </a:lnTo>
                  <a:lnTo>
                    <a:pt x="7029" y="7048"/>
                  </a:lnTo>
                  <a:lnTo>
                    <a:pt x="1885" y="14680"/>
                  </a:lnTo>
                  <a:lnTo>
                    <a:pt x="0" y="24002"/>
                  </a:lnTo>
                  <a:lnTo>
                    <a:pt x="0" y="3833999"/>
                  </a:lnTo>
                  <a:lnTo>
                    <a:pt x="1648205" y="3834001"/>
                  </a:lnTo>
                  <a:lnTo>
                    <a:pt x="1648205" y="3829200"/>
                  </a:lnTo>
                  <a:lnTo>
                    <a:pt x="28803" y="3829200"/>
                  </a:lnTo>
                  <a:lnTo>
                    <a:pt x="28803" y="28828"/>
                  </a:lnTo>
                  <a:lnTo>
                    <a:pt x="1648205" y="28828"/>
                  </a:lnTo>
                  <a:lnTo>
                    <a:pt x="1648205" y="24002"/>
                  </a:lnTo>
                  <a:lnTo>
                    <a:pt x="1646312" y="14680"/>
                  </a:lnTo>
                  <a:lnTo>
                    <a:pt x="1641157" y="7048"/>
                  </a:lnTo>
                  <a:lnTo>
                    <a:pt x="1633525" y="1893"/>
                  </a:lnTo>
                  <a:lnTo>
                    <a:pt x="1624203" y="0"/>
                  </a:lnTo>
                  <a:close/>
                </a:path>
                <a:path w="1648460" h="3834129">
                  <a:moveTo>
                    <a:pt x="1648205" y="28828"/>
                  </a:moveTo>
                  <a:lnTo>
                    <a:pt x="1619377" y="28828"/>
                  </a:lnTo>
                  <a:lnTo>
                    <a:pt x="1619377" y="3829200"/>
                  </a:lnTo>
                  <a:lnTo>
                    <a:pt x="1648205" y="3829200"/>
                  </a:lnTo>
                  <a:lnTo>
                    <a:pt x="1648205" y="28828"/>
                  </a:lnTo>
                  <a:close/>
                </a:path>
                <a:path w="1648460" h="3834129">
                  <a:moveTo>
                    <a:pt x="1609852" y="38353"/>
                  </a:moveTo>
                  <a:lnTo>
                    <a:pt x="38404" y="38353"/>
                  </a:lnTo>
                  <a:lnTo>
                    <a:pt x="38404" y="3819599"/>
                  </a:lnTo>
                  <a:lnTo>
                    <a:pt x="1609852" y="3819599"/>
                  </a:lnTo>
                  <a:lnTo>
                    <a:pt x="1609852" y="3810000"/>
                  </a:lnTo>
                  <a:lnTo>
                    <a:pt x="48006" y="3810000"/>
                  </a:lnTo>
                  <a:lnTo>
                    <a:pt x="48006" y="48005"/>
                  </a:lnTo>
                  <a:lnTo>
                    <a:pt x="1609852" y="48005"/>
                  </a:lnTo>
                  <a:lnTo>
                    <a:pt x="1609852" y="38353"/>
                  </a:lnTo>
                  <a:close/>
                </a:path>
                <a:path w="1648460" h="3834129">
                  <a:moveTo>
                    <a:pt x="1609852" y="48005"/>
                  </a:moveTo>
                  <a:lnTo>
                    <a:pt x="1600200" y="48005"/>
                  </a:lnTo>
                  <a:lnTo>
                    <a:pt x="1600200" y="3810000"/>
                  </a:lnTo>
                  <a:lnTo>
                    <a:pt x="1609852" y="3810000"/>
                  </a:lnTo>
                  <a:lnTo>
                    <a:pt x="1609852" y="48005"/>
                  </a:lnTo>
                  <a:close/>
                </a:path>
              </a:pathLst>
            </a:custGeom>
            <a:solidFill>
              <a:srgbClr val="A94D5A"/>
            </a:solidFill>
          </p:spPr>
          <p:txBody>
            <a:bodyPr wrap="square" lIns="0" tIns="0" rIns="0" bIns="0" rtlCol="0"/>
            <a:lstStyle/>
            <a:p>
              <a:endParaRPr/>
            </a:p>
          </p:txBody>
        </p:sp>
      </p:grpSp>
      <p:sp>
        <p:nvSpPr>
          <p:cNvPr id="10" name="object 10"/>
          <p:cNvSpPr txBox="1"/>
          <p:nvPr/>
        </p:nvSpPr>
        <p:spPr>
          <a:xfrm>
            <a:off x="1912722" y="3828669"/>
            <a:ext cx="1233805" cy="1397000"/>
          </a:xfrm>
          <a:prstGeom prst="rect">
            <a:avLst/>
          </a:prstGeom>
        </p:spPr>
        <p:txBody>
          <a:bodyPr vert="horz" wrap="square" lIns="0" tIns="12700" rIns="0" bIns="0" rtlCol="0">
            <a:spAutoFit/>
          </a:bodyPr>
          <a:lstStyle/>
          <a:p>
            <a:pPr marL="12065" marR="5080" indent="1270" algn="ctr">
              <a:spcBef>
                <a:spcPts val="100"/>
              </a:spcBef>
            </a:pPr>
            <a:r>
              <a:rPr spc="-5">
                <a:solidFill>
                  <a:srgbClr val="FFFFFF"/>
                </a:solidFill>
                <a:latin typeface="Corbel"/>
                <a:cs typeface="Corbel"/>
              </a:rPr>
              <a:t>Members  </a:t>
            </a:r>
            <a:r>
              <a:rPr>
                <a:solidFill>
                  <a:srgbClr val="FFFFFF"/>
                </a:solidFill>
                <a:latin typeface="Corbel"/>
                <a:cs typeface="Corbel"/>
              </a:rPr>
              <a:t>get </a:t>
            </a:r>
            <a:r>
              <a:rPr spc="-5">
                <a:solidFill>
                  <a:srgbClr val="FFFFFF"/>
                </a:solidFill>
                <a:latin typeface="Corbel"/>
                <a:cs typeface="Corbel"/>
              </a:rPr>
              <a:t>to </a:t>
            </a:r>
            <a:r>
              <a:rPr>
                <a:solidFill>
                  <a:srgbClr val="FFFFFF"/>
                </a:solidFill>
                <a:latin typeface="Corbel"/>
                <a:cs typeface="Corbel"/>
              </a:rPr>
              <a:t>know  each </a:t>
            </a:r>
            <a:r>
              <a:rPr spc="-5">
                <a:solidFill>
                  <a:srgbClr val="FFFFFF"/>
                </a:solidFill>
                <a:latin typeface="Corbel"/>
                <a:cs typeface="Corbel"/>
              </a:rPr>
              <a:t>other</a:t>
            </a:r>
            <a:r>
              <a:rPr spc="-75">
                <a:solidFill>
                  <a:srgbClr val="FFFFFF"/>
                </a:solidFill>
                <a:latin typeface="Corbel"/>
                <a:cs typeface="Corbel"/>
              </a:rPr>
              <a:t> </a:t>
            </a:r>
            <a:r>
              <a:rPr>
                <a:solidFill>
                  <a:srgbClr val="FFFFFF"/>
                </a:solidFill>
                <a:latin typeface="Corbel"/>
                <a:cs typeface="Corbel"/>
              </a:rPr>
              <a:t>&amp;  set ground  rules</a:t>
            </a:r>
            <a:endParaRPr>
              <a:latin typeface="Corbel"/>
              <a:cs typeface="Corbel"/>
            </a:endParaRPr>
          </a:p>
        </p:txBody>
      </p:sp>
      <p:grpSp>
        <p:nvGrpSpPr>
          <p:cNvPr id="11" name="object 11"/>
          <p:cNvGrpSpPr/>
          <p:nvPr/>
        </p:nvGrpSpPr>
        <p:grpSpPr>
          <a:xfrm>
            <a:off x="3557397" y="2490597"/>
            <a:ext cx="1648460" cy="4367530"/>
            <a:chOff x="2033397" y="2490597"/>
            <a:chExt cx="1648460" cy="4367530"/>
          </a:xfrm>
        </p:grpSpPr>
        <p:sp>
          <p:nvSpPr>
            <p:cNvPr id="12" name="object 12"/>
            <p:cNvSpPr/>
            <p:nvPr/>
          </p:nvSpPr>
          <p:spPr>
            <a:xfrm>
              <a:off x="2057400" y="2514599"/>
              <a:ext cx="1600200" cy="4343400"/>
            </a:xfrm>
            <a:custGeom>
              <a:avLst/>
              <a:gdLst/>
              <a:ahLst/>
              <a:cxnLst/>
              <a:rect l="l" t="t" r="r" b="b"/>
              <a:pathLst>
                <a:path w="1600200" h="4343400">
                  <a:moveTo>
                    <a:pt x="1600200" y="0"/>
                  </a:moveTo>
                  <a:lnTo>
                    <a:pt x="0" y="0"/>
                  </a:lnTo>
                  <a:lnTo>
                    <a:pt x="0" y="4343400"/>
                  </a:lnTo>
                  <a:lnTo>
                    <a:pt x="1600200" y="4343400"/>
                  </a:lnTo>
                  <a:lnTo>
                    <a:pt x="1600200" y="0"/>
                  </a:lnTo>
                  <a:close/>
                </a:path>
              </a:pathLst>
            </a:custGeom>
            <a:solidFill>
              <a:srgbClr val="E66C7C"/>
            </a:solidFill>
          </p:spPr>
          <p:txBody>
            <a:bodyPr wrap="square" lIns="0" tIns="0" rIns="0" bIns="0" rtlCol="0"/>
            <a:lstStyle/>
            <a:p>
              <a:endParaRPr/>
            </a:p>
          </p:txBody>
        </p:sp>
        <p:sp>
          <p:nvSpPr>
            <p:cNvPr id="13" name="object 13"/>
            <p:cNvSpPr/>
            <p:nvPr/>
          </p:nvSpPr>
          <p:spPr>
            <a:xfrm>
              <a:off x="2033397" y="2490597"/>
              <a:ext cx="1648460" cy="4367530"/>
            </a:xfrm>
            <a:custGeom>
              <a:avLst/>
              <a:gdLst/>
              <a:ahLst/>
              <a:cxnLst/>
              <a:rect l="l" t="t" r="r" b="b"/>
              <a:pathLst>
                <a:path w="1648460" h="4367530">
                  <a:moveTo>
                    <a:pt x="1624202" y="0"/>
                  </a:moveTo>
                  <a:lnTo>
                    <a:pt x="24002" y="0"/>
                  </a:lnTo>
                  <a:lnTo>
                    <a:pt x="14680" y="1893"/>
                  </a:lnTo>
                  <a:lnTo>
                    <a:pt x="7048" y="7048"/>
                  </a:lnTo>
                  <a:lnTo>
                    <a:pt x="1893" y="14680"/>
                  </a:lnTo>
                  <a:lnTo>
                    <a:pt x="0" y="24002"/>
                  </a:lnTo>
                  <a:lnTo>
                    <a:pt x="0" y="4367399"/>
                  </a:lnTo>
                  <a:lnTo>
                    <a:pt x="1648205" y="4367401"/>
                  </a:lnTo>
                  <a:lnTo>
                    <a:pt x="1648205" y="4362600"/>
                  </a:lnTo>
                  <a:lnTo>
                    <a:pt x="28828" y="4362600"/>
                  </a:lnTo>
                  <a:lnTo>
                    <a:pt x="28828" y="28828"/>
                  </a:lnTo>
                  <a:lnTo>
                    <a:pt x="1648205" y="28828"/>
                  </a:lnTo>
                  <a:lnTo>
                    <a:pt x="1648205" y="24002"/>
                  </a:lnTo>
                  <a:lnTo>
                    <a:pt x="1646312" y="14680"/>
                  </a:lnTo>
                  <a:lnTo>
                    <a:pt x="1641157" y="7048"/>
                  </a:lnTo>
                  <a:lnTo>
                    <a:pt x="1633525" y="1893"/>
                  </a:lnTo>
                  <a:lnTo>
                    <a:pt x="1624202" y="0"/>
                  </a:lnTo>
                  <a:close/>
                </a:path>
                <a:path w="1648460" h="4367530">
                  <a:moveTo>
                    <a:pt x="1648205" y="28828"/>
                  </a:moveTo>
                  <a:lnTo>
                    <a:pt x="1619377" y="28828"/>
                  </a:lnTo>
                  <a:lnTo>
                    <a:pt x="1619377" y="4362600"/>
                  </a:lnTo>
                  <a:lnTo>
                    <a:pt x="1648205" y="4362600"/>
                  </a:lnTo>
                  <a:lnTo>
                    <a:pt x="1648205" y="28828"/>
                  </a:lnTo>
                  <a:close/>
                </a:path>
                <a:path w="1648460" h="4367530">
                  <a:moveTo>
                    <a:pt x="1609852" y="38353"/>
                  </a:moveTo>
                  <a:lnTo>
                    <a:pt x="38353" y="38353"/>
                  </a:lnTo>
                  <a:lnTo>
                    <a:pt x="38353" y="4352999"/>
                  </a:lnTo>
                  <a:lnTo>
                    <a:pt x="1609852" y="4352999"/>
                  </a:lnTo>
                  <a:lnTo>
                    <a:pt x="1609852" y="4343400"/>
                  </a:lnTo>
                  <a:lnTo>
                    <a:pt x="48005" y="4343400"/>
                  </a:lnTo>
                  <a:lnTo>
                    <a:pt x="48005" y="48005"/>
                  </a:lnTo>
                  <a:lnTo>
                    <a:pt x="1609852" y="48005"/>
                  </a:lnTo>
                  <a:lnTo>
                    <a:pt x="1609852" y="38353"/>
                  </a:lnTo>
                  <a:close/>
                </a:path>
                <a:path w="1648460" h="4367530">
                  <a:moveTo>
                    <a:pt x="1609852" y="48005"/>
                  </a:moveTo>
                  <a:lnTo>
                    <a:pt x="1600200" y="48005"/>
                  </a:lnTo>
                  <a:lnTo>
                    <a:pt x="1600200" y="4343400"/>
                  </a:lnTo>
                  <a:lnTo>
                    <a:pt x="1609852" y="4343400"/>
                  </a:lnTo>
                  <a:lnTo>
                    <a:pt x="1609852" y="48005"/>
                  </a:lnTo>
                  <a:close/>
                </a:path>
              </a:pathLst>
            </a:custGeom>
            <a:solidFill>
              <a:srgbClr val="A94D5A"/>
            </a:solidFill>
          </p:spPr>
          <p:txBody>
            <a:bodyPr wrap="square" lIns="0" tIns="0" rIns="0" bIns="0" rtlCol="0"/>
            <a:lstStyle/>
            <a:p>
              <a:endParaRPr/>
            </a:p>
          </p:txBody>
        </p:sp>
      </p:grpSp>
      <p:sp>
        <p:nvSpPr>
          <p:cNvPr id="14" name="object 14"/>
          <p:cNvSpPr txBox="1"/>
          <p:nvPr/>
        </p:nvSpPr>
        <p:spPr>
          <a:xfrm>
            <a:off x="3930776" y="3381883"/>
            <a:ext cx="899794" cy="2004060"/>
          </a:xfrm>
          <a:prstGeom prst="rect">
            <a:avLst/>
          </a:prstGeom>
        </p:spPr>
        <p:txBody>
          <a:bodyPr vert="horz" wrap="square" lIns="0" tIns="12065" rIns="0" bIns="0" rtlCol="0">
            <a:spAutoFit/>
          </a:bodyPr>
          <a:lstStyle/>
          <a:p>
            <a:pPr marL="12700" marR="5080" indent="-44450" algn="ctr">
              <a:lnSpc>
                <a:spcPct val="99900"/>
              </a:lnSpc>
              <a:spcBef>
                <a:spcPts val="95"/>
              </a:spcBef>
            </a:pPr>
            <a:r>
              <a:rPr sz="1600" spc="-10">
                <a:solidFill>
                  <a:srgbClr val="FFFFFF"/>
                </a:solidFill>
                <a:latin typeface="Corbel"/>
                <a:cs typeface="Corbel"/>
              </a:rPr>
              <a:t>Members  come to  Resist  Control</a:t>
            </a:r>
            <a:r>
              <a:rPr sz="1600" spc="-65">
                <a:solidFill>
                  <a:srgbClr val="FFFFFF"/>
                </a:solidFill>
                <a:latin typeface="Corbel"/>
                <a:cs typeface="Corbel"/>
              </a:rPr>
              <a:t> </a:t>
            </a:r>
            <a:r>
              <a:rPr sz="1600" spc="-5">
                <a:solidFill>
                  <a:srgbClr val="FFFFFF"/>
                </a:solidFill>
                <a:latin typeface="Corbel"/>
                <a:cs typeface="Corbel"/>
              </a:rPr>
              <a:t>by  group  Leaders &amp;  </a:t>
            </a:r>
            <a:r>
              <a:rPr sz="1600" spc="-10">
                <a:solidFill>
                  <a:srgbClr val="FFFFFF"/>
                </a:solidFill>
                <a:latin typeface="Corbel"/>
                <a:cs typeface="Corbel"/>
              </a:rPr>
              <a:t>Show  </a:t>
            </a:r>
            <a:r>
              <a:rPr spc="-5">
                <a:solidFill>
                  <a:srgbClr val="FFFFFF"/>
                </a:solidFill>
                <a:latin typeface="Corbel"/>
                <a:cs typeface="Corbel"/>
              </a:rPr>
              <a:t>hostility</a:t>
            </a:r>
            <a:endParaRPr>
              <a:latin typeface="Corbel"/>
              <a:cs typeface="Corbel"/>
            </a:endParaRPr>
          </a:p>
        </p:txBody>
      </p:sp>
      <p:grpSp>
        <p:nvGrpSpPr>
          <p:cNvPr id="15" name="object 15"/>
          <p:cNvGrpSpPr/>
          <p:nvPr/>
        </p:nvGrpSpPr>
        <p:grpSpPr>
          <a:xfrm>
            <a:off x="5386196" y="2033397"/>
            <a:ext cx="1648460" cy="4824730"/>
            <a:chOff x="3862196" y="2033397"/>
            <a:chExt cx="1648460" cy="4824730"/>
          </a:xfrm>
        </p:grpSpPr>
        <p:sp>
          <p:nvSpPr>
            <p:cNvPr id="16" name="object 16"/>
            <p:cNvSpPr/>
            <p:nvPr/>
          </p:nvSpPr>
          <p:spPr>
            <a:xfrm>
              <a:off x="3886199" y="2057399"/>
              <a:ext cx="1600200" cy="4800600"/>
            </a:xfrm>
            <a:custGeom>
              <a:avLst/>
              <a:gdLst/>
              <a:ahLst/>
              <a:cxnLst/>
              <a:rect l="l" t="t" r="r" b="b"/>
              <a:pathLst>
                <a:path w="1600200" h="4800600">
                  <a:moveTo>
                    <a:pt x="1600200" y="0"/>
                  </a:moveTo>
                  <a:lnTo>
                    <a:pt x="0" y="0"/>
                  </a:lnTo>
                  <a:lnTo>
                    <a:pt x="0" y="4800600"/>
                  </a:lnTo>
                  <a:lnTo>
                    <a:pt x="1600200" y="4800600"/>
                  </a:lnTo>
                  <a:lnTo>
                    <a:pt x="1600200" y="0"/>
                  </a:lnTo>
                  <a:close/>
                </a:path>
              </a:pathLst>
            </a:custGeom>
            <a:solidFill>
              <a:srgbClr val="E66C7C"/>
            </a:solidFill>
          </p:spPr>
          <p:txBody>
            <a:bodyPr wrap="square" lIns="0" tIns="0" rIns="0" bIns="0" rtlCol="0"/>
            <a:lstStyle/>
            <a:p>
              <a:endParaRPr/>
            </a:p>
          </p:txBody>
        </p:sp>
        <p:sp>
          <p:nvSpPr>
            <p:cNvPr id="17" name="object 17"/>
            <p:cNvSpPr/>
            <p:nvPr/>
          </p:nvSpPr>
          <p:spPr>
            <a:xfrm>
              <a:off x="3862196" y="2033397"/>
              <a:ext cx="1648460" cy="4824730"/>
            </a:xfrm>
            <a:custGeom>
              <a:avLst/>
              <a:gdLst/>
              <a:ahLst/>
              <a:cxnLst/>
              <a:rect l="l" t="t" r="r" b="b"/>
              <a:pathLst>
                <a:path w="1648460" h="4824730">
                  <a:moveTo>
                    <a:pt x="1624202" y="0"/>
                  </a:moveTo>
                  <a:lnTo>
                    <a:pt x="24002" y="0"/>
                  </a:lnTo>
                  <a:lnTo>
                    <a:pt x="14680" y="1893"/>
                  </a:lnTo>
                  <a:lnTo>
                    <a:pt x="7048" y="7048"/>
                  </a:lnTo>
                  <a:lnTo>
                    <a:pt x="1893" y="14680"/>
                  </a:lnTo>
                  <a:lnTo>
                    <a:pt x="0" y="24002"/>
                  </a:lnTo>
                  <a:lnTo>
                    <a:pt x="0" y="4824599"/>
                  </a:lnTo>
                  <a:lnTo>
                    <a:pt x="1648205" y="4824601"/>
                  </a:lnTo>
                  <a:lnTo>
                    <a:pt x="1648205" y="4819800"/>
                  </a:lnTo>
                  <a:lnTo>
                    <a:pt x="28828" y="4819800"/>
                  </a:lnTo>
                  <a:lnTo>
                    <a:pt x="28828" y="28828"/>
                  </a:lnTo>
                  <a:lnTo>
                    <a:pt x="1648205" y="28828"/>
                  </a:lnTo>
                  <a:lnTo>
                    <a:pt x="1648205" y="24002"/>
                  </a:lnTo>
                  <a:lnTo>
                    <a:pt x="1646312" y="14680"/>
                  </a:lnTo>
                  <a:lnTo>
                    <a:pt x="1641157" y="7048"/>
                  </a:lnTo>
                  <a:lnTo>
                    <a:pt x="1633525" y="1893"/>
                  </a:lnTo>
                  <a:lnTo>
                    <a:pt x="1624202" y="0"/>
                  </a:lnTo>
                  <a:close/>
                </a:path>
                <a:path w="1648460" h="4824730">
                  <a:moveTo>
                    <a:pt x="1648205" y="28828"/>
                  </a:moveTo>
                  <a:lnTo>
                    <a:pt x="1619377" y="28828"/>
                  </a:lnTo>
                  <a:lnTo>
                    <a:pt x="1619377" y="4819800"/>
                  </a:lnTo>
                  <a:lnTo>
                    <a:pt x="1648205" y="4819800"/>
                  </a:lnTo>
                  <a:lnTo>
                    <a:pt x="1648205" y="28828"/>
                  </a:lnTo>
                  <a:close/>
                </a:path>
                <a:path w="1648460" h="4824730">
                  <a:moveTo>
                    <a:pt x="1609852" y="38353"/>
                  </a:moveTo>
                  <a:lnTo>
                    <a:pt x="38353" y="38353"/>
                  </a:lnTo>
                  <a:lnTo>
                    <a:pt x="38353" y="4810199"/>
                  </a:lnTo>
                  <a:lnTo>
                    <a:pt x="1609852" y="4810199"/>
                  </a:lnTo>
                  <a:lnTo>
                    <a:pt x="1609852" y="4800599"/>
                  </a:lnTo>
                  <a:lnTo>
                    <a:pt x="48005" y="4800600"/>
                  </a:lnTo>
                  <a:lnTo>
                    <a:pt x="48005" y="48005"/>
                  </a:lnTo>
                  <a:lnTo>
                    <a:pt x="1609852" y="48005"/>
                  </a:lnTo>
                  <a:lnTo>
                    <a:pt x="1609852" y="38353"/>
                  </a:lnTo>
                  <a:close/>
                </a:path>
                <a:path w="1648460" h="4824730">
                  <a:moveTo>
                    <a:pt x="1609852" y="48005"/>
                  </a:moveTo>
                  <a:lnTo>
                    <a:pt x="1600200" y="48005"/>
                  </a:lnTo>
                  <a:lnTo>
                    <a:pt x="1600200" y="4800600"/>
                  </a:lnTo>
                  <a:lnTo>
                    <a:pt x="1609852" y="4800599"/>
                  </a:lnTo>
                  <a:lnTo>
                    <a:pt x="1609852" y="48005"/>
                  </a:lnTo>
                  <a:close/>
                </a:path>
              </a:pathLst>
            </a:custGeom>
            <a:solidFill>
              <a:srgbClr val="A94D5A"/>
            </a:solidFill>
          </p:spPr>
          <p:txBody>
            <a:bodyPr wrap="square" lIns="0" tIns="0" rIns="0" bIns="0" rtlCol="0"/>
            <a:lstStyle/>
            <a:p>
              <a:endParaRPr/>
            </a:p>
          </p:txBody>
        </p:sp>
      </p:grpSp>
      <p:sp>
        <p:nvSpPr>
          <p:cNvPr id="18" name="object 18"/>
          <p:cNvSpPr txBox="1"/>
          <p:nvPr/>
        </p:nvSpPr>
        <p:spPr>
          <a:xfrm>
            <a:off x="5558791" y="3058796"/>
            <a:ext cx="1302385" cy="2220595"/>
          </a:xfrm>
          <a:prstGeom prst="rect">
            <a:avLst/>
          </a:prstGeom>
        </p:spPr>
        <p:txBody>
          <a:bodyPr vert="horz" wrap="square" lIns="0" tIns="12700" rIns="0" bIns="0" rtlCol="0">
            <a:spAutoFit/>
          </a:bodyPr>
          <a:lstStyle/>
          <a:p>
            <a:pPr marL="12700" marR="5080" indent="-635" algn="ctr">
              <a:spcBef>
                <a:spcPts val="100"/>
              </a:spcBef>
            </a:pPr>
            <a:r>
              <a:rPr spc="-5">
                <a:solidFill>
                  <a:srgbClr val="FFFFFF"/>
                </a:solidFill>
                <a:latin typeface="Corbel"/>
                <a:cs typeface="Corbel"/>
              </a:rPr>
              <a:t>Members  </a:t>
            </a:r>
            <a:r>
              <a:rPr spc="-20">
                <a:solidFill>
                  <a:srgbClr val="FFFFFF"/>
                </a:solidFill>
                <a:latin typeface="Corbel"/>
                <a:cs typeface="Corbel"/>
              </a:rPr>
              <a:t>Work  Together  </a:t>
            </a:r>
            <a:r>
              <a:rPr spc="-5">
                <a:solidFill>
                  <a:srgbClr val="FFFFFF"/>
                </a:solidFill>
                <a:latin typeface="Corbel"/>
                <a:cs typeface="Corbel"/>
              </a:rPr>
              <a:t>developing  Close  </a:t>
            </a:r>
            <a:r>
              <a:rPr spc="-35">
                <a:solidFill>
                  <a:srgbClr val="FFFFFF"/>
                </a:solidFill>
                <a:latin typeface="Corbel"/>
                <a:cs typeface="Corbel"/>
              </a:rPr>
              <a:t>R</a:t>
            </a:r>
            <a:r>
              <a:rPr>
                <a:solidFill>
                  <a:srgbClr val="FFFFFF"/>
                </a:solidFill>
                <a:latin typeface="Corbel"/>
                <a:cs typeface="Corbel"/>
              </a:rPr>
              <a:t>el</a:t>
            </a:r>
            <a:r>
              <a:rPr spc="-5">
                <a:solidFill>
                  <a:srgbClr val="FFFFFF"/>
                </a:solidFill>
                <a:latin typeface="Corbel"/>
                <a:cs typeface="Corbel"/>
              </a:rPr>
              <a:t>ation</a:t>
            </a:r>
            <a:r>
              <a:rPr spc="5">
                <a:solidFill>
                  <a:srgbClr val="FFFFFF"/>
                </a:solidFill>
                <a:latin typeface="Corbel"/>
                <a:cs typeface="Corbel"/>
              </a:rPr>
              <a:t>s</a:t>
            </a:r>
            <a:r>
              <a:rPr spc="-5">
                <a:solidFill>
                  <a:srgbClr val="FFFFFF"/>
                </a:solidFill>
                <a:latin typeface="Corbel"/>
                <a:cs typeface="Corbel"/>
              </a:rPr>
              <a:t>hi</a:t>
            </a:r>
            <a:r>
              <a:rPr spc="5">
                <a:solidFill>
                  <a:srgbClr val="FFFFFF"/>
                </a:solidFill>
                <a:latin typeface="Corbel"/>
                <a:cs typeface="Corbel"/>
              </a:rPr>
              <a:t>p</a:t>
            </a:r>
            <a:r>
              <a:rPr>
                <a:solidFill>
                  <a:srgbClr val="FFFFFF"/>
                </a:solidFill>
                <a:latin typeface="Corbel"/>
                <a:cs typeface="Corbel"/>
              </a:rPr>
              <a:t>s  &amp; feelings </a:t>
            </a:r>
            <a:r>
              <a:rPr spc="-5">
                <a:solidFill>
                  <a:srgbClr val="FFFFFF"/>
                </a:solidFill>
                <a:latin typeface="Corbel"/>
                <a:cs typeface="Corbel"/>
              </a:rPr>
              <a:t>of  Cohe</a:t>
            </a:r>
            <a:r>
              <a:rPr>
                <a:solidFill>
                  <a:srgbClr val="FFFFFF"/>
                </a:solidFill>
                <a:latin typeface="Corbel"/>
                <a:cs typeface="Corbel"/>
              </a:rPr>
              <a:t>sivene</a:t>
            </a:r>
            <a:r>
              <a:rPr spc="-5">
                <a:solidFill>
                  <a:srgbClr val="FFFFFF"/>
                </a:solidFill>
                <a:latin typeface="Corbel"/>
                <a:cs typeface="Corbel"/>
              </a:rPr>
              <a:t>ss</a:t>
            </a:r>
            <a:endParaRPr>
              <a:latin typeface="Corbel"/>
              <a:cs typeface="Corbel"/>
            </a:endParaRPr>
          </a:p>
        </p:txBody>
      </p:sp>
      <p:grpSp>
        <p:nvGrpSpPr>
          <p:cNvPr id="19" name="object 19"/>
          <p:cNvGrpSpPr/>
          <p:nvPr/>
        </p:nvGrpSpPr>
        <p:grpSpPr>
          <a:xfrm>
            <a:off x="7062596" y="1652397"/>
            <a:ext cx="1648460" cy="5205730"/>
            <a:chOff x="5538596" y="1652397"/>
            <a:chExt cx="1648460" cy="5205730"/>
          </a:xfrm>
        </p:grpSpPr>
        <p:sp>
          <p:nvSpPr>
            <p:cNvPr id="20" name="object 20"/>
            <p:cNvSpPr/>
            <p:nvPr/>
          </p:nvSpPr>
          <p:spPr>
            <a:xfrm>
              <a:off x="5562599" y="1676399"/>
              <a:ext cx="1600200" cy="5181600"/>
            </a:xfrm>
            <a:custGeom>
              <a:avLst/>
              <a:gdLst/>
              <a:ahLst/>
              <a:cxnLst/>
              <a:rect l="l" t="t" r="r" b="b"/>
              <a:pathLst>
                <a:path w="1600200" h="5181600">
                  <a:moveTo>
                    <a:pt x="1600200" y="0"/>
                  </a:moveTo>
                  <a:lnTo>
                    <a:pt x="0" y="0"/>
                  </a:lnTo>
                  <a:lnTo>
                    <a:pt x="0" y="5181600"/>
                  </a:lnTo>
                  <a:lnTo>
                    <a:pt x="1600200" y="5181600"/>
                  </a:lnTo>
                  <a:lnTo>
                    <a:pt x="1600200" y="0"/>
                  </a:lnTo>
                  <a:close/>
                </a:path>
              </a:pathLst>
            </a:custGeom>
            <a:solidFill>
              <a:srgbClr val="E66C7C"/>
            </a:solidFill>
          </p:spPr>
          <p:txBody>
            <a:bodyPr wrap="square" lIns="0" tIns="0" rIns="0" bIns="0" rtlCol="0"/>
            <a:lstStyle/>
            <a:p>
              <a:endParaRPr/>
            </a:p>
          </p:txBody>
        </p:sp>
        <p:sp>
          <p:nvSpPr>
            <p:cNvPr id="21" name="object 21"/>
            <p:cNvSpPr/>
            <p:nvPr/>
          </p:nvSpPr>
          <p:spPr>
            <a:xfrm>
              <a:off x="5538596" y="1652397"/>
              <a:ext cx="1648460" cy="5205730"/>
            </a:xfrm>
            <a:custGeom>
              <a:avLst/>
              <a:gdLst/>
              <a:ahLst/>
              <a:cxnLst/>
              <a:rect l="l" t="t" r="r" b="b"/>
              <a:pathLst>
                <a:path w="1648459" h="5205730">
                  <a:moveTo>
                    <a:pt x="1624202" y="0"/>
                  </a:moveTo>
                  <a:lnTo>
                    <a:pt x="24002" y="0"/>
                  </a:lnTo>
                  <a:lnTo>
                    <a:pt x="14680" y="1893"/>
                  </a:lnTo>
                  <a:lnTo>
                    <a:pt x="7048" y="7048"/>
                  </a:lnTo>
                  <a:lnTo>
                    <a:pt x="1893" y="14680"/>
                  </a:lnTo>
                  <a:lnTo>
                    <a:pt x="0" y="24002"/>
                  </a:lnTo>
                  <a:lnTo>
                    <a:pt x="0" y="5205599"/>
                  </a:lnTo>
                  <a:lnTo>
                    <a:pt x="1648205" y="5205601"/>
                  </a:lnTo>
                  <a:lnTo>
                    <a:pt x="1648205" y="5200800"/>
                  </a:lnTo>
                  <a:lnTo>
                    <a:pt x="28828" y="5200800"/>
                  </a:lnTo>
                  <a:lnTo>
                    <a:pt x="28828" y="28828"/>
                  </a:lnTo>
                  <a:lnTo>
                    <a:pt x="1648205" y="28828"/>
                  </a:lnTo>
                  <a:lnTo>
                    <a:pt x="1648205" y="24002"/>
                  </a:lnTo>
                  <a:lnTo>
                    <a:pt x="1646312" y="14680"/>
                  </a:lnTo>
                  <a:lnTo>
                    <a:pt x="1641157" y="7048"/>
                  </a:lnTo>
                  <a:lnTo>
                    <a:pt x="1633525" y="1893"/>
                  </a:lnTo>
                  <a:lnTo>
                    <a:pt x="1624202" y="0"/>
                  </a:lnTo>
                  <a:close/>
                </a:path>
                <a:path w="1648459" h="5205730">
                  <a:moveTo>
                    <a:pt x="1648205" y="28828"/>
                  </a:moveTo>
                  <a:lnTo>
                    <a:pt x="1619377" y="28828"/>
                  </a:lnTo>
                  <a:lnTo>
                    <a:pt x="1619377" y="5200800"/>
                  </a:lnTo>
                  <a:lnTo>
                    <a:pt x="1648205" y="5200800"/>
                  </a:lnTo>
                  <a:lnTo>
                    <a:pt x="1648205" y="28828"/>
                  </a:lnTo>
                  <a:close/>
                </a:path>
                <a:path w="1648459" h="5205730">
                  <a:moveTo>
                    <a:pt x="1609852" y="38353"/>
                  </a:moveTo>
                  <a:lnTo>
                    <a:pt x="38353" y="38353"/>
                  </a:lnTo>
                  <a:lnTo>
                    <a:pt x="38353" y="5191199"/>
                  </a:lnTo>
                  <a:lnTo>
                    <a:pt x="1609852" y="5191199"/>
                  </a:lnTo>
                  <a:lnTo>
                    <a:pt x="1609852" y="5181599"/>
                  </a:lnTo>
                  <a:lnTo>
                    <a:pt x="48005" y="5181600"/>
                  </a:lnTo>
                  <a:lnTo>
                    <a:pt x="48005" y="48005"/>
                  </a:lnTo>
                  <a:lnTo>
                    <a:pt x="1609852" y="48005"/>
                  </a:lnTo>
                  <a:lnTo>
                    <a:pt x="1609852" y="38353"/>
                  </a:lnTo>
                  <a:close/>
                </a:path>
                <a:path w="1648459" h="5205730">
                  <a:moveTo>
                    <a:pt x="1609852" y="48005"/>
                  </a:moveTo>
                  <a:lnTo>
                    <a:pt x="1600200" y="48005"/>
                  </a:lnTo>
                  <a:lnTo>
                    <a:pt x="1600200" y="5181600"/>
                  </a:lnTo>
                  <a:lnTo>
                    <a:pt x="1609852" y="5181599"/>
                  </a:lnTo>
                  <a:lnTo>
                    <a:pt x="1609852" y="48005"/>
                  </a:lnTo>
                  <a:close/>
                </a:path>
              </a:pathLst>
            </a:custGeom>
            <a:solidFill>
              <a:srgbClr val="A94D5A"/>
            </a:solidFill>
          </p:spPr>
          <p:txBody>
            <a:bodyPr wrap="square" lIns="0" tIns="0" rIns="0" bIns="0" rtlCol="0"/>
            <a:lstStyle/>
            <a:p>
              <a:endParaRPr/>
            </a:p>
          </p:txBody>
        </p:sp>
      </p:grpSp>
      <p:sp>
        <p:nvSpPr>
          <p:cNvPr id="22" name="object 22"/>
          <p:cNvSpPr txBox="1"/>
          <p:nvPr/>
        </p:nvSpPr>
        <p:spPr>
          <a:xfrm>
            <a:off x="7403084" y="2731135"/>
            <a:ext cx="935990" cy="1946275"/>
          </a:xfrm>
          <a:prstGeom prst="rect">
            <a:avLst/>
          </a:prstGeom>
        </p:spPr>
        <p:txBody>
          <a:bodyPr vert="horz" wrap="square" lIns="0" tIns="12700" rIns="0" bIns="0" rtlCol="0">
            <a:spAutoFit/>
          </a:bodyPr>
          <a:lstStyle/>
          <a:p>
            <a:pPr marL="12700" marR="5080" indent="-12700" algn="ctr">
              <a:spcBef>
                <a:spcPts val="100"/>
              </a:spcBef>
            </a:pPr>
            <a:r>
              <a:rPr spc="-5">
                <a:solidFill>
                  <a:srgbClr val="FFFFFF"/>
                </a:solidFill>
                <a:latin typeface="Corbel"/>
                <a:cs typeface="Corbel"/>
              </a:rPr>
              <a:t>Group  </a:t>
            </a:r>
            <a:r>
              <a:rPr>
                <a:solidFill>
                  <a:srgbClr val="FFFFFF"/>
                </a:solidFill>
                <a:latin typeface="Corbel"/>
                <a:cs typeface="Corbel"/>
              </a:rPr>
              <a:t>mem</a:t>
            </a:r>
            <a:r>
              <a:rPr spc="-10">
                <a:solidFill>
                  <a:srgbClr val="FFFFFF"/>
                </a:solidFill>
                <a:latin typeface="Corbel"/>
                <a:cs typeface="Corbel"/>
              </a:rPr>
              <a:t>b</a:t>
            </a:r>
            <a:r>
              <a:rPr>
                <a:solidFill>
                  <a:srgbClr val="FFFFFF"/>
                </a:solidFill>
                <a:latin typeface="Corbel"/>
                <a:cs typeface="Corbel"/>
              </a:rPr>
              <a:t>ers  work  </a:t>
            </a:r>
            <a:r>
              <a:rPr spc="-5">
                <a:solidFill>
                  <a:srgbClr val="FFFFFF"/>
                </a:solidFill>
                <a:latin typeface="Corbel"/>
                <a:cs typeface="Corbel"/>
              </a:rPr>
              <a:t>towards  </a:t>
            </a:r>
            <a:r>
              <a:rPr>
                <a:solidFill>
                  <a:srgbClr val="FFFFFF"/>
                </a:solidFill>
                <a:latin typeface="Corbel"/>
                <a:cs typeface="Corbel"/>
              </a:rPr>
              <a:t>Getting  </a:t>
            </a:r>
            <a:r>
              <a:rPr spc="-5">
                <a:solidFill>
                  <a:srgbClr val="FFFFFF"/>
                </a:solidFill>
                <a:latin typeface="Corbel"/>
                <a:cs typeface="Corbel"/>
              </a:rPr>
              <a:t>their jobs  </a:t>
            </a:r>
            <a:r>
              <a:rPr>
                <a:solidFill>
                  <a:srgbClr val="FFFFFF"/>
                </a:solidFill>
                <a:latin typeface="Corbel"/>
                <a:cs typeface="Corbel"/>
              </a:rPr>
              <a:t>done</a:t>
            </a:r>
            <a:endParaRPr>
              <a:latin typeface="Corbel"/>
              <a:cs typeface="Corbel"/>
            </a:endParaRPr>
          </a:p>
        </p:txBody>
      </p:sp>
      <p:grpSp>
        <p:nvGrpSpPr>
          <p:cNvPr id="23" name="object 23"/>
          <p:cNvGrpSpPr/>
          <p:nvPr/>
        </p:nvGrpSpPr>
        <p:grpSpPr>
          <a:xfrm>
            <a:off x="8891396" y="1271397"/>
            <a:ext cx="1648460" cy="5586730"/>
            <a:chOff x="7367396" y="1271397"/>
            <a:chExt cx="1648460" cy="5586730"/>
          </a:xfrm>
        </p:grpSpPr>
        <p:sp>
          <p:nvSpPr>
            <p:cNvPr id="24" name="object 24"/>
            <p:cNvSpPr/>
            <p:nvPr/>
          </p:nvSpPr>
          <p:spPr>
            <a:xfrm>
              <a:off x="7391399" y="1295399"/>
              <a:ext cx="1600200" cy="5562600"/>
            </a:xfrm>
            <a:custGeom>
              <a:avLst/>
              <a:gdLst/>
              <a:ahLst/>
              <a:cxnLst/>
              <a:rect l="l" t="t" r="r" b="b"/>
              <a:pathLst>
                <a:path w="1600200" h="5562600">
                  <a:moveTo>
                    <a:pt x="1600200" y="0"/>
                  </a:moveTo>
                  <a:lnTo>
                    <a:pt x="0" y="0"/>
                  </a:lnTo>
                  <a:lnTo>
                    <a:pt x="0" y="5562600"/>
                  </a:lnTo>
                  <a:lnTo>
                    <a:pt x="1600200" y="5562600"/>
                  </a:lnTo>
                  <a:lnTo>
                    <a:pt x="1600200" y="0"/>
                  </a:lnTo>
                  <a:close/>
                </a:path>
              </a:pathLst>
            </a:custGeom>
            <a:solidFill>
              <a:srgbClr val="E66C7C"/>
            </a:solidFill>
          </p:spPr>
          <p:txBody>
            <a:bodyPr wrap="square" lIns="0" tIns="0" rIns="0" bIns="0" rtlCol="0"/>
            <a:lstStyle/>
            <a:p>
              <a:endParaRPr/>
            </a:p>
          </p:txBody>
        </p:sp>
        <p:sp>
          <p:nvSpPr>
            <p:cNvPr id="25" name="object 25"/>
            <p:cNvSpPr/>
            <p:nvPr/>
          </p:nvSpPr>
          <p:spPr>
            <a:xfrm>
              <a:off x="7367396" y="1271397"/>
              <a:ext cx="1648460" cy="5586730"/>
            </a:xfrm>
            <a:custGeom>
              <a:avLst/>
              <a:gdLst/>
              <a:ahLst/>
              <a:cxnLst/>
              <a:rect l="l" t="t" r="r" b="b"/>
              <a:pathLst>
                <a:path w="1648459" h="5586730">
                  <a:moveTo>
                    <a:pt x="1624202" y="0"/>
                  </a:moveTo>
                  <a:lnTo>
                    <a:pt x="24002" y="0"/>
                  </a:lnTo>
                  <a:lnTo>
                    <a:pt x="14680" y="1893"/>
                  </a:lnTo>
                  <a:lnTo>
                    <a:pt x="7048" y="7048"/>
                  </a:lnTo>
                  <a:lnTo>
                    <a:pt x="1893" y="14680"/>
                  </a:lnTo>
                  <a:lnTo>
                    <a:pt x="0" y="24002"/>
                  </a:lnTo>
                  <a:lnTo>
                    <a:pt x="0" y="5586599"/>
                  </a:lnTo>
                  <a:lnTo>
                    <a:pt x="1648205" y="5586601"/>
                  </a:lnTo>
                  <a:lnTo>
                    <a:pt x="1648205" y="5581800"/>
                  </a:lnTo>
                  <a:lnTo>
                    <a:pt x="28828" y="5581800"/>
                  </a:lnTo>
                  <a:lnTo>
                    <a:pt x="28828" y="28828"/>
                  </a:lnTo>
                  <a:lnTo>
                    <a:pt x="1648205" y="28828"/>
                  </a:lnTo>
                  <a:lnTo>
                    <a:pt x="1648205" y="24002"/>
                  </a:lnTo>
                  <a:lnTo>
                    <a:pt x="1646312" y="14680"/>
                  </a:lnTo>
                  <a:lnTo>
                    <a:pt x="1641157" y="7048"/>
                  </a:lnTo>
                  <a:lnTo>
                    <a:pt x="1633525" y="1893"/>
                  </a:lnTo>
                  <a:lnTo>
                    <a:pt x="1624202" y="0"/>
                  </a:lnTo>
                  <a:close/>
                </a:path>
                <a:path w="1648459" h="5586730">
                  <a:moveTo>
                    <a:pt x="1648205" y="28828"/>
                  </a:moveTo>
                  <a:lnTo>
                    <a:pt x="1619377" y="28828"/>
                  </a:lnTo>
                  <a:lnTo>
                    <a:pt x="1619377" y="5581800"/>
                  </a:lnTo>
                  <a:lnTo>
                    <a:pt x="1648205" y="5581800"/>
                  </a:lnTo>
                  <a:lnTo>
                    <a:pt x="1648205" y="28828"/>
                  </a:lnTo>
                  <a:close/>
                </a:path>
                <a:path w="1648459" h="5586730">
                  <a:moveTo>
                    <a:pt x="1609852" y="38353"/>
                  </a:moveTo>
                  <a:lnTo>
                    <a:pt x="38353" y="38353"/>
                  </a:lnTo>
                  <a:lnTo>
                    <a:pt x="38353" y="5572199"/>
                  </a:lnTo>
                  <a:lnTo>
                    <a:pt x="1609852" y="5572199"/>
                  </a:lnTo>
                  <a:lnTo>
                    <a:pt x="1609852" y="5562599"/>
                  </a:lnTo>
                  <a:lnTo>
                    <a:pt x="48005" y="5562600"/>
                  </a:lnTo>
                  <a:lnTo>
                    <a:pt x="48005" y="48005"/>
                  </a:lnTo>
                  <a:lnTo>
                    <a:pt x="1609852" y="48005"/>
                  </a:lnTo>
                  <a:lnTo>
                    <a:pt x="1609852" y="38353"/>
                  </a:lnTo>
                  <a:close/>
                </a:path>
                <a:path w="1648459" h="5586730">
                  <a:moveTo>
                    <a:pt x="1609852" y="48005"/>
                  </a:moveTo>
                  <a:lnTo>
                    <a:pt x="1600200" y="48005"/>
                  </a:lnTo>
                  <a:lnTo>
                    <a:pt x="1600200" y="5562600"/>
                  </a:lnTo>
                  <a:lnTo>
                    <a:pt x="1609852" y="5562599"/>
                  </a:lnTo>
                  <a:lnTo>
                    <a:pt x="1609852" y="48005"/>
                  </a:lnTo>
                  <a:close/>
                </a:path>
              </a:pathLst>
            </a:custGeom>
            <a:solidFill>
              <a:srgbClr val="A94D5A"/>
            </a:solidFill>
          </p:spPr>
          <p:txBody>
            <a:bodyPr wrap="square" lIns="0" tIns="0" rIns="0" bIns="0" rtlCol="0"/>
            <a:lstStyle/>
            <a:p>
              <a:endParaRPr/>
            </a:p>
          </p:txBody>
        </p:sp>
      </p:grpSp>
      <p:sp>
        <p:nvSpPr>
          <p:cNvPr id="26" name="object 26"/>
          <p:cNvSpPr txBox="1"/>
          <p:nvPr/>
        </p:nvSpPr>
        <p:spPr>
          <a:xfrm>
            <a:off x="9171178" y="2266316"/>
            <a:ext cx="1041400" cy="2769235"/>
          </a:xfrm>
          <a:prstGeom prst="rect">
            <a:avLst/>
          </a:prstGeom>
        </p:spPr>
        <p:txBody>
          <a:bodyPr vert="horz" wrap="square" lIns="0" tIns="12700" rIns="0" bIns="0" rtlCol="0">
            <a:spAutoFit/>
          </a:bodyPr>
          <a:lstStyle/>
          <a:p>
            <a:pPr marL="12700" marR="5080" indent="3810" algn="ctr">
              <a:spcBef>
                <a:spcPts val="100"/>
              </a:spcBef>
            </a:pPr>
            <a:r>
              <a:rPr spc="-5">
                <a:solidFill>
                  <a:srgbClr val="FFFFFF"/>
                </a:solidFill>
                <a:latin typeface="Corbel"/>
                <a:cs typeface="Corbel"/>
              </a:rPr>
              <a:t>Group  may  disband  either  </a:t>
            </a:r>
            <a:r>
              <a:rPr>
                <a:solidFill>
                  <a:srgbClr val="FFFFFF"/>
                </a:solidFill>
                <a:latin typeface="Corbel"/>
                <a:cs typeface="Corbel"/>
              </a:rPr>
              <a:t>after  meeting  </a:t>
            </a:r>
            <a:r>
              <a:rPr spc="-5">
                <a:solidFill>
                  <a:srgbClr val="FFFFFF"/>
                </a:solidFill>
                <a:latin typeface="Corbel"/>
                <a:cs typeface="Corbel"/>
              </a:rPr>
              <a:t>their </a:t>
            </a:r>
            <a:r>
              <a:rPr>
                <a:solidFill>
                  <a:srgbClr val="FFFFFF"/>
                </a:solidFill>
                <a:latin typeface="Corbel"/>
                <a:cs typeface="Corbel"/>
              </a:rPr>
              <a:t>goals  </a:t>
            </a:r>
            <a:r>
              <a:rPr spc="-5">
                <a:solidFill>
                  <a:srgbClr val="FFFFFF"/>
                </a:solidFill>
                <a:latin typeface="Corbel"/>
                <a:cs typeface="Corbel"/>
              </a:rPr>
              <a:t>or</a:t>
            </a:r>
            <a:r>
              <a:rPr spc="-114">
                <a:solidFill>
                  <a:srgbClr val="FFFFFF"/>
                </a:solidFill>
                <a:latin typeface="Corbel"/>
                <a:cs typeface="Corbel"/>
              </a:rPr>
              <a:t> </a:t>
            </a:r>
            <a:r>
              <a:rPr>
                <a:solidFill>
                  <a:srgbClr val="FFFFFF"/>
                </a:solidFill>
                <a:latin typeface="Corbel"/>
                <a:cs typeface="Corbel"/>
              </a:rPr>
              <a:t>because  </a:t>
            </a:r>
            <a:r>
              <a:rPr spc="-5">
                <a:solidFill>
                  <a:srgbClr val="FFFFFF"/>
                </a:solidFill>
                <a:latin typeface="Corbel"/>
                <a:cs typeface="Corbel"/>
              </a:rPr>
              <a:t>members  Leave</a:t>
            </a:r>
            <a:endParaRPr>
              <a:latin typeface="Corbel"/>
              <a:cs typeface="Corbel"/>
            </a:endParaRPr>
          </a:p>
        </p:txBody>
      </p:sp>
      <p:sp>
        <p:nvSpPr>
          <p:cNvPr id="27" name="object 27"/>
          <p:cNvSpPr txBox="1"/>
          <p:nvPr/>
        </p:nvSpPr>
        <p:spPr>
          <a:xfrm>
            <a:off x="1828800" y="3124200"/>
            <a:ext cx="1371600" cy="608500"/>
          </a:xfrm>
          <a:prstGeom prst="rect">
            <a:avLst/>
          </a:prstGeom>
          <a:solidFill>
            <a:srgbClr val="800000"/>
          </a:solidFill>
          <a:ln w="12700">
            <a:solidFill>
              <a:srgbClr val="FFFFFF"/>
            </a:solidFill>
          </a:ln>
        </p:spPr>
        <p:txBody>
          <a:bodyPr vert="horz" wrap="square" lIns="0" tIns="53975" rIns="0" bIns="0" rtlCol="0">
            <a:spAutoFit/>
          </a:bodyPr>
          <a:lstStyle/>
          <a:p>
            <a:pPr marL="285115" marR="280670" indent="73025">
              <a:spcBef>
                <a:spcPts val="425"/>
              </a:spcBef>
            </a:pPr>
            <a:r>
              <a:rPr>
                <a:solidFill>
                  <a:srgbClr val="FFFF99"/>
                </a:solidFill>
                <a:latin typeface="Corbel"/>
                <a:cs typeface="Corbel"/>
              </a:rPr>
              <a:t>Stage I  </a:t>
            </a:r>
            <a:r>
              <a:rPr spc="-5">
                <a:solidFill>
                  <a:srgbClr val="FFFF99"/>
                </a:solidFill>
                <a:latin typeface="Corbel"/>
                <a:cs typeface="Corbel"/>
              </a:rPr>
              <a:t>F</a:t>
            </a:r>
            <a:r>
              <a:rPr>
                <a:solidFill>
                  <a:srgbClr val="FFFF99"/>
                </a:solidFill>
                <a:latin typeface="Corbel"/>
                <a:cs typeface="Corbel"/>
              </a:rPr>
              <a:t>or</a:t>
            </a:r>
            <a:r>
              <a:rPr spc="-10">
                <a:solidFill>
                  <a:srgbClr val="FFFF99"/>
                </a:solidFill>
                <a:latin typeface="Corbel"/>
                <a:cs typeface="Corbel"/>
              </a:rPr>
              <a:t>m</a:t>
            </a:r>
            <a:r>
              <a:rPr>
                <a:solidFill>
                  <a:srgbClr val="FFFF99"/>
                </a:solidFill>
                <a:latin typeface="Corbel"/>
                <a:cs typeface="Corbel"/>
              </a:rPr>
              <a:t>ing</a:t>
            </a:r>
            <a:endParaRPr>
              <a:latin typeface="Corbel"/>
              <a:cs typeface="Corbel"/>
            </a:endParaRPr>
          </a:p>
        </p:txBody>
      </p:sp>
      <p:sp>
        <p:nvSpPr>
          <p:cNvPr id="28" name="object 28"/>
          <p:cNvSpPr txBox="1"/>
          <p:nvPr/>
        </p:nvSpPr>
        <p:spPr>
          <a:xfrm>
            <a:off x="3657600" y="2590800"/>
            <a:ext cx="1447800" cy="646972"/>
          </a:xfrm>
          <a:prstGeom prst="rect">
            <a:avLst/>
          </a:prstGeom>
          <a:solidFill>
            <a:srgbClr val="800000"/>
          </a:solidFill>
          <a:ln w="12700">
            <a:solidFill>
              <a:srgbClr val="FFFFFF"/>
            </a:solidFill>
          </a:ln>
        </p:spPr>
        <p:txBody>
          <a:bodyPr vert="horz" wrap="square" lIns="0" tIns="92075" rIns="0" bIns="0" rtlCol="0">
            <a:spAutoFit/>
          </a:bodyPr>
          <a:lstStyle/>
          <a:p>
            <a:pPr marL="279400" marR="271145" indent="88265">
              <a:spcBef>
                <a:spcPts val="725"/>
              </a:spcBef>
            </a:pPr>
            <a:r>
              <a:rPr>
                <a:solidFill>
                  <a:srgbClr val="FFFF99"/>
                </a:solidFill>
                <a:latin typeface="Corbel"/>
                <a:cs typeface="Corbel"/>
              </a:rPr>
              <a:t>Stage II  Storming</a:t>
            </a:r>
            <a:endParaRPr>
              <a:latin typeface="Corbel"/>
              <a:cs typeface="Corbel"/>
            </a:endParaRPr>
          </a:p>
        </p:txBody>
      </p:sp>
      <p:sp>
        <p:nvSpPr>
          <p:cNvPr id="29" name="object 29"/>
          <p:cNvSpPr txBox="1"/>
          <p:nvPr/>
        </p:nvSpPr>
        <p:spPr>
          <a:xfrm>
            <a:off x="5486400" y="2133600"/>
            <a:ext cx="1447800" cy="646972"/>
          </a:xfrm>
          <a:prstGeom prst="rect">
            <a:avLst/>
          </a:prstGeom>
          <a:solidFill>
            <a:srgbClr val="800000"/>
          </a:solidFill>
          <a:ln w="12700">
            <a:solidFill>
              <a:srgbClr val="FFFFFF"/>
            </a:solidFill>
          </a:ln>
        </p:spPr>
        <p:txBody>
          <a:bodyPr vert="horz" wrap="square" lIns="0" tIns="92075" rIns="0" bIns="0" rtlCol="0">
            <a:spAutoFit/>
          </a:bodyPr>
          <a:lstStyle/>
          <a:p>
            <a:pPr marL="340995">
              <a:spcBef>
                <a:spcPts val="725"/>
              </a:spcBef>
            </a:pPr>
            <a:r>
              <a:rPr spc="-5">
                <a:solidFill>
                  <a:srgbClr val="FFFF99"/>
                </a:solidFill>
                <a:latin typeface="Corbel"/>
                <a:cs typeface="Corbel"/>
              </a:rPr>
              <a:t>Stage</a:t>
            </a:r>
            <a:r>
              <a:rPr spc="-20">
                <a:solidFill>
                  <a:srgbClr val="FFFF99"/>
                </a:solidFill>
                <a:latin typeface="Corbel"/>
                <a:cs typeface="Corbel"/>
              </a:rPr>
              <a:t> </a:t>
            </a:r>
            <a:r>
              <a:rPr>
                <a:solidFill>
                  <a:srgbClr val="FFFF99"/>
                </a:solidFill>
                <a:latin typeface="Corbel"/>
                <a:cs typeface="Corbel"/>
              </a:rPr>
              <a:t>III</a:t>
            </a:r>
            <a:endParaRPr>
              <a:latin typeface="Corbel"/>
              <a:cs typeface="Corbel"/>
            </a:endParaRPr>
          </a:p>
          <a:p>
            <a:pPr marL="302895"/>
            <a:r>
              <a:rPr spc="-5">
                <a:solidFill>
                  <a:srgbClr val="FFFF99"/>
                </a:solidFill>
                <a:latin typeface="Corbel"/>
                <a:cs typeface="Corbel"/>
              </a:rPr>
              <a:t>Norming</a:t>
            </a:r>
            <a:endParaRPr>
              <a:latin typeface="Corbel"/>
              <a:cs typeface="Corbel"/>
            </a:endParaRPr>
          </a:p>
        </p:txBody>
      </p:sp>
      <p:sp>
        <p:nvSpPr>
          <p:cNvPr id="30" name="object 30"/>
          <p:cNvSpPr txBox="1"/>
          <p:nvPr/>
        </p:nvSpPr>
        <p:spPr>
          <a:xfrm>
            <a:off x="7162800" y="1752601"/>
            <a:ext cx="1447800" cy="607859"/>
          </a:xfrm>
          <a:prstGeom prst="rect">
            <a:avLst/>
          </a:prstGeom>
          <a:solidFill>
            <a:srgbClr val="800000"/>
          </a:solidFill>
          <a:ln w="12700">
            <a:solidFill>
              <a:srgbClr val="FFFFFF"/>
            </a:solidFill>
          </a:ln>
        </p:spPr>
        <p:txBody>
          <a:bodyPr vert="horz" wrap="square" lIns="0" tIns="53340" rIns="0" bIns="0" rtlCol="0">
            <a:spAutoFit/>
          </a:bodyPr>
          <a:lstStyle/>
          <a:p>
            <a:pPr algn="ctr">
              <a:spcBef>
                <a:spcPts val="420"/>
              </a:spcBef>
            </a:pPr>
            <a:r>
              <a:rPr>
                <a:solidFill>
                  <a:srgbClr val="FFFF99"/>
                </a:solidFill>
                <a:latin typeface="Corbel"/>
                <a:cs typeface="Corbel"/>
              </a:rPr>
              <a:t>Stage</a:t>
            </a:r>
            <a:r>
              <a:rPr spc="-25">
                <a:solidFill>
                  <a:srgbClr val="FFFF99"/>
                </a:solidFill>
                <a:latin typeface="Corbel"/>
                <a:cs typeface="Corbel"/>
              </a:rPr>
              <a:t> </a:t>
            </a:r>
            <a:r>
              <a:rPr>
                <a:solidFill>
                  <a:srgbClr val="FFFF99"/>
                </a:solidFill>
                <a:latin typeface="Corbel"/>
                <a:cs typeface="Corbel"/>
              </a:rPr>
              <a:t>IV</a:t>
            </a:r>
            <a:endParaRPr>
              <a:latin typeface="Corbel"/>
              <a:cs typeface="Corbel"/>
            </a:endParaRPr>
          </a:p>
          <a:p>
            <a:pPr marL="635" algn="ctr">
              <a:spcBef>
                <a:spcPts val="5"/>
              </a:spcBef>
            </a:pPr>
            <a:r>
              <a:rPr spc="-5">
                <a:solidFill>
                  <a:srgbClr val="FFFF99"/>
                </a:solidFill>
                <a:latin typeface="Corbel"/>
                <a:cs typeface="Corbel"/>
              </a:rPr>
              <a:t>Performing</a:t>
            </a:r>
            <a:endParaRPr>
              <a:latin typeface="Corbel"/>
              <a:cs typeface="Corbel"/>
            </a:endParaRPr>
          </a:p>
        </p:txBody>
      </p:sp>
      <p:sp>
        <p:nvSpPr>
          <p:cNvPr id="31" name="object 31"/>
          <p:cNvSpPr txBox="1">
            <a:spLocks noGrp="1"/>
          </p:cNvSpPr>
          <p:nvPr>
            <p:ph type="title"/>
          </p:nvPr>
        </p:nvSpPr>
        <p:spPr>
          <a:xfrm>
            <a:off x="8991600" y="1429435"/>
            <a:ext cx="1447800" cy="646331"/>
          </a:xfrm>
          <a:prstGeom prst="rect">
            <a:avLst/>
          </a:prstGeom>
          <a:solidFill>
            <a:srgbClr val="800000"/>
          </a:solidFill>
          <a:ln w="12700">
            <a:solidFill>
              <a:srgbClr val="FFFFFF"/>
            </a:solidFill>
          </a:ln>
        </p:spPr>
        <p:txBody>
          <a:bodyPr vert="horz" wrap="square" lIns="0" tIns="91440" rIns="0" bIns="0" rtlCol="0" anchor="ctr">
            <a:spAutoFit/>
          </a:bodyPr>
          <a:lstStyle/>
          <a:p>
            <a:pPr marL="196850" marR="189230" indent="160020">
              <a:lnSpc>
                <a:spcPct val="100000"/>
              </a:lnSpc>
              <a:spcBef>
                <a:spcPts val="720"/>
              </a:spcBef>
            </a:pPr>
            <a:r>
              <a:rPr sz="1800">
                <a:solidFill>
                  <a:srgbClr val="FFFF99"/>
                </a:solidFill>
                <a:latin typeface="Corbel"/>
                <a:cs typeface="Corbel"/>
              </a:rPr>
              <a:t>Stage V  </a:t>
            </a:r>
            <a:r>
              <a:rPr sz="1800" spc="-5">
                <a:solidFill>
                  <a:srgbClr val="FFFF99"/>
                </a:solidFill>
                <a:latin typeface="Corbel"/>
                <a:cs typeface="Corbel"/>
              </a:rPr>
              <a:t>A</a:t>
            </a:r>
            <a:r>
              <a:rPr sz="1800" spc="-10">
                <a:solidFill>
                  <a:srgbClr val="FFFF99"/>
                </a:solidFill>
                <a:latin typeface="Corbel"/>
                <a:cs typeface="Corbel"/>
              </a:rPr>
              <a:t>d</a:t>
            </a:r>
            <a:r>
              <a:rPr sz="1800" spc="-5">
                <a:solidFill>
                  <a:srgbClr val="FFFF99"/>
                </a:solidFill>
                <a:latin typeface="Corbel"/>
                <a:cs typeface="Corbel"/>
              </a:rPr>
              <a:t>journing</a:t>
            </a:r>
            <a:endParaRPr sz="1800">
              <a:latin typeface="Corbel"/>
              <a:cs typeface="Corbel"/>
            </a:endParaRPr>
          </a:p>
        </p:txBody>
      </p:sp>
      <p:sp>
        <p:nvSpPr>
          <p:cNvPr id="32" name="object 32"/>
          <p:cNvSpPr/>
          <p:nvPr/>
        </p:nvSpPr>
        <p:spPr>
          <a:xfrm>
            <a:off x="1752600" y="5334001"/>
            <a:ext cx="1600200" cy="1523997"/>
          </a:xfrm>
          <a:prstGeom prst="rect">
            <a:avLst/>
          </a:prstGeom>
          <a:blipFill>
            <a:blip r:embed="rId4" cstate="print"/>
            <a:stretch>
              <a:fillRect/>
            </a:stretch>
          </a:blipFill>
        </p:spPr>
        <p:txBody>
          <a:bodyPr wrap="square" lIns="0" tIns="0" rIns="0" bIns="0" rtlCol="0"/>
          <a:lstStyle/>
          <a:p>
            <a:endParaRPr/>
          </a:p>
        </p:txBody>
      </p:sp>
      <p:sp>
        <p:nvSpPr>
          <p:cNvPr id="33" name="object 33"/>
          <p:cNvSpPr/>
          <p:nvPr/>
        </p:nvSpPr>
        <p:spPr>
          <a:xfrm>
            <a:off x="3657600" y="5386451"/>
            <a:ext cx="1524000" cy="1471546"/>
          </a:xfrm>
          <a:prstGeom prst="rect">
            <a:avLst/>
          </a:prstGeom>
          <a:blipFill>
            <a:blip r:embed="rId5" cstate="print"/>
            <a:stretch>
              <a:fillRect/>
            </a:stretch>
          </a:blipFill>
        </p:spPr>
        <p:txBody>
          <a:bodyPr wrap="square" lIns="0" tIns="0" rIns="0" bIns="0" rtlCol="0"/>
          <a:lstStyle/>
          <a:p>
            <a:endParaRPr/>
          </a:p>
        </p:txBody>
      </p:sp>
      <p:grpSp>
        <p:nvGrpSpPr>
          <p:cNvPr id="34" name="object 34"/>
          <p:cNvGrpSpPr/>
          <p:nvPr/>
        </p:nvGrpSpPr>
        <p:grpSpPr>
          <a:xfrm>
            <a:off x="5410200" y="4953000"/>
            <a:ext cx="3200400" cy="1905000"/>
            <a:chOff x="3886200" y="4953000"/>
            <a:chExt cx="3200400" cy="1905000"/>
          </a:xfrm>
        </p:grpSpPr>
        <p:sp>
          <p:nvSpPr>
            <p:cNvPr id="35" name="object 35"/>
            <p:cNvSpPr/>
            <p:nvPr/>
          </p:nvSpPr>
          <p:spPr>
            <a:xfrm>
              <a:off x="3886200" y="5410200"/>
              <a:ext cx="1524000" cy="1447797"/>
            </a:xfrm>
            <a:prstGeom prst="rect">
              <a:avLst/>
            </a:prstGeom>
            <a:blipFill>
              <a:blip r:embed="rId6" cstate="print"/>
              <a:stretch>
                <a:fillRect/>
              </a:stretch>
            </a:blipFill>
          </p:spPr>
          <p:txBody>
            <a:bodyPr wrap="square" lIns="0" tIns="0" rIns="0" bIns="0" rtlCol="0"/>
            <a:lstStyle/>
            <a:p>
              <a:endParaRPr/>
            </a:p>
          </p:txBody>
        </p:sp>
        <p:sp>
          <p:nvSpPr>
            <p:cNvPr id="36" name="object 36"/>
            <p:cNvSpPr/>
            <p:nvPr/>
          </p:nvSpPr>
          <p:spPr>
            <a:xfrm>
              <a:off x="5562600" y="4953000"/>
              <a:ext cx="1524000" cy="1904997"/>
            </a:xfrm>
            <a:prstGeom prst="rect">
              <a:avLst/>
            </a:prstGeom>
            <a:blipFill>
              <a:blip r:embed="rId7" cstate="print"/>
              <a:stretch>
                <a:fillRect/>
              </a:stretch>
            </a:blipFill>
          </p:spPr>
          <p:txBody>
            <a:bodyPr wrap="square" lIns="0" tIns="0" rIns="0" bIns="0" rtlCol="0"/>
            <a:lstStyle/>
            <a:p>
              <a:endParaRPr/>
            </a:p>
          </p:txBody>
        </p:sp>
      </p:grpSp>
      <p:sp>
        <p:nvSpPr>
          <p:cNvPr id="37" name="object 37"/>
          <p:cNvSpPr/>
          <p:nvPr/>
        </p:nvSpPr>
        <p:spPr>
          <a:xfrm>
            <a:off x="8915401" y="5033399"/>
            <a:ext cx="1600239" cy="1824598"/>
          </a:xfrm>
          <a:prstGeom prst="rect">
            <a:avLst/>
          </a:prstGeom>
          <a:blipFill>
            <a:blip r:embed="rId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8727255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33551" y="0"/>
            <a:ext cx="7172325" cy="142875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142236" y="1777827"/>
            <a:ext cx="7926070" cy="2408352"/>
          </a:xfrm>
          <a:prstGeom prst="rect">
            <a:avLst/>
          </a:prstGeom>
        </p:spPr>
        <p:txBody>
          <a:bodyPr vert="horz" wrap="square" lIns="0" tIns="12700" rIns="0" bIns="0" rtlCol="0">
            <a:spAutoFit/>
          </a:bodyPr>
          <a:lstStyle/>
          <a:p>
            <a:pPr marL="332105" marR="5080" indent="-320040">
              <a:lnSpc>
                <a:spcPct val="150000"/>
              </a:lnSpc>
              <a:spcBef>
                <a:spcPts val="100"/>
              </a:spcBef>
              <a:buClr>
                <a:srgbClr val="EFAC00"/>
              </a:buClr>
              <a:buSzPct val="79166"/>
              <a:buFont typeface="Wingdings 2"/>
              <a:buChar char=""/>
              <a:tabLst>
                <a:tab pos="332105" algn="l"/>
                <a:tab pos="332740" algn="l"/>
              </a:tabLst>
            </a:pPr>
            <a:r>
              <a:rPr sz="2400">
                <a:latin typeface="Corbel"/>
                <a:cs typeface="Corbel"/>
              </a:rPr>
              <a:t> </a:t>
            </a:r>
            <a:r>
              <a:rPr sz="2400">
                <a:solidFill>
                  <a:srgbClr val="FF0000"/>
                </a:solidFill>
                <a:latin typeface="Times New Roman"/>
                <a:cs typeface="Times New Roman"/>
              </a:rPr>
              <a:t>strong sense of  belonging </a:t>
            </a:r>
            <a:r>
              <a:rPr sz="2400">
                <a:latin typeface="Times New Roman"/>
                <a:cs typeface="Times New Roman"/>
              </a:rPr>
              <a:t>to the group .The barrier between the leaders and</a:t>
            </a:r>
            <a:r>
              <a:rPr sz="2400" spc="-229">
                <a:latin typeface="Times New Roman"/>
                <a:cs typeface="Times New Roman"/>
              </a:rPr>
              <a:t> </a:t>
            </a:r>
            <a:r>
              <a:rPr sz="2400">
                <a:latin typeface="Times New Roman"/>
                <a:cs typeface="Times New Roman"/>
              </a:rPr>
              <a:t>to  be led </a:t>
            </a:r>
            <a:r>
              <a:rPr sz="2400" spc="-10">
                <a:latin typeface="Times New Roman"/>
                <a:cs typeface="Times New Roman"/>
              </a:rPr>
              <a:t>must </a:t>
            </a:r>
            <a:r>
              <a:rPr sz="2400">
                <a:latin typeface="Times New Roman"/>
                <a:cs typeface="Times New Roman"/>
              </a:rPr>
              <a:t>be broken</a:t>
            </a:r>
            <a:r>
              <a:rPr sz="2400" spc="-30">
                <a:latin typeface="Times New Roman"/>
                <a:cs typeface="Times New Roman"/>
              </a:rPr>
              <a:t> </a:t>
            </a:r>
            <a:r>
              <a:rPr sz="2400">
                <a:latin typeface="Times New Roman"/>
                <a:cs typeface="Times New Roman"/>
              </a:rPr>
              <a:t>down.</a:t>
            </a:r>
          </a:p>
          <a:p>
            <a:pPr marL="332740" indent="-320040">
              <a:spcBef>
                <a:spcPts val="1445"/>
              </a:spcBef>
              <a:buClr>
                <a:srgbClr val="EFAC00"/>
              </a:buClr>
              <a:buSzPct val="79166"/>
              <a:buFont typeface="Wingdings 2"/>
              <a:buChar char=""/>
              <a:tabLst>
                <a:tab pos="332105" algn="l"/>
                <a:tab pos="332740" algn="l"/>
              </a:tabLst>
            </a:pPr>
            <a:r>
              <a:rPr sz="2400">
                <a:latin typeface="Times New Roman"/>
                <a:cs typeface="Times New Roman"/>
              </a:rPr>
              <a:t>The gr</a:t>
            </a:r>
            <a:r>
              <a:rPr lang="en-US" sz="2400">
                <a:latin typeface="Times New Roman"/>
                <a:cs typeface="Times New Roman"/>
              </a:rPr>
              <a:t>e</a:t>
            </a:r>
            <a:r>
              <a:rPr sz="2400">
                <a:latin typeface="Times New Roman"/>
                <a:cs typeface="Times New Roman"/>
              </a:rPr>
              <a:t>ater the prestige of the group </a:t>
            </a:r>
            <a:r>
              <a:rPr sz="2400" spc="-10">
                <a:latin typeface="Times New Roman"/>
                <a:cs typeface="Times New Roman"/>
              </a:rPr>
              <a:t>member </a:t>
            </a:r>
            <a:r>
              <a:rPr sz="2400">
                <a:latin typeface="Times New Roman"/>
                <a:cs typeface="Times New Roman"/>
              </a:rPr>
              <a:t>in the eyes</a:t>
            </a:r>
            <a:r>
              <a:rPr sz="2400" spc="-225">
                <a:latin typeface="Times New Roman"/>
                <a:cs typeface="Times New Roman"/>
              </a:rPr>
              <a:t> </a:t>
            </a:r>
            <a:r>
              <a:rPr sz="2400">
                <a:latin typeface="Times New Roman"/>
                <a:cs typeface="Times New Roman"/>
              </a:rPr>
              <a:t>of  the </a:t>
            </a:r>
            <a:r>
              <a:rPr sz="2400" spc="-10">
                <a:latin typeface="Times New Roman"/>
                <a:cs typeface="Times New Roman"/>
              </a:rPr>
              <a:t>member </a:t>
            </a:r>
            <a:r>
              <a:rPr sz="2400">
                <a:latin typeface="Times New Roman"/>
                <a:cs typeface="Times New Roman"/>
              </a:rPr>
              <a:t>in the eyes of the </a:t>
            </a:r>
            <a:r>
              <a:rPr sz="2400" spc="-10">
                <a:latin typeface="Times New Roman"/>
                <a:cs typeface="Times New Roman"/>
              </a:rPr>
              <a:t>members </a:t>
            </a:r>
            <a:r>
              <a:rPr sz="2400">
                <a:latin typeface="Times New Roman"/>
                <a:cs typeface="Times New Roman"/>
              </a:rPr>
              <a:t>, the gr</a:t>
            </a:r>
            <a:r>
              <a:rPr lang="en-US" sz="2400">
                <a:latin typeface="Times New Roman"/>
                <a:cs typeface="Times New Roman"/>
              </a:rPr>
              <a:t>e</a:t>
            </a:r>
            <a:r>
              <a:rPr sz="2400">
                <a:latin typeface="Times New Roman"/>
                <a:cs typeface="Times New Roman"/>
              </a:rPr>
              <a:t>ater</a:t>
            </a:r>
            <a:r>
              <a:rPr sz="2400" spc="-70">
                <a:latin typeface="Times New Roman"/>
                <a:cs typeface="Times New Roman"/>
              </a:rPr>
              <a:t> </a:t>
            </a:r>
            <a:r>
              <a:rPr sz="2400">
                <a:latin typeface="Times New Roman"/>
                <a:cs typeface="Times New Roman"/>
              </a:rPr>
              <a:t>influence  he would exercise on the</a:t>
            </a:r>
            <a:r>
              <a:rPr sz="2400" spc="-75">
                <a:latin typeface="Times New Roman"/>
                <a:cs typeface="Times New Roman"/>
              </a:rPr>
              <a:t> </a:t>
            </a:r>
            <a:r>
              <a:rPr sz="2400">
                <a:latin typeface="Times New Roman"/>
                <a:cs typeface="Times New Roman"/>
              </a:rPr>
              <a:t>theme</a:t>
            </a:r>
            <a:r>
              <a:rPr sz="2000">
                <a:latin typeface="Times New Roman"/>
                <a:cs typeface="Times New Roman"/>
              </a:rPr>
              <a:t>.</a:t>
            </a:r>
          </a:p>
        </p:txBody>
      </p:sp>
    </p:spTree>
    <p:extLst>
      <p:ext uri="{BB962C8B-B14F-4D97-AF65-F5344CB8AC3E}">
        <p14:creationId xmlns:p14="http://schemas.microsoft.com/office/powerpoint/2010/main" val="3778750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lide_19.jpg"/>
          <p:cNvPicPr>
            <a:picLocks noGrp="1" noChangeAspect="1"/>
          </p:cNvPicPr>
          <p:nvPr>
            <p:ph idx="1"/>
          </p:nvPr>
        </p:nvPicPr>
        <p:blipFill>
          <a:blip r:embed="rId2"/>
          <a:stretch>
            <a:fillRect/>
          </a:stretch>
        </p:blipFill>
        <p:spPr>
          <a:xfrm>
            <a:off x="1524000" y="0"/>
            <a:ext cx="9372600" cy="7086600"/>
          </a:xfrm>
        </p:spPr>
      </p:pic>
    </p:spTree>
    <p:extLst>
      <p:ext uri="{BB962C8B-B14F-4D97-AF65-F5344CB8AC3E}">
        <p14:creationId xmlns:p14="http://schemas.microsoft.com/office/powerpoint/2010/main" val="109224402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33551" y="285751"/>
            <a:ext cx="8391525" cy="82867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142236" y="2147061"/>
            <a:ext cx="3755390" cy="3074560"/>
          </a:xfrm>
          <a:prstGeom prst="rect">
            <a:avLst/>
          </a:prstGeom>
        </p:spPr>
        <p:txBody>
          <a:bodyPr vert="horz" wrap="square" lIns="0" tIns="12065" rIns="0" bIns="0" rtlCol="0">
            <a:spAutoFit/>
          </a:bodyPr>
          <a:lstStyle/>
          <a:p>
            <a:pPr marL="332740" indent="-320040">
              <a:spcBef>
                <a:spcPts val="95"/>
              </a:spcBef>
              <a:buClr>
                <a:srgbClr val="EFAC00"/>
              </a:buClr>
              <a:buSzPct val="80357"/>
              <a:buFont typeface="Wingdings 2"/>
              <a:buChar char=""/>
              <a:tabLst>
                <a:tab pos="332105" algn="l"/>
                <a:tab pos="332740" algn="l"/>
              </a:tabLst>
            </a:pPr>
            <a:r>
              <a:rPr sz="2800" b="1" spc="-5">
                <a:latin typeface="Times New Roman"/>
                <a:cs typeface="Times New Roman"/>
              </a:rPr>
              <a:t>Concerned </a:t>
            </a:r>
            <a:r>
              <a:rPr sz="2800" b="1" spc="-10">
                <a:latin typeface="Times New Roman"/>
                <a:cs typeface="Times New Roman"/>
              </a:rPr>
              <a:t>with</a:t>
            </a:r>
            <a:r>
              <a:rPr sz="2800" b="1" spc="-15">
                <a:latin typeface="Times New Roman"/>
                <a:cs typeface="Times New Roman"/>
              </a:rPr>
              <a:t> group</a:t>
            </a:r>
            <a:endParaRPr sz="2800">
              <a:latin typeface="Times New Roman"/>
              <a:cs typeface="Times New Roman"/>
            </a:endParaRPr>
          </a:p>
          <a:p>
            <a:pPr>
              <a:spcBef>
                <a:spcPts val="25"/>
              </a:spcBef>
              <a:buClr>
                <a:srgbClr val="EFAC00"/>
              </a:buClr>
              <a:buFont typeface="Wingdings 2"/>
              <a:buChar char=""/>
            </a:pPr>
            <a:endParaRPr sz="2900">
              <a:latin typeface="Times New Roman"/>
              <a:cs typeface="Times New Roman"/>
            </a:endParaRPr>
          </a:p>
          <a:p>
            <a:pPr marL="332740" indent="-320040">
              <a:buClr>
                <a:srgbClr val="EFAC00"/>
              </a:buClr>
              <a:buSzPct val="80357"/>
              <a:buFont typeface="Wingdings 2"/>
              <a:buChar char=""/>
              <a:tabLst>
                <a:tab pos="332105" algn="l"/>
                <a:tab pos="332740" algn="l"/>
              </a:tabLst>
            </a:pPr>
            <a:r>
              <a:rPr sz="2800" b="1" spc="-5">
                <a:latin typeface="Times New Roman"/>
                <a:cs typeface="Times New Roman"/>
              </a:rPr>
              <a:t>Changes</a:t>
            </a:r>
            <a:endParaRPr sz="2800">
              <a:latin typeface="Times New Roman"/>
              <a:cs typeface="Times New Roman"/>
            </a:endParaRPr>
          </a:p>
          <a:p>
            <a:pPr>
              <a:spcBef>
                <a:spcPts val="25"/>
              </a:spcBef>
              <a:buClr>
                <a:srgbClr val="EFAC00"/>
              </a:buClr>
              <a:buFont typeface="Wingdings 2"/>
              <a:buChar char=""/>
            </a:pPr>
            <a:endParaRPr sz="2900">
              <a:latin typeface="Times New Roman"/>
              <a:cs typeface="Times New Roman"/>
            </a:endParaRPr>
          </a:p>
          <a:p>
            <a:pPr marL="332740" indent="-320040">
              <a:spcBef>
                <a:spcPts val="5"/>
              </a:spcBef>
              <a:buClr>
                <a:srgbClr val="EFAC00"/>
              </a:buClr>
              <a:buSzPct val="80357"/>
              <a:buFont typeface="Wingdings 2"/>
              <a:buChar char=""/>
              <a:tabLst>
                <a:tab pos="332105" algn="l"/>
                <a:tab pos="332740" algn="l"/>
              </a:tabLst>
            </a:pPr>
            <a:r>
              <a:rPr sz="2800" b="1">
                <a:latin typeface="Times New Roman"/>
                <a:cs typeface="Times New Roman"/>
              </a:rPr>
              <a:t>Rigidity </a:t>
            </a:r>
            <a:r>
              <a:rPr sz="2800" b="1" spc="-5">
                <a:latin typeface="Times New Roman"/>
                <a:cs typeface="Times New Roman"/>
              </a:rPr>
              <a:t>or</a:t>
            </a:r>
            <a:r>
              <a:rPr sz="2800" b="1" spc="-114">
                <a:latin typeface="Times New Roman"/>
                <a:cs typeface="Times New Roman"/>
              </a:rPr>
              <a:t> </a:t>
            </a:r>
            <a:r>
              <a:rPr sz="2800" b="1">
                <a:latin typeface="Times New Roman"/>
                <a:cs typeface="Times New Roman"/>
              </a:rPr>
              <a:t>flexibility</a:t>
            </a:r>
            <a:endParaRPr sz="2800">
              <a:latin typeface="Times New Roman"/>
              <a:cs typeface="Times New Roman"/>
            </a:endParaRPr>
          </a:p>
          <a:p>
            <a:pPr>
              <a:spcBef>
                <a:spcPts val="20"/>
              </a:spcBef>
              <a:buClr>
                <a:srgbClr val="EFAC00"/>
              </a:buClr>
              <a:buFont typeface="Wingdings 2"/>
              <a:buChar char=""/>
            </a:pPr>
            <a:endParaRPr sz="2900">
              <a:latin typeface="Times New Roman"/>
              <a:cs typeface="Times New Roman"/>
            </a:endParaRPr>
          </a:p>
          <a:p>
            <a:pPr marL="332740" indent="-320040">
              <a:spcBef>
                <a:spcPts val="5"/>
              </a:spcBef>
              <a:buClr>
                <a:srgbClr val="EFAC00"/>
              </a:buClr>
              <a:buSzPct val="80357"/>
              <a:buFont typeface="Wingdings 2"/>
              <a:buChar char=""/>
              <a:tabLst>
                <a:tab pos="332105" algn="l"/>
                <a:tab pos="332740" algn="l"/>
              </a:tabLst>
            </a:pPr>
            <a:r>
              <a:rPr sz="2800" b="1" spc="-5">
                <a:latin typeface="Times New Roman"/>
                <a:cs typeface="Times New Roman"/>
              </a:rPr>
              <a:t>Continuous</a:t>
            </a:r>
            <a:r>
              <a:rPr sz="2800" b="1" spc="-10">
                <a:latin typeface="Times New Roman"/>
                <a:cs typeface="Times New Roman"/>
              </a:rPr>
              <a:t> process</a:t>
            </a:r>
            <a:endParaRPr sz="2800">
              <a:latin typeface="Times New Roman"/>
              <a:cs typeface="Times New Roman"/>
            </a:endParaRPr>
          </a:p>
        </p:txBody>
      </p:sp>
    </p:spTree>
    <p:extLst>
      <p:ext uri="{BB962C8B-B14F-4D97-AF65-F5344CB8AC3E}">
        <p14:creationId xmlns:p14="http://schemas.microsoft.com/office/powerpoint/2010/main" val="29721922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F7AA8F-5268-4EF3-86E7-9B0CF447E92C}"/>
              </a:ext>
            </a:extLst>
          </p:cNvPr>
          <p:cNvPicPr>
            <a:picLocks noChangeAspect="1"/>
          </p:cNvPicPr>
          <p:nvPr/>
        </p:nvPicPr>
        <p:blipFill rotWithShape="1">
          <a:blip r:embed="rId2">
            <a:alphaModFix amt="50000"/>
          </a:blip>
          <a:srcRect t="8131" r="-2" b="16868"/>
          <a:stretch/>
        </p:blipFill>
        <p:spPr>
          <a:xfrm>
            <a:off x="1524016" y="857252"/>
            <a:ext cx="9143985" cy="5143499"/>
          </a:xfrm>
          <a:prstGeom prst="rect">
            <a:avLst/>
          </a:prstGeom>
        </p:spPr>
      </p:pic>
      <p:sp>
        <p:nvSpPr>
          <p:cNvPr id="2" name="Title 1"/>
          <p:cNvSpPr>
            <a:spLocks noGrp="1"/>
          </p:cNvSpPr>
          <p:nvPr>
            <p:ph type="ctrTitle"/>
          </p:nvPr>
        </p:nvSpPr>
        <p:spPr>
          <a:xfrm>
            <a:off x="2667000" y="1699022"/>
            <a:ext cx="6858000" cy="2175389"/>
          </a:xfrm>
        </p:spPr>
        <p:txBody>
          <a:bodyPr>
            <a:normAutofit/>
          </a:bodyPr>
          <a:lstStyle/>
          <a:p>
            <a:r>
              <a:rPr lang="en-US">
                <a:solidFill>
                  <a:srgbClr val="FFFFFF"/>
                </a:solidFill>
                <a:cs typeface="Calibri Light"/>
              </a:rPr>
              <a:t>Roles and Functions of Members in Group</a:t>
            </a:r>
            <a:endParaRPr lang="en-US">
              <a:solidFill>
                <a:srgbClr val="FFFFFF"/>
              </a:solidFill>
            </a:endParaRPr>
          </a:p>
        </p:txBody>
      </p:sp>
      <p:sp>
        <p:nvSpPr>
          <p:cNvPr id="3" name="Subtitle 2"/>
          <p:cNvSpPr>
            <a:spLocks noGrp="1"/>
          </p:cNvSpPr>
          <p:nvPr>
            <p:ph type="subTitle" idx="1"/>
          </p:nvPr>
        </p:nvSpPr>
        <p:spPr>
          <a:xfrm>
            <a:off x="2667000" y="3976804"/>
            <a:ext cx="6858000" cy="823796"/>
          </a:xfrm>
        </p:spPr>
        <p:txBody>
          <a:bodyPr vert="horz" lIns="68580" tIns="34290" rIns="68580" bIns="34290" rtlCol="0">
            <a:normAutofit/>
          </a:bodyPr>
          <a:lstStyle/>
          <a:p>
            <a:endParaRPr lang="en-US">
              <a:solidFill>
                <a:srgbClr val="FFFFFF"/>
              </a:solidFill>
              <a:cs typeface="Calibri"/>
            </a:endParaRPr>
          </a:p>
        </p:txBody>
      </p:sp>
    </p:spTree>
    <p:extLst>
      <p:ext uri="{BB962C8B-B14F-4D97-AF65-F5344CB8AC3E}">
        <p14:creationId xmlns:p14="http://schemas.microsoft.com/office/powerpoint/2010/main" val="117651739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8F6FE-4BF4-4E67-953C-CBF639BC07A1}"/>
              </a:ext>
            </a:extLst>
          </p:cNvPr>
          <p:cNvSpPr>
            <a:spLocks noGrp="1"/>
          </p:cNvSpPr>
          <p:nvPr>
            <p:ph type="title"/>
          </p:nvPr>
        </p:nvSpPr>
        <p:spPr>
          <a:xfrm>
            <a:off x="1966170" y="1499386"/>
            <a:ext cx="3420438" cy="846051"/>
          </a:xfrm>
        </p:spPr>
        <p:txBody>
          <a:bodyPr anchor="ctr">
            <a:normAutofit fontScale="90000"/>
          </a:bodyPr>
          <a:lstStyle/>
          <a:p>
            <a:r>
              <a:rPr lang="en-US" sz="2775" b="1">
                <a:solidFill>
                  <a:schemeClr val="accent6">
                    <a:lumMod val="50000"/>
                  </a:schemeClr>
                </a:solidFill>
                <a:cs typeface="Calibri Light"/>
              </a:rPr>
              <a:t>Some Characteristics of Group</a:t>
            </a:r>
          </a:p>
        </p:txBody>
      </p:sp>
      <p:sp>
        <p:nvSpPr>
          <p:cNvPr id="3" name="Content Placeholder 2">
            <a:extLst>
              <a:ext uri="{FF2B5EF4-FFF2-40B4-BE49-F238E27FC236}">
                <a16:creationId xmlns:a16="http://schemas.microsoft.com/office/drawing/2014/main" id="{DF18ABE4-8060-4F74-BD98-756C84DAF836}"/>
              </a:ext>
            </a:extLst>
          </p:cNvPr>
          <p:cNvSpPr>
            <a:spLocks noGrp="1"/>
          </p:cNvSpPr>
          <p:nvPr>
            <p:ph idx="1"/>
          </p:nvPr>
        </p:nvSpPr>
        <p:spPr>
          <a:xfrm>
            <a:off x="1967041" y="2605130"/>
            <a:ext cx="3419569" cy="2984689"/>
          </a:xfrm>
        </p:spPr>
        <p:txBody>
          <a:bodyPr vert="horz" lIns="68580" tIns="34290" rIns="68580" bIns="34290" rtlCol="0" anchor="ctr">
            <a:normAutofit fontScale="85000" lnSpcReduction="10000"/>
          </a:bodyPr>
          <a:lstStyle/>
          <a:p>
            <a:r>
              <a:rPr lang="en-US" b="1">
                <a:solidFill>
                  <a:schemeClr val="accent6">
                    <a:lumMod val="50000"/>
                  </a:schemeClr>
                </a:solidFill>
                <a:ea typeface="+mn-lt"/>
                <a:cs typeface="+mn-lt"/>
              </a:rPr>
              <a:t>2 or more persons</a:t>
            </a:r>
          </a:p>
          <a:p>
            <a:r>
              <a:rPr lang="en-US" b="1">
                <a:solidFill>
                  <a:schemeClr val="accent6">
                    <a:lumMod val="50000"/>
                  </a:schemeClr>
                </a:solidFill>
                <a:ea typeface="+mn-lt"/>
                <a:cs typeface="+mn-lt"/>
              </a:rPr>
              <a:t>Formal social structure</a:t>
            </a:r>
          </a:p>
          <a:p>
            <a:r>
              <a:rPr lang="en-US" b="1">
                <a:solidFill>
                  <a:schemeClr val="accent6">
                    <a:lumMod val="50000"/>
                  </a:schemeClr>
                </a:solidFill>
                <a:ea typeface="+mn-lt"/>
                <a:cs typeface="+mn-lt"/>
              </a:rPr>
              <a:t>Common fate</a:t>
            </a:r>
          </a:p>
          <a:p>
            <a:r>
              <a:rPr lang="en-US" b="1">
                <a:solidFill>
                  <a:schemeClr val="accent6">
                    <a:lumMod val="50000"/>
                  </a:schemeClr>
                </a:solidFill>
                <a:ea typeface="+mn-lt"/>
                <a:cs typeface="+mn-lt"/>
              </a:rPr>
              <a:t>Common goals</a:t>
            </a:r>
          </a:p>
          <a:p>
            <a:r>
              <a:rPr lang="en-US" b="1">
                <a:solidFill>
                  <a:schemeClr val="accent6">
                    <a:lumMod val="50000"/>
                  </a:schemeClr>
                </a:solidFill>
                <a:ea typeface="+mn-lt"/>
                <a:cs typeface="+mn-lt"/>
              </a:rPr>
              <a:t>Face-to-face interaction</a:t>
            </a:r>
          </a:p>
          <a:p>
            <a:r>
              <a:rPr lang="en-US" b="1">
                <a:solidFill>
                  <a:schemeClr val="accent6">
                    <a:lumMod val="50000"/>
                  </a:schemeClr>
                </a:solidFill>
                <a:ea typeface="+mn-lt"/>
                <a:cs typeface="+mn-lt"/>
              </a:rPr>
              <a:t>Interdependence</a:t>
            </a:r>
          </a:p>
          <a:p>
            <a:r>
              <a:rPr lang="en-US" b="1">
                <a:solidFill>
                  <a:schemeClr val="accent6">
                    <a:lumMod val="50000"/>
                  </a:schemeClr>
                </a:solidFill>
                <a:ea typeface="+mn-lt"/>
                <a:cs typeface="+mn-lt"/>
              </a:rPr>
              <a:t>Recognition by others</a:t>
            </a:r>
          </a:p>
        </p:txBody>
      </p:sp>
      <p:pic>
        <p:nvPicPr>
          <p:cNvPr id="4" name="Picture 4" descr="A group of people walking in the snow&#10;&#10;Description automatically generated">
            <a:extLst>
              <a:ext uri="{FF2B5EF4-FFF2-40B4-BE49-F238E27FC236}">
                <a16:creationId xmlns:a16="http://schemas.microsoft.com/office/drawing/2014/main" id="{B4C6698F-60E2-44EF-A4D7-8585F290459A}"/>
              </a:ext>
            </a:extLst>
          </p:cNvPr>
          <p:cNvPicPr>
            <a:picLocks noChangeAspect="1"/>
          </p:cNvPicPr>
          <p:nvPr/>
        </p:nvPicPr>
        <p:blipFill rotWithShape="1">
          <a:blip r:embed="rId2"/>
          <a:srcRect l="14756" r="2312"/>
          <a:stretch/>
        </p:blipFill>
        <p:spPr>
          <a:xfrm>
            <a:off x="6007341" y="1456764"/>
            <a:ext cx="4069058" cy="3944472"/>
          </a:xfrm>
          <a:prstGeom prst="rect">
            <a:avLst/>
          </a:prstGeom>
        </p:spPr>
      </p:pic>
    </p:spTree>
    <p:extLst>
      <p:ext uri="{BB962C8B-B14F-4D97-AF65-F5344CB8AC3E}">
        <p14:creationId xmlns:p14="http://schemas.microsoft.com/office/powerpoint/2010/main" val="267154775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4">
            <a:extLst>
              <a:ext uri="{FF2B5EF4-FFF2-40B4-BE49-F238E27FC236}">
                <a16:creationId xmlns:a16="http://schemas.microsoft.com/office/drawing/2014/main" id="{43572996-0BAA-4D1D-914C-360CCE7135A9}"/>
              </a:ext>
            </a:extLst>
          </p:cNvPr>
          <p:cNvGraphicFramePr/>
          <p:nvPr/>
        </p:nvGraphicFramePr>
        <p:xfrm>
          <a:off x="2602303" y="1690777"/>
          <a:ext cx="6933481" cy="38430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856024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480F-F125-4C99-85F3-F63BC6FD612B}"/>
              </a:ext>
            </a:extLst>
          </p:cNvPr>
          <p:cNvSpPr>
            <a:spLocks noGrp="1"/>
          </p:cNvSpPr>
          <p:nvPr>
            <p:ph type="title"/>
          </p:nvPr>
        </p:nvSpPr>
        <p:spPr>
          <a:xfrm>
            <a:off x="2095502" y="1459745"/>
            <a:ext cx="3996685" cy="1112785"/>
          </a:xfrm>
        </p:spPr>
        <p:txBody>
          <a:bodyPr>
            <a:normAutofit fontScale="90000"/>
          </a:bodyPr>
          <a:lstStyle/>
          <a:p>
            <a:r>
              <a:rPr lang="en-US" b="1"/>
              <a:t>Leadership/Facilitator Roles</a:t>
            </a:r>
            <a:endParaRPr lang="en-US" b="1">
              <a:cs typeface="Calibri Light"/>
            </a:endParaRPr>
          </a:p>
          <a:p>
            <a:endParaRPr lang="en-US">
              <a:cs typeface="Calibri Light"/>
            </a:endParaRPr>
          </a:p>
        </p:txBody>
      </p:sp>
      <p:sp>
        <p:nvSpPr>
          <p:cNvPr id="3" name="Content Placeholder 2">
            <a:extLst>
              <a:ext uri="{FF2B5EF4-FFF2-40B4-BE49-F238E27FC236}">
                <a16:creationId xmlns:a16="http://schemas.microsoft.com/office/drawing/2014/main" id="{5CD10097-AABD-426B-BC94-A9F221C31A1B}"/>
              </a:ext>
            </a:extLst>
          </p:cNvPr>
          <p:cNvSpPr>
            <a:spLocks noGrp="1"/>
          </p:cNvSpPr>
          <p:nvPr>
            <p:ph idx="1"/>
          </p:nvPr>
        </p:nvSpPr>
        <p:spPr>
          <a:xfrm>
            <a:off x="2095500" y="2825306"/>
            <a:ext cx="3996690" cy="2273148"/>
          </a:xfrm>
        </p:spPr>
        <p:txBody>
          <a:bodyPr vert="horz" lIns="68580" tIns="34290" rIns="68580" bIns="34290" rtlCol="0" anchor="t">
            <a:normAutofit/>
          </a:bodyPr>
          <a:lstStyle/>
          <a:p>
            <a:r>
              <a:rPr lang="en-US" b="1"/>
              <a:t>Autocratic</a:t>
            </a:r>
            <a:endParaRPr lang="en-US" b="1">
              <a:cs typeface="Calibri" panose="020F0502020204030204"/>
            </a:endParaRPr>
          </a:p>
          <a:p>
            <a:r>
              <a:rPr lang="en-US" b="1"/>
              <a:t>Democratic</a:t>
            </a:r>
            <a:endParaRPr lang="en-US" b="1">
              <a:cs typeface="Calibri"/>
            </a:endParaRPr>
          </a:p>
          <a:p>
            <a:r>
              <a:rPr lang="en-US" b="1"/>
              <a:t>Laissez-Faire</a:t>
            </a:r>
            <a:endParaRPr lang="en-US" b="1">
              <a:cs typeface="Calibri"/>
            </a:endParaRPr>
          </a:p>
          <a:p>
            <a:endParaRPr lang="en-US" b="1">
              <a:cs typeface="Calibri"/>
            </a:endParaRPr>
          </a:p>
        </p:txBody>
      </p:sp>
      <p:pic>
        <p:nvPicPr>
          <p:cNvPr id="4" name="Picture 4" descr="A picture containing water, riding, person, hill&#10;&#10;Description automatically generated">
            <a:extLst>
              <a:ext uri="{FF2B5EF4-FFF2-40B4-BE49-F238E27FC236}">
                <a16:creationId xmlns:a16="http://schemas.microsoft.com/office/drawing/2014/main" id="{FE086608-CC21-4637-A25A-8A0B6B4F3EA7}"/>
              </a:ext>
            </a:extLst>
          </p:cNvPr>
          <p:cNvPicPr>
            <a:picLocks noChangeAspect="1"/>
          </p:cNvPicPr>
          <p:nvPr/>
        </p:nvPicPr>
        <p:blipFill rotWithShape="1">
          <a:blip r:embed="rId2"/>
          <a:srcRect l="34232" r="3301" b="-1"/>
          <a:stretch/>
        </p:blipFill>
        <p:spPr>
          <a:xfrm>
            <a:off x="6586606" y="857250"/>
            <a:ext cx="4081394" cy="4241205"/>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40421287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5" descr="A screenshot of a cell phone&#10;&#10;Description automatically generated">
            <a:extLst>
              <a:ext uri="{FF2B5EF4-FFF2-40B4-BE49-F238E27FC236}">
                <a16:creationId xmlns:a16="http://schemas.microsoft.com/office/drawing/2014/main" id="{0D900B7F-D879-4B57-B466-FCB507DEB775}"/>
              </a:ext>
            </a:extLst>
          </p:cNvPr>
          <p:cNvPicPr>
            <a:picLocks noGrp="1" noChangeAspect="1"/>
          </p:cNvPicPr>
          <p:nvPr>
            <p:ph idx="1"/>
          </p:nvPr>
        </p:nvPicPr>
        <p:blipFill rotWithShape="1">
          <a:blip r:embed="rId2"/>
          <a:srcRect b="6939"/>
          <a:stretch/>
        </p:blipFill>
        <p:spPr>
          <a:xfrm>
            <a:off x="2152650" y="1385824"/>
            <a:ext cx="7971282" cy="4080002"/>
          </a:xfrm>
          <a:prstGeom prst="rect">
            <a:avLst/>
          </a:prstGeom>
        </p:spPr>
      </p:pic>
    </p:spTree>
    <p:extLst>
      <p:ext uri="{BB962C8B-B14F-4D97-AF65-F5344CB8AC3E}">
        <p14:creationId xmlns:p14="http://schemas.microsoft.com/office/powerpoint/2010/main" val="264998843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FBF2F9-6008-4919-9519-348AB20B3EF9}"/>
              </a:ext>
            </a:extLst>
          </p:cNvPr>
          <p:cNvPicPr>
            <a:picLocks noChangeAspect="1"/>
          </p:cNvPicPr>
          <p:nvPr/>
        </p:nvPicPr>
        <p:blipFill rotWithShape="1">
          <a:blip r:embed="rId2"/>
          <a:srcRect t="5352" b="9420"/>
          <a:stretch/>
        </p:blipFill>
        <p:spPr>
          <a:xfrm>
            <a:off x="1524016" y="857258"/>
            <a:ext cx="9143984" cy="5143493"/>
          </a:xfrm>
          <a:prstGeom prst="rect">
            <a:avLst/>
          </a:prstGeom>
        </p:spPr>
      </p:pic>
      <p:sp>
        <p:nvSpPr>
          <p:cNvPr id="2" name="Title 1"/>
          <p:cNvSpPr>
            <a:spLocks noGrp="1"/>
          </p:cNvSpPr>
          <p:nvPr>
            <p:ph type="ctrTitle"/>
          </p:nvPr>
        </p:nvSpPr>
        <p:spPr>
          <a:xfrm>
            <a:off x="2377127" y="1081082"/>
            <a:ext cx="7437747" cy="809076"/>
          </a:xfrm>
        </p:spPr>
        <p:txBody>
          <a:bodyPr anchor="b">
            <a:normAutofit/>
          </a:bodyPr>
          <a:lstStyle/>
          <a:p>
            <a:r>
              <a:rPr lang="en-US" sz="3600" b="1">
                <a:solidFill>
                  <a:srgbClr val="FFFFFF"/>
                </a:solidFill>
                <a:cs typeface="Calibri Light"/>
              </a:rPr>
              <a:t>Conflict Management</a:t>
            </a:r>
            <a:endParaRPr lang="en-US" sz="3600" b="1">
              <a:solidFill>
                <a:srgbClr val="FFFFFF"/>
              </a:solidFill>
            </a:endParaRPr>
          </a:p>
        </p:txBody>
      </p:sp>
    </p:spTree>
    <p:extLst>
      <p:ext uri="{BB962C8B-B14F-4D97-AF65-F5344CB8AC3E}">
        <p14:creationId xmlns:p14="http://schemas.microsoft.com/office/powerpoint/2010/main" val="322248909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A06D3-D699-43CF-A3A8-E72CADE22E1E}"/>
              </a:ext>
            </a:extLst>
          </p:cNvPr>
          <p:cNvSpPr>
            <a:spLocks noGrp="1"/>
          </p:cNvSpPr>
          <p:nvPr>
            <p:ph type="title"/>
          </p:nvPr>
        </p:nvSpPr>
        <p:spPr>
          <a:xfrm>
            <a:off x="1840610" y="1562933"/>
            <a:ext cx="3353691" cy="3732134"/>
          </a:xfrm>
        </p:spPr>
        <p:txBody>
          <a:bodyPr>
            <a:normAutofit/>
          </a:bodyPr>
          <a:lstStyle/>
          <a:p>
            <a:r>
              <a:rPr lang="en-US" b="1">
                <a:solidFill>
                  <a:srgbClr val="7030A0"/>
                </a:solidFill>
                <a:ea typeface="+mj-lt"/>
                <a:cs typeface="+mj-lt"/>
              </a:rPr>
              <a:t>What is conflict management?</a:t>
            </a:r>
            <a:endParaRPr lang="en-US" b="1">
              <a:solidFill>
                <a:srgbClr val="7030A0"/>
              </a:solidFill>
            </a:endParaRPr>
          </a:p>
        </p:txBody>
      </p:sp>
      <p:graphicFrame>
        <p:nvGraphicFramePr>
          <p:cNvPr id="5" name="Content Placeholder 2">
            <a:extLst>
              <a:ext uri="{FF2B5EF4-FFF2-40B4-BE49-F238E27FC236}">
                <a16:creationId xmlns:a16="http://schemas.microsoft.com/office/drawing/2014/main" id="{4AC6B586-4C37-4F44-BBA6-7AD8F169D711}"/>
              </a:ext>
            </a:extLst>
          </p:cNvPr>
          <p:cNvGraphicFramePr>
            <a:graphicFrameLocks noGrp="1"/>
          </p:cNvGraphicFramePr>
          <p:nvPr>
            <p:ph idx="1"/>
          </p:nvPr>
        </p:nvGraphicFramePr>
        <p:xfrm>
          <a:off x="5135776" y="1242070"/>
          <a:ext cx="5014775" cy="46278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271444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5F89B-A4E9-4796-9E2E-047B55E58F9A}"/>
              </a:ext>
            </a:extLst>
          </p:cNvPr>
          <p:cNvSpPr>
            <a:spLocks noGrp="1"/>
          </p:cNvSpPr>
          <p:nvPr>
            <p:ph type="title"/>
          </p:nvPr>
        </p:nvSpPr>
        <p:spPr>
          <a:xfrm>
            <a:off x="1657298" y="1562933"/>
            <a:ext cx="3687965" cy="3732134"/>
          </a:xfrm>
        </p:spPr>
        <p:txBody>
          <a:bodyPr>
            <a:normAutofit/>
          </a:bodyPr>
          <a:lstStyle/>
          <a:p>
            <a:r>
              <a:rPr lang="en-US" b="1">
                <a:ea typeface="+mj-lt"/>
                <a:cs typeface="+mj-lt"/>
              </a:rPr>
              <a:t>Major Causes </a:t>
            </a:r>
            <a:br>
              <a:rPr lang="en-US" b="1">
                <a:ea typeface="+mj-lt"/>
                <a:cs typeface="+mj-lt"/>
              </a:rPr>
            </a:br>
            <a:r>
              <a:rPr lang="en-US" b="1">
                <a:ea typeface="+mj-lt"/>
                <a:cs typeface="+mj-lt"/>
              </a:rPr>
              <a:t>of Conflict </a:t>
            </a:r>
            <a:br>
              <a:rPr lang="en-US" b="1">
                <a:ea typeface="+mj-lt"/>
                <a:cs typeface="+mj-lt"/>
              </a:rPr>
            </a:br>
            <a:r>
              <a:rPr lang="en-US" b="1">
                <a:ea typeface="+mj-lt"/>
                <a:cs typeface="+mj-lt"/>
              </a:rPr>
              <a:t>at Workplace</a:t>
            </a:r>
          </a:p>
          <a:p>
            <a:endParaRPr lang="en-US" b="1"/>
          </a:p>
        </p:txBody>
      </p:sp>
      <p:graphicFrame>
        <p:nvGraphicFramePr>
          <p:cNvPr id="5" name="Content Placeholder 2">
            <a:extLst>
              <a:ext uri="{FF2B5EF4-FFF2-40B4-BE49-F238E27FC236}">
                <a16:creationId xmlns:a16="http://schemas.microsoft.com/office/drawing/2014/main" id="{1754D17F-B79E-4097-B72F-696DECF7DD98}"/>
              </a:ext>
            </a:extLst>
          </p:cNvPr>
          <p:cNvGraphicFramePr>
            <a:graphicFrameLocks noGrp="1"/>
          </p:cNvGraphicFramePr>
          <p:nvPr>
            <p:ph idx="1"/>
          </p:nvPr>
        </p:nvGraphicFramePr>
        <p:xfrm>
          <a:off x="5459265" y="1382248"/>
          <a:ext cx="4680502"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065356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EDF8F-B895-4A78-902A-C5168C72AA81}"/>
              </a:ext>
            </a:extLst>
          </p:cNvPr>
          <p:cNvSpPr>
            <a:spLocks noGrp="1"/>
          </p:cNvSpPr>
          <p:nvPr>
            <p:ph type="title"/>
          </p:nvPr>
        </p:nvSpPr>
        <p:spPr>
          <a:xfrm>
            <a:off x="1840609" y="1562933"/>
            <a:ext cx="3802088" cy="3732134"/>
          </a:xfrm>
        </p:spPr>
        <p:txBody>
          <a:bodyPr>
            <a:normAutofit/>
          </a:bodyPr>
          <a:lstStyle/>
          <a:p>
            <a:r>
              <a:rPr lang="en-US"/>
              <a:t>Major Conflict Management Styles</a:t>
            </a:r>
          </a:p>
        </p:txBody>
      </p:sp>
      <p:graphicFrame>
        <p:nvGraphicFramePr>
          <p:cNvPr id="5" name="Content Placeholder 2">
            <a:extLst>
              <a:ext uri="{FF2B5EF4-FFF2-40B4-BE49-F238E27FC236}">
                <a16:creationId xmlns:a16="http://schemas.microsoft.com/office/drawing/2014/main" id="{6A8D81C2-B27A-4F94-B9AB-903DD8DC0028}"/>
              </a:ext>
            </a:extLst>
          </p:cNvPr>
          <p:cNvGraphicFramePr>
            <a:graphicFrameLocks noGrp="1"/>
          </p:cNvGraphicFramePr>
          <p:nvPr>
            <p:ph idx="1"/>
          </p:nvPr>
        </p:nvGraphicFramePr>
        <p:xfrm>
          <a:off x="5848635" y="1461164"/>
          <a:ext cx="4282838" cy="39968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0235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9b917f0e9286e795d97ac72df3209586.jpg"/>
          <p:cNvPicPr>
            <a:picLocks noGrp="1" noChangeAspect="1"/>
          </p:cNvPicPr>
          <p:nvPr>
            <p:ph idx="1"/>
          </p:nvPr>
        </p:nvPicPr>
        <p:blipFill>
          <a:blip r:embed="rId2"/>
          <a:stretch>
            <a:fillRect/>
          </a:stretch>
        </p:blipFill>
        <p:spPr>
          <a:xfrm>
            <a:off x="2057400" y="685800"/>
            <a:ext cx="7848600" cy="5867400"/>
          </a:xfrm>
        </p:spPr>
      </p:pic>
    </p:spTree>
    <p:extLst>
      <p:ext uri="{BB962C8B-B14F-4D97-AF65-F5344CB8AC3E}">
        <p14:creationId xmlns:p14="http://schemas.microsoft.com/office/powerpoint/2010/main" val="67482316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1" y="609601"/>
            <a:ext cx="8401571" cy="5567363"/>
          </a:xfrm>
        </p:spPr>
      </p:pic>
    </p:spTree>
    <p:extLst>
      <p:ext uri="{BB962C8B-B14F-4D97-AF65-F5344CB8AC3E}">
        <p14:creationId xmlns:p14="http://schemas.microsoft.com/office/powerpoint/2010/main" val="3755532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1363B-FDE4-49EF-BB2C-2FB5B5629A93}"/>
              </a:ext>
            </a:extLst>
          </p:cNvPr>
          <p:cNvSpPr>
            <a:spLocks noGrp="1"/>
          </p:cNvSpPr>
          <p:nvPr>
            <p:ph type="title"/>
          </p:nvPr>
        </p:nvSpPr>
        <p:spPr>
          <a:xfrm>
            <a:off x="1526760" y="1139218"/>
            <a:ext cx="8140126" cy="960317"/>
          </a:xfrm>
        </p:spPr>
        <p:txBody>
          <a:bodyPr anchor="b">
            <a:normAutofit/>
          </a:bodyPr>
          <a:lstStyle/>
          <a:p>
            <a:r>
              <a:rPr lang="en-US" b="1">
                <a:solidFill>
                  <a:srgbClr val="7030A0"/>
                </a:solidFill>
              </a:rPr>
              <a:t>Accommodating</a:t>
            </a:r>
          </a:p>
          <a:p>
            <a:endParaRPr lang="en-US" b="1">
              <a:solidFill>
                <a:srgbClr val="7030A0"/>
              </a:solidFill>
            </a:endParaRPr>
          </a:p>
        </p:txBody>
      </p:sp>
      <p:graphicFrame>
        <p:nvGraphicFramePr>
          <p:cNvPr id="5" name="Content Placeholder 2">
            <a:extLst>
              <a:ext uri="{FF2B5EF4-FFF2-40B4-BE49-F238E27FC236}">
                <a16:creationId xmlns:a16="http://schemas.microsoft.com/office/drawing/2014/main" id="{3AB495FA-9760-49EB-A856-712AFD6B7D1F}"/>
              </a:ext>
            </a:extLst>
          </p:cNvPr>
          <p:cNvGraphicFramePr>
            <a:graphicFrameLocks noGrp="1"/>
          </p:cNvGraphicFramePr>
          <p:nvPr>
            <p:ph idx="1"/>
          </p:nvPr>
        </p:nvGraphicFramePr>
        <p:xfrm>
          <a:off x="2196381" y="1669373"/>
          <a:ext cx="8315994" cy="4004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7442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72F56-2EB5-4D70-AF99-A4266117AB5E}"/>
              </a:ext>
            </a:extLst>
          </p:cNvPr>
          <p:cNvSpPr>
            <a:spLocks noGrp="1"/>
          </p:cNvSpPr>
          <p:nvPr>
            <p:ph type="title"/>
          </p:nvPr>
        </p:nvSpPr>
        <p:spPr>
          <a:xfrm>
            <a:off x="1635733" y="1562933"/>
            <a:ext cx="2124427" cy="3732134"/>
          </a:xfrm>
        </p:spPr>
        <p:txBody>
          <a:bodyPr>
            <a:normAutofit/>
          </a:bodyPr>
          <a:lstStyle/>
          <a:p>
            <a:r>
              <a:rPr lang="en-US" b="1">
                <a:solidFill>
                  <a:srgbClr val="7030A0"/>
                </a:solidFill>
              </a:rPr>
              <a:t>Avoiding</a:t>
            </a:r>
          </a:p>
          <a:p>
            <a:endParaRPr lang="en-US" b="1">
              <a:solidFill>
                <a:srgbClr val="7030A0"/>
              </a:solidFill>
            </a:endParaRPr>
          </a:p>
        </p:txBody>
      </p:sp>
      <p:graphicFrame>
        <p:nvGraphicFramePr>
          <p:cNvPr id="5" name="Content Placeholder 2">
            <a:extLst>
              <a:ext uri="{FF2B5EF4-FFF2-40B4-BE49-F238E27FC236}">
                <a16:creationId xmlns:a16="http://schemas.microsoft.com/office/drawing/2014/main" id="{FC22F4E5-AB97-4396-ABEA-6D360C3750F3}"/>
              </a:ext>
            </a:extLst>
          </p:cNvPr>
          <p:cNvGraphicFramePr>
            <a:graphicFrameLocks noGrp="1"/>
          </p:cNvGraphicFramePr>
          <p:nvPr>
            <p:ph idx="1"/>
          </p:nvPr>
        </p:nvGraphicFramePr>
        <p:xfrm>
          <a:off x="3852596" y="810750"/>
          <a:ext cx="6297954" cy="4686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23986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333B-B282-4F4C-BAA8-A0FFBB188171}"/>
              </a:ext>
            </a:extLst>
          </p:cNvPr>
          <p:cNvSpPr>
            <a:spLocks noGrp="1"/>
          </p:cNvSpPr>
          <p:nvPr>
            <p:ph type="title"/>
          </p:nvPr>
        </p:nvSpPr>
        <p:spPr>
          <a:xfrm>
            <a:off x="1614166" y="1012999"/>
            <a:ext cx="3580134" cy="1004030"/>
          </a:xfrm>
        </p:spPr>
        <p:txBody>
          <a:bodyPr>
            <a:normAutofit/>
          </a:bodyPr>
          <a:lstStyle/>
          <a:p>
            <a:r>
              <a:rPr lang="en-US" b="1">
                <a:solidFill>
                  <a:srgbClr val="7030A0"/>
                </a:solidFill>
              </a:rPr>
              <a:t>Compromising</a:t>
            </a:r>
          </a:p>
          <a:p>
            <a:endParaRPr lang="en-US" b="1">
              <a:solidFill>
                <a:srgbClr val="7030A0"/>
              </a:solidFill>
            </a:endParaRPr>
          </a:p>
        </p:txBody>
      </p:sp>
      <p:graphicFrame>
        <p:nvGraphicFramePr>
          <p:cNvPr id="5" name="Content Placeholder 2">
            <a:extLst>
              <a:ext uri="{FF2B5EF4-FFF2-40B4-BE49-F238E27FC236}">
                <a16:creationId xmlns:a16="http://schemas.microsoft.com/office/drawing/2014/main" id="{5674D12D-67D0-4C54-A8A9-97EB0B8EE133}"/>
              </a:ext>
            </a:extLst>
          </p:cNvPr>
          <p:cNvGraphicFramePr>
            <a:graphicFrameLocks noGrp="1"/>
          </p:cNvGraphicFramePr>
          <p:nvPr>
            <p:ph idx="1"/>
          </p:nvPr>
        </p:nvGraphicFramePr>
        <p:xfrm>
          <a:off x="3539890" y="1522428"/>
          <a:ext cx="6610661" cy="4416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664518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9E21-9385-402B-A48C-A9BFC31BC303}"/>
              </a:ext>
            </a:extLst>
          </p:cNvPr>
          <p:cNvSpPr>
            <a:spLocks noGrp="1"/>
          </p:cNvSpPr>
          <p:nvPr>
            <p:ph type="title"/>
          </p:nvPr>
        </p:nvSpPr>
        <p:spPr>
          <a:xfrm>
            <a:off x="1840609" y="1562933"/>
            <a:ext cx="2447918" cy="3732134"/>
          </a:xfrm>
        </p:spPr>
        <p:txBody>
          <a:bodyPr>
            <a:normAutofit/>
          </a:bodyPr>
          <a:lstStyle/>
          <a:p>
            <a:r>
              <a:rPr lang="en-US" b="1">
                <a:solidFill>
                  <a:srgbClr val="7030A0"/>
                </a:solidFill>
              </a:rPr>
              <a:t>Competing</a:t>
            </a:r>
          </a:p>
          <a:p>
            <a:endParaRPr lang="en-US" b="1">
              <a:solidFill>
                <a:srgbClr val="7030A0"/>
              </a:solidFill>
            </a:endParaRPr>
          </a:p>
        </p:txBody>
      </p:sp>
      <p:graphicFrame>
        <p:nvGraphicFramePr>
          <p:cNvPr id="5" name="Content Placeholder 2">
            <a:extLst>
              <a:ext uri="{FF2B5EF4-FFF2-40B4-BE49-F238E27FC236}">
                <a16:creationId xmlns:a16="http://schemas.microsoft.com/office/drawing/2014/main" id="{A78F4832-6D01-4CBD-9698-BA0623266E53}"/>
              </a:ext>
            </a:extLst>
          </p:cNvPr>
          <p:cNvGraphicFramePr>
            <a:graphicFrameLocks noGrp="1"/>
          </p:cNvGraphicFramePr>
          <p:nvPr>
            <p:ph idx="1"/>
          </p:nvPr>
        </p:nvGraphicFramePr>
        <p:xfrm>
          <a:off x="4413314" y="1371466"/>
          <a:ext cx="5737237" cy="41255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378759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B0E9C-B19D-4561-8B93-6F9E81766A02}"/>
              </a:ext>
            </a:extLst>
          </p:cNvPr>
          <p:cNvSpPr>
            <a:spLocks noGrp="1"/>
          </p:cNvSpPr>
          <p:nvPr>
            <p:ph type="title"/>
          </p:nvPr>
        </p:nvSpPr>
        <p:spPr>
          <a:xfrm>
            <a:off x="1657298" y="1562933"/>
            <a:ext cx="2857673" cy="3732134"/>
          </a:xfrm>
        </p:spPr>
        <p:txBody>
          <a:bodyPr>
            <a:normAutofit/>
          </a:bodyPr>
          <a:lstStyle/>
          <a:p>
            <a:r>
              <a:rPr lang="en-US" b="1">
                <a:solidFill>
                  <a:srgbClr val="7030A0"/>
                </a:solidFill>
              </a:rPr>
              <a:t>Collaboration</a:t>
            </a:r>
          </a:p>
          <a:p>
            <a:endParaRPr lang="en-US" b="1">
              <a:solidFill>
                <a:srgbClr val="7030A0"/>
              </a:solidFill>
            </a:endParaRPr>
          </a:p>
        </p:txBody>
      </p:sp>
      <p:graphicFrame>
        <p:nvGraphicFramePr>
          <p:cNvPr id="14" name="Content Placeholder 2">
            <a:extLst>
              <a:ext uri="{FF2B5EF4-FFF2-40B4-BE49-F238E27FC236}">
                <a16:creationId xmlns:a16="http://schemas.microsoft.com/office/drawing/2014/main" id="{79AF82DD-7507-4185-804B-3E7FD2561625}"/>
              </a:ext>
            </a:extLst>
          </p:cNvPr>
          <p:cNvGraphicFramePr>
            <a:graphicFrameLocks noGrp="1"/>
          </p:cNvGraphicFramePr>
          <p:nvPr>
            <p:ph idx="1"/>
          </p:nvPr>
        </p:nvGraphicFramePr>
        <p:xfrm>
          <a:off x="4661322" y="381001"/>
          <a:ext cx="5812718" cy="6019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943920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365126"/>
            <a:ext cx="8305800" cy="5815012"/>
          </a:xfrm>
        </p:spPr>
      </p:pic>
    </p:spTree>
    <p:extLst>
      <p:ext uri="{BB962C8B-B14F-4D97-AF65-F5344CB8AC3E}">
        <p14:creationId xmlns:p14="http://schemas.microsoft.com/office/powerpoint/2010/main" val="69931018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0" y="838200"/>
            <a:ext cx="7620000" cy="5562600"/>
          </a:xfrm>
        </p:spPr>
      </p:pic>
    </p:spTree>
    <p:extLst>
      <p:ext uri="{BB962C8B-B14F-4D97-AF65-F5344CB8AC3E}">
        <p14:creationId xmlns:p14="http://schemas.microsoft.com/office/powerpoint/2010/main" val="403435494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Module 5: Effective Presentation Strategies</a:t>
            </a:r>
          </a:p>
        </p:txBody>
      </p:sp>
      <p:sp>
        <p:nvSpPr>
          <p:cNvPr id="3" name="Content Placeholder 2"/>
          <p:cNvSpPr>
            <a:spLocks noGrp="1"/>
          </p:cNvSpPr>
          <p:nvPr>
            <p:ph idx="1"/>
          </p:nvPr>
        </p:nvSpPr>
        <p:spPr/>
        <p:txBody>
          <a:bodyPr/>
          <a:lstStyle/>
          <a:p>
            <a:pPr marL="0" indent="0">
              <a:buNone/>
            </a:pPr>
            <a:r>
              <a:rPr lang="en-US"/>
              <a:t>•	Designing Appealing Presentation</a:t>
            </a:r>
          </a:p>
          <a:p>
            <a:pPr marL="0" indent="0">
              <a:buNone/>
            </a:pPr>
            <a:r>
              <a:rPr lang="en-US"/>
              <a:t>•	Audience Analysis and Supporting Material</a:t>
            </a:r>
          </a:p>
          <a:p>
            <a:pPr marL="0" indent="0">
              <a:buNone/>
            </a:pPr>
            <a:r>
              <a:rPr lang="en-US"/>
              <a:t>•	Presentation Mechanics and Presentation Process</a:t>
            </a:r>
          </a:p>
          <a:p>
            <a:pPr marL="0" indent="0">
              <a:buNone/>
            </a:pPr>
            <a:r>
              <a:rPr lang="en-US"/>
              <a:t>•	Managing Yourself during Q and A Session</a:t>
            </a:r>
          </a:p>
          <a:p>
            <a:pPr marL="0" indent="0">
              <a:buNone/>
            </a:pPr>
            <a:r>
              <a:rPr lang="en-US"/>
              <a:t>•	Fundamentals of Persuasion</a:t>
            </a:r>
          </a:p>
          <a:p>
            <a:endParaRPr lang="en-IN"/>
          </a:p>
        </p:txBody>
      </p:sp>
    </p:spTree>
    <p:extLst>
      <p:ext uri="{BB962C8B-B14F-4D97-AF65-F5344CB8AC3E}">
        <p14:creationId xmlns:p14="http://schemas.microsoft.com/office/powerpoint/2010/main" val="56226929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189"/>
            <a:ext cx="12192000" cy="6821622"/>
          </a:xfrm>
          <a:prstGeom prst="rect">
            <a:avLst/>
          </a:prstGeom>
        </p:spPr>
      </p:pic>
    </p:spTree>
    <p:extLst>
      <p:ext uri="{BB962C8B-B14F-4D97-AF65-F5344CB8AC3E}">
        <p14:creationId xmlns:p14="http://schemas.microsoft.com/office/powerpoint/2010/main" val="1409961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188.jpg"/>
          <p:cNvPicPr>
            <a:picLocks noGrp="1" noChangeAspect="1"/>
          </p:cNvPicPr>
          <p:nvPr>
            <p:ph idx="1"/>
          </p:nvPr>
        </p:nvPicPr>
        <p:blipFill>
          <a:blip r:embed="rId2"/>
          <a:stretch>
            <a:fillRect/>
          </a:stretch>
        </p:blipFill>
        <p:spPr>
          <a:xfrm>
            <a:off x="2438400" y="498764"/>
            <a:ext cx="7620000" cy="6054435"/>
          </a:xfrm>
        </p:spPr>
      </p:pic>
    </p:spTree>
    <p:extLst>
      <p:ext uri="{BB962C8B-B14F-4D97-AF65-F5344CB8AC3E}">
        <p14:creationId xmlns:p14="http://schemas.microsoft.com/office/powerpoint/2010/main" val="182908019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a:t>Methods of Delivery</a:t>
            </a:r>
          </a:p>
        </p:txBody>
      </p:sp>
      <p:sp>
        <p:nvSpPr>
          <p:cNvPr id="6147" name="Rectangle 3"/>
          <p:cNvSpPr>
            <a:spLocks noGrp="1" noChangeArrowheads="1"/>
          </p:cNvSpPr>
          <p:nvPr>
            <p:ph type="body" idx="1"/>
          </p:nvPr>
        </p:nvSpPr>
        <p:spPr/>
        <p:txBody>
          <a:bodyPr/>
          <a:lstStyle/>
          <a:p>
            <a:r>
              <a:rPr lang="en-US" altLang="en-US"/>
              <a:t>Impromptu</a:t>
            </a:r>
          </a:p>
          <a:p>
            <a:r>
              <a:rPr lang="en-US" altLang="en-US"/>
              <a:t>From memory</a:t>
            </a:r>
          </a:p>
          <a:p>
            <a:r>
              <a:rPr lang="en-US" altLang="en-US"/>
              <a:t>From a manuscript</a:t>
            </a:r>
          </a:p>
          <a:p>
            <a:r>
              <a:rPr lang="en-US" altLang="en-US"/>
              <a:t>Extemporaneous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5985" y="1399308"/>
            <a:ext cx="5425440" cy="4702233"/>
          </a:xfrm>
          <a:prstGeom prst="rect">
            <a:avLst/>
          </a:prstGeom>
        </p:spPr>
      </p:pic>
    </p:spTree>
    <p:extLst>
      <p:ext uri="{BB962C8B-B14F-4D97-AF65-F5344CB8AC3E}">
        <p14:creationId xmlns:p14="http://schemas.microsoft.com/office/powerpoint/2010/main" val="136633685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a:t>Effective Delivery. . .</a:t>
            </a:r>
          </a:p>
        </p:txBody>
      </p:sp>
      <p:sp>
        <p:nvSpPr>
          <p:cNvPr id="7171" name="Rectangle 3"/>
          <p:cNvSpPr>
            <a:spLocks noGrp="1" noChangeArrowheads="1"/>
          </p:cNvSpPr>
          <p:nvPr>
            <p:ph type="body" idx="1"/>
          </p:nvPr>
        </p:nvSpPr>
        <p:spPr>
          <a:xfrm>
            <a:off x="713509" y="1627909"/>
            <a:ext cx="6096000" cy="4191000"/>
          </a:xfrm>
        </p:spPr>
        <p:txBody>
          <a:bodyPr/>
          <a:lstStyle/>
          <a:p>
            <a:r>
              <a:rPr lang="en-US" altLang="en-US"/>
              <a:t>Helps everyone.</a:t>
            </a:r>
          </a:p>
          <a:p>
            <a:r>
              <a:rPr lang="en-US" altLang="en-US"/>
              <a:t>Looks and feels natural, comfortable, and spontaneous.</a:t>
            </a:r>
          </a:p>
          <a:p>
            <a:r>
              <a:rPr lang="en-US" altLang="en-US"/>
              <a:t>Is best when the audience is not aware of it.</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4000"/>
          <a:stretch/>
        </p:blipFill>
        <p:spPr>
          <a:xfrm>
            <a:off x="6934200" y="0"/>
            <a:ext cx="4793456" cy="6583680"/>
          </a:xfrm>
          <a:prstGeom prst="rect">
            <a:avLst/>
          </a:prstGeom>
        </p:spPr>
      </p:pic>
    </p:spTree>
    <p:extLst>
      <p:ext uri="{BB962C8B-B14F-4D97-AF65-F5344CB8AC3E}">
        <p14:creationId xmlns:p14="http://schemas.microsoft.com/office/powerpoint/2010/main" val="401112869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a:t>Elements of Vocal Delivery</a:t>
            </a:r>
          </a:p>
        </p:txBody>
      </p:sp>
      <p:sp>
        <p:nvSpPr>
          <p:cNvPr id="8195" name="Rectangle 3"/>
          <p:cNvSpPr>
            <a:spLocks noGrp="1" noChangeArrowheads="1"/>
          </p:cNvSpPr>
          <p:nvPr>
            <p:ph type="body" idx="1"/>
          </p:nvPr>
        </p:nvSpPr>
        <p:spPr/>
        <p:txBody>
          <a:bodyPr/>
          <a:lstStyle/>
          <a:p>
            <a:r>
              <a:rPr lang="en-US" altLang="en-US"/>
              <a:t>Rate and pause</a:t>
            </a:r>
          </a:p>
          <a:p>
            <a:r>
              <a:rPr lang="en-US" altLang="en-US"/>
              <a:t>Volume</a:t>
            </a:r>
          </a:p>
          <a:p>
            <a:r>
              <a:rPr lang="en-US" altLang="en-US"/>
              <a:t>Pitch and inflection</a:t>
            </a:r>
          </a:p>
          <a:p>
            <a:r>
              <a:rPr lang="en-US" altLang="en-US"/>
              <a:t>Voice quality</a:t>
            </a:r>
          </a:p>
          <a:p>
            <a:r>
              <a:rPr lang="en-US" altLang="en-US"/>
              <a:t>Articulation and pronunciation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8051" y="66502"/>
            <a:ext cx="2743200" cy="6724996"/>
          </a:xfrm>
          <a:prstGeom prst="rect">
            <a:avLst/>
          </a:prstGeom>
        </p:spPr>
      </p:pic>
    </p:spTree>
    <p:extLst>
      <p:ext uri="{BB962C8B-B14F-4D97-AF65-F5344CB8AC3E}">
        <p14:creationId xmlns:p14="http://schemas.microsoft.com/office/powerpoint/2010/main" val="186384803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a:t>Elements of Physical Delivery</a:t>
            </a:r>
          </a:p>
        </p:txBody>
      </p:sp>
      <p:sp>
        <p:nvSpPr>
          <p:cNvPr id="9219" name="Rectangle 3"/>
          <p:cNvSpPr>
            <a:spLocks noGrp="1" noChangeArrowheads="1"/>
          </p:cNvSpPr>
          <p:nvPr>
            <p:ph type="body" idx="1"/>
          </p:nvPr>
        </p:nvSpPr>
        <p:spPr/>
        <p:txBody>
          <a:bodyPr/>
          <a:lstStyle/>
          <a:p>
            <a:r>
              <a:rPr lang="en-US" altLang="en-US"/>
              <a:t>Appearance</a:t>
            </a:r>
          </a:p>
          <a:p>
            <a:r>
              <a:rPr lang="en-US" altLang="en-US"/>
              <a:t>Posture</a:t>
            </a:r>
          </a:p>
          <a:p>
            <a:r>
              <a:rPr lang="en-US" altLang="en-US"/>
              <a:t>Facial expression</a:t>
            </a:r>
          </a:p>
          <a:p>
            <a:r>
              <a:rPr lang="en-US" altLang="en-US"/>
              <a:t>Eye contact</a:t>
            </a:r>
          </a:p>
          <a:p>
            <a:r>
              <a:rPr lang="en-US" altLang="en-US"/>
              <a:t>Movement</a:t>
            </a:r>
          </a:p>
          <a:p>
            <a:r>
              <a:rPr lang="en-US" altLang="en-US"/>
              <a:t>Gestures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207" y="241069"/>
            <a:ext cx="4134197" cy="6492240"/>
          </a:xfrm>
          <a:prstGeom prst="rect">
            <a:avLst/>
          </a:prstGeom>
        </p:spPr>
      </p:pic>
    </p:spTree>
    <p:extLst>
      <p:ext uri="{BB962C8B-B14F-4D97-AF65-F5344CB8AC3E}">
        <p14:creationId xmlns:p14="http://schemas.microsoft.com/office/powerpoint/2010/main" val="96974801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8305" y="1188720"/>
            <a:ext cx="7356763" cy="4505498"/>
          </a:xfrm>
          <a:prstGeom prst="rect">
            <a:avLst/>
          </a:prstGeom>
        </p:spPr>
      </p:pic>
    </p:spTree>
    <p:extLst>
      <p:ext uri="{BB962C8B-B14F-4D97-AF65-F5344CB8AC3E}">
        <p14:creationId xmlns:p14="http://schemas.microsoft.com/office/powerpoint/2010/main" val="35579997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5"/>
          <p:cNvSpPr>
            <a:spLocks noGrp="1"/>
          </p:cNvSpPr>
          <p:nvPr>
            <p:ph type="sldNum" sz="quarter" idx="12"/>
          </p:nvPr>
        </p:nvSpPr>
        <p:spPr>
          <a:noFill/>
          <a:ln>
            <a:miter lim="800000"/>
            <a:headEnd/>
            <a:tailEnd/>
          </a:ln>
        </p:spPr>
        <p:txBody>
          <a:bodyPr/>
          <a:lstStyle/>
          <a:p>
            <a:fld id="{E1337B02-E4D2-4BFE-A719-89D4EFA91D42}" type="slidenum">
              <a:rPr lang="en-US" dirty="0" smtClean="0"/>
              <a:pPr/>
              <a:t>235</a:t>
            </a:fld>
            <a:endParaRPr lang="en-US"/>
          </a:p>
        </p:txBody>
      </p:sp>
      <p:sp>
        <p:nvSpPr>
          <p:cNvPr id="14340" name="Rectangle 2"/>
          <p:cNvSpPr>
            <a:spLocks noChangeArrowheads="1"/>
          </p:cNvSpPr>
          <p:nvPr/>
        </p:nvSpPr>
        <p:spPr bwMode="auto">
          <a:xfrm>
            <a:off x="5105400" y="2895600"/>
            <a:ext cx="2265347" cy="1246909"/>
          </a:xfrm>
          <a:prstGeom prst="rect">
            <a:avLst/>
          </a:prstGeom>
          <a:solidFill>
            <a:schemeClr val="accent1"/>
          </a:solidFill>
          <a:ln w="9525">
            <a:solidFill>
              <a:schemeClr val="tx1"/>
            </a:solidFill>
            <a:miter lim="800000"/>
            <a:headEnd/>
            <a:tailEnd/>
          </a:ln>
          <a:effectLst/>
        </p:spPr>
        <p:txBody>
          <a:bodyPr wrap="none" anchor="ctr"/>
          <a:lstStyle/>
          <a:p>
            <a:pPr algn="ctr"/>
            <a:r>
              <a:rPr lang="en-US" sz="2000"/>
              <a:t>The Really Good </a:t>
            </a:r>
          </a:p>
          <a:p>
            <a:pPr algn="ctr"/>
            <a:r>
              <a:rPr lang="en-US" sz="2000"/>
              <a:t>Presentation</a:t>
            </a:r>
          </a:p>
        </p:txBody>
      </p:sp>
      <p:sp>
        <p:nvSpPr>
          <p:cNvPr id="14341" name="Rectangle 3"/>
          <p:cNvSpPr>
            <a:spLocks noChangeArrowheads="1"/>
          </p:cNvSpPr>
          <p:nvPr/>
        </p:nvSpPr>
        <p:spPr bwMode="auto">
          <a:xfrm>
            <a:off x="5486400" y="685800"/>
            <a:ext cx="1524000" cy="914400"/>
          </a:xfrm>
          <a:prstGeom prst="rect">
            <a:avLst/>
          </a:prstGeom>
          <a:solidFill>
            <a:schemeClr val="accent1"/>
          </a:solidFill>
          <a:ln w="9525">
            <a:solidFill>
              <a:schemeClr val="tx1"/>
            </a:solidFill>
            <a:miter lim="800000"/>
            <a:headEnd/>
            <a:tailEnd/>
          </a:ln>
          <a:effectLst/>
        </p:spPr>
        <p:txBody>
          <a:bodyPr wrap="none" anchor="ctr"/>
          <a:lstStyle/>
          <a:p>
            <a:pPr algn="ctr"/>
            <a:r>
              <a:rPr lang="en-US"/>
              <a:t>How confident</a:t>
            </a:r>
          </a:p>
          <a:p>
            <a:pPr algn="ctr"/>
            <a:r>
              <a:rPr lang="en-US"/>
              <a:t>You seem</a:t>
            </a:r>
          </a:p>
        </p:txBody>
      </p:sp>
      <p:sp>
        <p:nvSpPr>
          <p:cNvPr id="14342" name="Rectangle 4"/>
          <p:cNvSpPr>
            <a:spLocks noChangeArrowheads="1"/>
          </p:cNvSpPr>
          <p:nvPr/>
        </p:nvSpPr>
        <p:spPr bwMode="auto">
          <a:xfrm>
            <a:off x="7239000" y="685800"/>
            <a:ext cx="1524000" cy="914400"/>
          </a:xfrm>
          <a:prstGeom prst="rect">
            <a:avLst/>
          </a:prstGeom>
          <a:solidFill>
            <a:schemeClr val="accent1"/>
          </a:solidFill>
          <a:ln w="9525">
            <a:solidFill>
              <a:schemeClr val="tx1"/>
            </a:solidFill>
            <a:miter lim="800000"/>
            <a:headEnd/>
            <a:tailEnd/>
          </a:ln>
          <a:effectLst/>
        </p:spPr>
        <p:txBody>
          <a:bodyPr wrap="none" anchor="ctr"/>
          <a:lstStyle/>
          <a:p>
            <a:pPr algn="ctr"/>
            <a:r>
              <a:rPr lang="en-US"/>
              <a:t>Your manner</a:t>
            </a:r>
          </a:p>
          <a:p>
            <a:pPr algn="ctr"/>
            <a:r>
              <a:rPr lang="en-US"/>
              <a:t>And tone</a:t>
            </a:r>
          </a:p>
        </p:txBody>
      </p:sp>
      <p:sp>
        <p:nvSpPr>
          <p:cNvPr id="14343" name="Rectangle 5"/>
          <p:cNvSpPr>
            <a:spLocks noChangeArrowheads="1"/>
          </p:cNvSpPr>
          <p:nvPr/>
        </p:nvSpPr>
        <p:spPr bwMode="auto">
          <a:xfrm>
            <a:off x="3352800" y="685800"/>
            <a:ext cx="1828800" cy="914400"/>
          </a:xfrm>
          <a:prstGeom prst="rect">
            <a:avLst/>
          </a:prstGeom>
          <a:solidFill>
            <a:schemeClr val="accent1"/>
          </a:solidFill>
          <a:ln w="9525">
            <a:solidFill>
              <a:schemeClr val="tx1"/>
            </a:solidFill>
            <a:miter lim="800000"/>
            <a:headEnd/>
            <a:tailEnd/>
          </a:ln>
          <a:effectLst/>
        </p:spPr>
        <p:txBody>
          <a:bodyPr wrap="none" anchor="ctr"/>
          <a:lstStyle/>
          <a:p>
            <a:pPr algn="ctr"/>
            <a:r>
              <a:rPr lang="en-US"/>
              <a:t>How relevant</a:t>
            </a:r>
          </a:p>
          <a:p>
            <a:pPr algn="ctr"/>
            <a:r>
              <a:rPr lang="en-US"/>
              <a:t>The content is</a:t>
            </a:r>
          </a:p>
        </p:txBody>
      </p:sp>
      <p:sp>
        <p:nvSpPr>
          <p:cNvPr id="14344" name="Rectangle 6"/>
          <p:cNvSpPr>
            <a:spLocks noChangeArrowheads="1"/>
          </p:cNvSpPr>
          <p:nvPr/>
        </p:nvSpPr>
        <p:spPr bwMode="auto">
          <a:xfrm>
            <a:off x="8915400" y="685800"/>
            <a:ext cx="1752600" cy="914400"/>
          </a:xfrm>
          <a:prstGeom prst="rect">
            <a:avLst/>
          </a:prstGeom>
          <a:solidFill>
            <a:schemeClr val="accent1"/>
          </a:solidFill>
          <a:ln w="9525">
            <a:solidFill>
              <a:schemeClr val="tx1"/>
            </a:solidFill>
            <a:miter lim="800000"/>
            <a:headEnd/>
            <a:tailEnd/>
          </a:ln>
          <a:effectLst/>
        </p:spPr>
        <p:txBody>
          <a:bodyPr wrap="none" anchor="ctr"/>
          <a:lstStyle/>
          <a:p>
            <a:pPr algn="ctr"/>
            <a:r>
              <a:rPr lang="en-US"/>
              <a:t>How you use </a:t>
            </a:r>
          </a:p>
          <a:p>
            <a:pPr algn="ctr"/>
            <a:r>
              <a:rPr lang="en-US"/>
              <a:t>Your voice</a:t>
            </a:r>
          </a:p>
        </p:txBody>
      </p:sp>
      <p:sp>
        <p:nvSpPr>
          <p:cNvPr id="14345" name="Rectangle 7"/>
          <p:cNvSpPr>
            <a:spLocks noChangeArrowheads="1"/>
          </p:cNvSpPr>
          <p:nvPr/>
        </p:nvSpPr>
        <p:spPr bwMode="auto">
          <a:xfrm>
            <a:off x="1524000" y="609600"/>
            <a:ext cx="1676400" cy="914400"/>
          </a:xfrm>
          <a:prstGeom prst="rect">
            <a:avLst/>
          </a:prstGeom>
          <a:solidFill>
            <a:schemeClr val="accent1"/>
          </a:solidFill>
          <a:ln w="9525">
            <a:solidFill>
              <a:schemeClr val="tx1"/>
            </a:solidFill>
            <a:miter lim="800000"/>
            <a:headEnd/>
            <a:tailEnd/>
          </a:ln>
          <a:effectLst/>
        </p:spPr>
        <p:txBody>
          <a:bodyPr wrap="none" anchor="ctr"/>
          <a:lstStyle/>
          <a:p>
            <a:pPr algn="ctr"/>
            <a:r>
              <a:rPr lang="en-US"/>
              <a:t>How appropriate</a:t>
            </a:r>
          </a:p>
          <a:p>
            <a:pPr algn="ctr"/>
            <a:r>
              <a:rPr lang="en-US"/>
              <a:t>You are for </a:t>
            </a:r>
          </a:p>
          <a:p>
            <a:pPr algn="ctr"/>
            <a:r>
              <a:rPr lang="en-US"/>
              <a:t>The group</a:t>
            </a:r>
          </a:p>
        </p:txBody>
      </p:sp>
      <p:sp>
        <p:nvSpPr>
          <p:cNvPr id="14346" name="Rectangle 8"/>
          <p:cNvSpPr>
            <a:spLocks noChangeArrowheads="1"/>
          </p:cNvSpPr>
          <p:nvPr/>
        </p:nvSpPr>
        <p:spPr bwMode="auto">
          <a:xfrm>
            <a:off x="1524000" y="1828800"/>
            <a:ext cx="1752600" cy="914400"/>
          </a:xfrm>
          <a:prstGeom prst="rect">
            <a:avLst/>
          </a:prstGeom>
          <a:solidFill>
            <a:schemeClr val="accent1"/>
          </a:solidFill>
          <a:ln w="9525">
            <a:solidFill>
              <a:schemeClr val="tx1"/>
            </a:solidFill>
            <a:miter lim="800000"/>
            <a:headEnd/>
            <a:tailEnd/>
          </a:ln>
          <a:effectLst/>
        </p:spPr>
        <p:txBody>
          <a:bodyPr wrap="none" anchor="ctr"/>
          <a:lstStyle/>
          <a:p>
            <a:pPr algn="ctr"/>
            <a:r>
              <a:rPr lang="en-US"/>
              <a:t>Your body</a:t>
            </a:r>
          </a:p>
          <a:p>
            <a:pPr algn="ctr"/>
            <a:r>
              <a:rPr lang="en-US"/>
              <a:t>language</a:t>
            </a:r>
          </a:p>
        </p:txBody>
      </p:sp>
      <p:sp>
        <p:nvSpPr>
          <p:cNvPr id="14347" name="Rectangle 9"/>
          <p:cNvSpPr>
            <a:spLocks noChangeArrowheads="1"/>
          </p:cNvSpPr>
          <p:nvPr/>
        </p:nvSpPr>
        <p:spPr bwMode="auto">
          <a:xfrm>
            <a:off x="1524000" y="3124200"/>
            <a:ext cx="1752600" cy="1066800"/>
          </a:xfrm>
          <a:prstGeom prst="rect">
            <a:avLst/>
          </a:prstGeom>
          <a:solidFill>
            <a:schemeClr val="accent1"/>
          </a:solidFill>
          <a:ln w="9525">
            <a:solidFill>
              <a:schemeClr val="tx1"/>
            </a:solidFill>
            <a:miter lim="800000"/>
            <a:headEnd/>
            <a:tailEnd/>
          </a:ln>
          <a:effectLst/>
        </p:spPr>
        <p:txBody>
          <a:bodyPr wrap="none" anchor="ctr"/>
          <a:lstStyle/>
          <a:p>
            <a:pPr algn="ctr"/>
            <a:r>
              <a:rPr lang="en-US"/>
              <a:t>The level of </a:t>
            </a:r>
          </a:p>
          <a:p>
            <a:pPr algn="ctr"/>
            <a:r>
              <a:rPr lang="en-US"/>
              <a:t>Energy you use</a:t>
            </a:r>
          </a:p>
        </p:txBody>
      </p:sp>
      <p:sp>
        <p:nvSpPr>
          <p:cNvPr id="14348" name="Rectangle 10"/>
          <p:cNvSpPr>
            <a:spLocks noChangeArrowheads="1"/>
          </p:cNvSpPr>
          <p:nvPr/>
        </p:nvSpPr>
        <p:spPr bwMode="auto">
          <a:xfrm>
            <a:off x="1524000" y="4572000"/>
            <a:ext cx="1828800" cy="914400"/>
          </a:xfrm>
          <a:prstGeom prst="rect">
            <a:avLst/>
          </a:prstGeom>
          <a:solidFill>
            <a:schemeClr val="accent1"/>
          </a:solidFill>
          <a:ln w="9525">
            <a:solidFill>
              <a:schemeClr val="tx1"/>
            </a:solidFill>
            <a:miter lim="800000"/>
            <a:headEnd/>
            <a:tailEnd/>
          </a:ln>
          <a:effectLst/>
        </p:spPr>
        <p:txBody>
          <a:bodyPr wrap="none" anchor="ctr"/>
          <a:lstStyle/>
          <a:p>
            <a:pPr algn="ctr"/>
            <a:r>
              <a:rPr lang="en-US"/>
              <a:t>Your enthusiasm</a:t>
            </a:r>
          </a:p>
          <a:p>
            <a:pPr algn="ctr"/>
            <a:r>
              <a:rPr lang="en-US"/>
              <a:t>For the subject</a:t>
            </a:r>
          </a:p>
        </p:txBody>
      </p:sp>
      <p:sp>
        <p:nvSpPr>
          <p:cNvPr id="14349" name="Rectangle 11"/>
          <p:cNvSpPr>
            <a:spLocks noChangeArrowheads="1"/>
          </p:cNvSpPr>
          <p:nvPr/>
        </p:nvSpPr>
        <p:spPr bwMode="auto">
          <a:xfrm>
            <a:off x="1524000" y="5943600"/>
            <a:ext cx="1600200" cy="914400"/>
          </a:xfrm>
          <a:prstGeom prst="rect">
            <a:avLst/>
          </a:prstGeom>
          <a:solidFill>
            <a:schemeClr val="accent1"/>
          </a:solidFill>
          <a:ln w="9525">
            <a:solidFill>
              <a:schemeClr val="tx1"/>
            </a:solidFill>
            <a:miter lim="800000"/>
            <a:headEnd/>
            <a:tailEnd/>
          </a:ln>
          <a:effectLst/>
        </p:spPr>
        <p:txBody>
          <a:bodyPr wrap="none" anchor="ctr"/>
          <a:lstStyle/>
          <a:p>
            <a:pPr algn="ctr"/>
            <a:r>
              <a:rPr lang="en-US"/>
              <a:t>How well you</a:t>
            </a:r>
          </a:p>
          <a:p>
            <a:pPr algn="ctr"/>
            <a:r>
              <a:rPr lang="en-US"/>
              <a:t>Manage your</a:t>
            </a:r>
          </a:p>
          <a:p>
            <a:pPr algn="ctr"/>
            <a:r>
              <a:rPr lang="en-US"/>
              <a:t>Visual aids</a:t>
            </a:r>
          </a:p>
        </p:txBody>
      </p:sp>
      <p:sp>
        <p:nvSpPr>
          <p:cNvPr id="14350" name="Rectangle 12"/>
          <p:cNvSpPr>
            <a:spLocks noChangeArrowheads="1"/>
          </p:cNvSpPr>
          <p:nvPr/>
        </p:nvSpPr>
        <p:spPr bwMode="auto">
          <a:xfrm>
            <a:off x="3352800" y="5638800"/>
            <a:ext cx="1752600" cy="1219200"/>
          </a:xfrm>
          <a:prstGeom prst="rect">
            <a:avLst/>
          </a:prstGeom>
          <a:solidFill>
            <a:schemeClr val="accent1"/>
          </a:solidFill>
          <a:ln w="9525">
            <a:solidFill>
              <a:schemeClr val="tx1"/>
            </a:solidFill>
            <a:miter lim="800000"/>
            <a:headEnd/>
            <a:tailEnd/>
          </a:ln>
          <a:effectLst/>
        </p:spPr>
        <p:txBody>
          <a:bodyPr wrap="none" anchor="ctr"/>
          <a:lstStyle/>
          <a:p>
            <a:pPr algn="ctr"/>
            <a:r>
              <a:rPr lang="en-US"/>
              <a:t>How you </a:t>
            </a:r>
          </a:p>
          <a:p>
            <a:pPr algn="ctr"/>
            <a:r>
              <a:rPr lang="en-US"/>
              <a:t>manage notes </a:t>
            </a:r>
          </a:p>
          <a:p>
            <a:pPr algn="ctr"/>
            <a:r>
              <a:rPr lang="en-US"/>
              <a:t>And reminders</a:t>
            </a:r>
          </a:p>
        </p:txBody>
      </p:sp>
      <p:sp>
        <p:nvSpPr>
          <p:cNvPr id="14351" name="Rectangle 13"/>
          <p:cNvSpPr>
            <a:spLocks noChangeArrowheads="1"/>
          </p:cNvSpPr>
          <p:nvPr/>
        </p:nvSpPr>
        <p:spPr bwMode="auto">
          <a:xfrm>
            <a:off x="5334000" y="5638800"/>
            <a:ext cx="1676400" cy="1219200"/>
          </a:xfrm>
          <a:prstGeom prst="rect">
            <a:avLst/>
          </a:prstGeom>
          <a:solidFill>
            <a:schemeClr val="accent1"/>
          </a:solidFill>
          <a:ln w="9525">
            <a:solidFill>
              <a:schemeClr val="tx1"/>
            </a:solidFill>
            <a:miter lim="800000"/>
            <a:headEnd/>
            <a:tailEnd/>
          </a:ln>
          <a:effectLst/>
        </p:spPr>
        <p:txBody>
          <a:bodyPr wrap="none" anchor="ctr"/>
          <a:lstStyle/>
          <a:p>
            <a:pPr algn="ctr"/>
            <a:r>
              <a:rPr lang="en-US"/>
              <a:t>Your rapport</a:t>
            </a:r>
          </a:p>
          <a:p>
            <a:pPr algn="ctr"/>
            <a:r>
              <a:rPr lang="en-US"/>
              <a:t>With</a:t>
            </a:r>
          </a:p>
          <a:p>
            <a:pPr algn="ctr"/>
            <a:r>
              <a:rPr lang="en-US"/>
              <a:t>The audience</a:t>
            </a:r>
          </a:p>
        </p:txBody>
      </p:sp>
      <p:sp>
        <p:nvSpPr>
          <p:cNvPr id="14352" name="Rectangle 14"/>
          <p:cNvSpPr>
            <a:spLocks noChangeArrowheads="1"/>
          </p:cNvSpPr>
          <p:nvPr/>
        </p:nvSpPr>
        <p:spPr bwMode="auto">
          <a:xfrm>
            <a:off x="7239000" y="5715000"/>
            <a:ext cx="1524000" cy="1143000"/>
          </a:xfrm>
          <a:prstGeom prst="rect">
            <a:avLst/>
          </a:prstGeom>
          <a:solidFill>
            <a:schemeClr val="accent1"/>
          </a:solidFill>
          <a:ln w="9525">
            <a:solidFill>
              <a:schemeClr val="tx1"/>
            </a:solidFill>
            <a:miter lim="800000"/>
            <a:headEnd/>
            <a:tailEnd/>
          </a:ln>
          <a:effectLst/>
        </p:spPr>
        <p:txBody>
          <a:bodyPr wrap="none" anchor="ctr"/>
          <a:lstStyle/>
          <a:p>
            <a:pPr algn="ctr"/>
            <a:r>
              <a:rPr lang="en-US"/>
              <a:t>Your choice</a:t>
            </a:r>
          </a:p>
          <a:p>
            <a:pPr algn="ctr"/>
            <a:r>
              <a:rPr lang="en-US"/>
              <a:t>Of visual aids</a:t>
            </a:r>
          </a:p>
        </p:txBody>
      </p:sp>
      <p:sp>
        <p:nvSpPr>
          <p:cNvPr id="14353" name="Rectangle 15"/>
          <p:cNvSpPr>
            <a:spLocks noChangeArrowheads="1"/>
          </p:cNvSpPr>
          <p:nvPr/>
        </p:nvSpPr>
        <p:spPr bwMode="auto">
          <a:xfrm>
            <a:off x="8978451" y="5570293"/>
            <a:ext cx="1752600" cy="1219200"/>
          </a:xfrm>
          <a:prstGeom prst="rect">
            <a:avLst/>
          </a:prstGeom>
          <a:solidFill>
            <a:schemeClr val="accent1"/>
          </a:solidFill>
          <a:ln w="9525">
            <a:solidFill>
              <a:schemeClr val="tx1"/>
            </a:solidFill>
            <a:miter lim="800000"/>
            <a:headEnd/>
            <a:tailEnd/>
          </a:ln>
          <a:effectLst/>
        </p:spPr>
        <p:txBody>
          <a:bodyPr wrap="none" anchor="ctr"/>
          <a:lstStyle/>
          <a:p>
            <a:pPr algn="ctr"/>
            <a:r>
              <a:rPr lang="en-US"/>
              <a:t>How you handle</a:t>
            </a:r>
          </a:p>
          <a:p>
            <a:pPr algn="ctr"/>
            <a:r>
              <a:rPr lang="en-US"/>
              <a:t>questions</a:t>
            </a:r>
          </a:p>
        </p:txBody>
      </p:sp>
      <p:sp>
        <p:nvSpPr>
          <p:cNvPr id="14354" name="Rectangle 16"/>
          <p:cNvSpPr>
            <a:spLocks noChangeArrowheads="1"/>
          </p:cNvSpPr>
          <p:nvPr/>
        </p:nvSpPr>
        <p:spPr bwMode="auto">
          <a:xfrm>
            <a:off x="8915400" y="4267200"/>
            <a:ext cx="1752600" cy="914400"/>
          </a:xfrm>
          <a:prstGeom prst="rect">
            <a:avLst/>
          </a:prstGeom>
          <a:solidFill>
            <a:schemeClr val="accent1"/>
          </a:solidFill>
          <a:ln w="9525">
            <a:solidFill>
              <a:schemeClr val="tx1"/>
            </a:solidFill>
            <a:miter lim="800000"/>
            <a:headEnd/>
            <a:tailEnd/>
          </a:ln>
          <a:effectLst/>
        </p:spPr>
        <p:txBody>
          <a:bodyPr wrap="none" anchor="ctr"/>
          <a:lstStyle/>
          <a:p>
            <a:pPr algn="ctr"/>
            <a:r>
              <a:rPr lang="en-US"/>
              <a:t>The room</a:t>
            </a:r>
          </a:p>
          <a:p>
            <a:pPr algn="ctr"/>
            <a:r>
              <a:rPr lang="en-US"/>
              <a:t>layout</a:t>
            </a:r>
          </a:p>
        </p:txBody>
      </p:sp>
      <p:sp>
        <p:nvSpPr>
          <p:cNvPr id="14355" name="Rectangle 17"/>
          <p:cNvSpPr>
            <a:spLocks noChangeArrowheads="1"/>
          </p:cNvSpPr>
          <p:nvPr/>
        </p:nvSpPr>
        <p:spPr bwMode="auto">
          <a:xfrm>
            <a:off x="8915400" y="3124200"/>
            <a:ext cx="1752600" cy="914400"/>
          </a:xfrm>
          <a:prstGeom prst="rect">
            <a:avLst/>
          </a:prstGeom>
          <a:solidFill>
            <a:schemeClr val="accent1"/>
          </a:solidFill>
          <a:ln w="9525">
            <a:solidFill>
              <a:schemeClr val="tx1"/>
            </a:solidFill>
            <a:miter lim="800000"/>
            <a:headEnd/>
            <a:tailEnd/>
          </a:ln>
          <a:effectLst/>
        </p:spPr>
        <p:txBody>
          <a:bodyPr wrap="none" anchor="ctr"/>
          <a:lstStyle/>
          <a:p>
            <a:pPr algn="ctr"/>
            <a:r>
              <a:rPr lang="en-US"/>
              <a:t>Your use of </a:t>
            </a:r>
          </a:p>
          <a:p>
            <a:pPr algn="ctr"/>
            <a:r>
              <a:rPr lang="en-US"/>
              <a:t>handouts</a:t>
            </a:r>
          </a:p>
        </p:txBody>
      </p:sp>
      <p:sp>
        <p:nvSpPr>
          <p:cNvPr id="14356" name="Rectangle 18"/>
          <p:cNvSpPr>
            <a:spLocks noChangeArrowheads="1"/>
          </p:cNvSpPr>
          <p:nvPr/>
        </p:nvSpPr>
        <p:spPr bwMode="auto">
          <a:xfrm>
            <a:off x="8915400" y="1905000"/>
            <a:ext cx="1752600" cy="914400"/>
          </a:xfrm>
          <a:prstGeom prst="rect">
            <a:avLst/>
          </a:prstGeom>
          <a:solidFill>
            <a:schemeClr val="accent1"/>
          </a:solidFill>
          <a:ln w="9525">
            <a:solidFill>
              <a:schemeClr val="tx1"/>
            </a:solidFill>
            <a:miter lim="800000"/>
            <a:headEnd/>
            <a:tailEnd/>
          </a:ln>
          <a:effectLst/>
        </p:spPr>
        <p:txBody>
          <a:bodyPr wrap="none" anchor="ctr"/>
          <a:lstStyle/>
          <a:p>
            <a:pPr algn="ctr"/>
            <a:r>
              <a:rPr lang="en-US"/>
              <a:t>The location </a:t>
            </a:r>
          </a:p>
          <a:p>
            <a:pPr algn="ctr"/>
            <a:r>
              <a:rPr lang="en-US"/>
              <a:t>And seating</a:t>
            </a:r>
          </a:p>
        </p:txBody>
      </p:sp>
      <p:sp>
        <p:nvSpPr>
          <p:cNvPr id="2" name="Down Arrow 1"/>
          <p:cNvSpPr/>
          <p:nvPr/>
        </p:nvSpPr>
        <p:spPr>
          <a:xfrm>
            <a:off x="5926974" y="4142510"/>
            <a:ext cx="390700" cy="14962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Up Arrow 2"/>
          <p:cNvSpPr/>
          <p:nvPr/>
        </p:nvSpPr>
        <p:spPr>
          <a:xfrm>
            <a:off x="5960224" y="1676399"/>
            <a:ext cx="357449" cy="121919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ight Arrow 3"/>
          <p:cNvSpPr/>
          <p:nvPr/>
        </p:nvSpPr>
        <p:spPr>
          <a:xfrm>
            <a:off x="7417093" y="3248892"/>
            <a:ext cx="1441404" cy="4142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ight Arrow 24"/>
          <p:cNvSpPr/>
          <p:nvPr/>
        </p:nvSpPr>
        <p:spPr>
          <a:xfrm rot="10800000">
            <a:off x="3379732" y="3248892"/>
            <a:ext cx="1708416" cy="409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ight Arrow 25"/>
          <p:cNvSpPr/>
          <p:nvPr/>
        </p:nvSpPr>
        <p:spPr>
          <a:xfrm rot="12824185">
            <a:off x="3522513" y="2200467"/>
            <a:ext cx="1719060" cy="409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ight Arrow 26"/>
          <p:cNvSpPr/>
          <p:nvPr/>
        </p:nvSpPr>
        <p:spPr>
          <a:xfrm rot="8942646">
            <a:off x="3366070" y="4364337"/>
            <a:ext cx="1826289" cy="409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ight Arrow 27"/>
          <p:cNvSpPr/>
          <p:nvPr/>
        </p:nvSpPr>
        <p:spPr>
          <a:xfrm rot="6923681">
            <a:off x="4297866" y="4726162"/>
            <a:ext cx="1498119" cy="409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ight Arrow 28"/>
          <p:cNvSpPr/>
          <p:nvPr/>
        </p:nvSpPr>
        <p:spPr>
          <a:xfrm rot="1526634">
            <a:off x="7296033" y="4244725"/>
            <a:ext cx="1711206" cy="409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ight Arrow 29"/>
          <p:cNvSpPr/>
          <p:nvPr/>
        </p:nvSpPr>
        <p:spPr>
          <a:xfrm rot="19277024">
            <a:off x="7162079" y="2099483"/>
            <a:ext cx="1761930" cy="409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ight Arrow 30"/>
          <p:cNvSpPr/>
          <p:nvPr/>
        </p:nvSpPr>
        <p:spPr>
          <a:xfrm rot="3251041">
            <a:off x="6630084" y="4777408"/>
            <a:ext cx="1928583" cy="4095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359223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mn-lt"/>
              </a:rPr>
              <a:t>Purposes of Presentation</a:t>
            </a:r>
          </a:p>
        </p:txBody>
      </p:sp>
      <p:sp>
        <p:nvSpPr>
          <p:cNvPr id="3" name="Content Placeholder 2"/>
          <p:cNvSpPr>
            <a:spLocks noGrp="1"/>
          </p:cNvSpPr>
          <p:nvPr>
            <p:ph sz="half" idx="1"/>
          </p:nvPr>
        </p:nvSpPr>
        <p:spPr/>
        <p:txBody>
          <a:bodyPr/>
          <a:lstStyle/>
          <a:p>
            <a:endParaRPr lang="en-US" b="1"/>
          </a:p>
          <a:p>
            <a:r>
              <a:rPr lang="en-US" b="1"/>
              <a:t>To inform</a:t>
            </a:r>
          </a:p>
          <a:p>
            <a:r>
              <a:rPr lang="en-US" b="1"/>
              <a:t>To instruct</a:t>
            </a:r>
          </a:p>
          <a:p>
            <a:r>
              <a:rPr lang="en-US" b="1"/>
              <a:t>To inspire</a:t>
            </a:r>
          </a:p>
          <a:p>
            <a:r>
              <a:rPr lang="en-US" b="1"/>
              <a:t>To demonstrate</a:t>
            </a:r>
          </a:p>
          <a:p>
            <a:r>
              <a:rPr lang="en-US" b="1"/>
              <a:t>To entertain</a:t>
            </a:r>
          </a:p>
          <a:p>
            <a:r>
              <a:rPr lang="en-US" b="1"/>
              <a:t>To persuade </a:t>
            </a:r>
          </a:p>
          <a:p>
            <a:endParaRPr lang="en-IN"/>
          </a:p>
          <a:p>
            <a:endParaRPr lang="en-US"/>
          </a:p>
        </p:txBody>
      </p:sp>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1787237"/>
            <a:ext cx="5181600" cy="4281054"/>
          </a:xfrm>
          <a:prstGeom prst="rect">
            <a:avLst/>
          </a:prstGeom>
        </p:spPr>
      </p:pic>
      <p:sp>
        <p:nvSpPr>
          <p:cNvPr id="4" name="Content Placeholder 3"/>
          <p:cNvSpPr>
            <a:spLocks noGrp="1"/>
          </p:cNvSpPr>
          <p:nvPr>
            <p:ph sz="half" idx="2"/>
          </p:nvPr>
        </p:nvSpPr>
        <p:spPr/>
        <p:txBody>
          <a:bodyPr/>
          <a:lstStyle/>
          <a:p>
            <a:endParaRPr lang="en-IN"/>
          </a:p>
        </p:txBody>
      </p:sp>
    </p:spTree>
    <p:extLst>
      <p:ext uri="{BB962C8B-B14F-4D97-AF65-F5344CB8AC3E}">
        <p14:creationId xmlns:p14="http://schemas.microsoft.com/office/powerpoint/2010/main" val="253058791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Why Present ?</a:t>
            </a:r>
            <a:endParaRPr lang="en-US"/>
          </a:p>
        </p:txBody>
      </p:sp>
      <p:sp>
        <p:nvSpPr>
          <p:cNvPr id="3" name="Content Placeholder 2"/>
          <p:cNvSpPr>
            <a:spLocks noGrp="1"/>
          </p:cNvSpPr>
          <p:nvPr>
            <p:ph sz="half" idx="1"/>
          </p:nvPr>
        </p:nvSpPr>
        <p:spPr>
          <a:xfrm>
            <a:off x="1981200" y="1600201"/>
            <a:ext cx="5562600" cy="4525963"/>
          </a:xfrm>
        </p:spPr>
        <p:txBody>
          <a:bodyPr/>
          <a:lstStyle/>
          <a:p>
            <a:r>
              <a:rPr lang="en-US"/>
              <a:t>Workshops, seminars and training sessions</a:t>
            </a:r>
          </a:p>
          <a:p>
            <a:r>
              <a:rPr lang="en-US"/>
              <a:t>Staff meetings</a:t>
            </a:r>
          </a:p>
          <a:p>
            <a:r>
              <a:rPr lang="en-US"/>
              <a:t>Talks given to clubs, organization and societies</a:t>
            </a:r>
          </a:p>
          <a:p>
            <a:r>
              <a:rPr lang="en-US"/>
              <a:t>Sales presentations</a:t>
            </a:r>
          </a:p>
          <a:p>
            <a:r>
              <a:rPr lang="en-US"/>
              <a:t>Speeches </a:t>
            </a:r>
          </a:p>
          <a:p>
            <a:r>
              <a:rPr lang="en-US"/>
              <a:t>Oral reports or briefings</a:t>
            </a:r>
          </a:p>
          <a:p>
            <a:endParaRPr lang="en-US"/>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897091" y="1205346"/>
            <a:ext cx="3456709" cy="4231178"/>
          </a:xfrm>
        </p:spPr>
      </p:pic>
    </p:spTree>
    <p:extLst>
      <p:ext uri="{BB962C8B-B14F-4D97-AF65-F5344CB8AC3E}">
        <p14:creationId xmlns:p14="http://schemas.microsoft.com/office/powerpoint/2010/main" val="11918092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274638"/>
            <a:ext cx="8229600" cy="868362"/>
          </a:xfrm>
        </p:spPr>
        <p:txBody>
          <a:bodyPr/>
          <a:lstStyle/>
          <a:p>
            <a:r>
              <a:rPr lang="en-IN" b="1">
                <a:solidFill>
                  <a:schemeClr val="tx2">
                    <a:lumMod val="50000"/>
                  </a:schemeClr>
                </a:solidFill>
              </a:rPr>
              <a:t>Prepare, Prepare, Prepare</a:t>
            </a:r>
          </a:p>
        </p:txBody>
      </p:sp>
      <p:sp>
        <p:nvSpPr>
          <p:cNvPr id="2" name="Content Placeholder 1"/>
          <p:cNvSpPr>
            <a:spLocks noGrp="1"/>
          </p:cNvSpPr>
          <p:nvPr>
            <p:ph idx="1"/>
          </p:nvPr>
        </p:nvSpPr>
        <p:spPr>
          <a:xfrm>
            <a:off x="1873134" y="1266306"/>
            <a:ext cx="8229600" cy="5486400"/>
          </a:xfrm>
        </p:spPr>
        <p:txBody>
          <a:bodyPr>
            <a:normAutofit/>
          </a:bodyPr>
          <a:lstStyle/>
          <a:p>
            <a:r>
              <a:rPr lang="en-IN">
                <a:solidFill>
                  <a:schemeClr val="tx2">
                    <a:lumMod val="50000"/>
                  </a:schemeClr>
                </a:solidFill>
              </a:rPr>
              <a:t>Decide a Topic</a:t>
            </a:r>
          </a:p>
          <a:p>
            <a:r>
              <a:rPr lang="en-IN">
                <a:solidFill>
                  <a:schemeClr val="tx2">
                    <a:lumMod val="50000"/>
                  </a:schemeClr>
                </a:solidFill>
              </a:rPr>
              <a:t>Clarify the Concept/ Narrow it down</a:t>
            </a:r>
          </a:p>
          <a:p>
            <a:r>
              <a:rPr lang="en-IN">
                <a:solidFill>
                  <a:schemeClr val="tx2">
                    <a:lumMod val="50000"/>
                  </a:schemeClr>
                </a:solidFill>
              </a:rPr>
              <a:t>Research, Prepare, Research</a:t>
            </a:r>
          </a:p>
          <a:p>
            <a:r>
              <a:rPr lang="en-IN">
                <a:solidFill>
                  <a:schemeClr val="tx2">
                    <a:lumMod val="50000"/>
                  </a:schemeClr>
                </a:solidFill>
              </a:rPr>
              <a:t>Keep your audience in mind  (who, why &amp; where)</a:t>
            </a:r>
          </a:p>
          <a:p>
            <a:r>
              <a:rPr lang="en-IN">
                <a:solidFill>
                  <a:schemeClr val="tx2">
                    <a:lumMod val="50000"/>
                  </a:schemeClr>
                </a:solidFill>
              </a:rPr>
              <a:t>Prepare an outline</a:t>
            </a:r>
          </a:p>
          <a:p>
            <a:r>
              <a:rPr lang="en-IN">
                <a:solidFill>
                  <a:schemeClr val="tx2">
                    <a:lumMod val="50000"/>
                  </a:schemeClr>
                </a:solidFill>
              </a:rPr>
              <a:t>Look at the structure from audience’s point of view</a:t>
            </a:r>
          </a:p>
          <a:p>
            <a:r>
              <a:rPr lang="en-US">
                <a:solidFill>
                  <a:schemeClr val="tx2">
                    <a:lumMod val="50000"/>
                  </a:schemeClr>
                </a:solidFill>
              </a:rPr>
              <a:t>Rehearse, Rehearse, Rehearse</a:t>
            </a:r>
            <a:endParaRPr lang="en-IN">
              <a:solidFill>
                <a:schemeClr val="tx2">
                  <a:lumMod val="50000"/>
                </a:schemeClr>
              </a:solidFill>
            </a:endParaRPr>
          </a:p>
          <a:p>
            <a:endParaRPr lang="en-IN"/>
          </a:p>
          <a:p>
            <a:endParaRPr lang="en-IN"/>
          </a:p>
          <a:p>
            <a:endParaRPr lang="en-IN"/>
          </a:p>
        </p:txBody>
      </p:sp>
    </p:spTree>
    <p:extLst>
      <p:ext uri="{BB962C8B-B14F-4D97-AF65-F5344CB8AC3E}">
        <p14:creationId xmlns:p14="http://schemas.microsoft.com/office/powerpoint/2010/main" val="31227878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020762"/>
          </a:xfrm>
        </p:spPr>
        <p:txBody>
          <a:bodyPr/>
          <a:lstStyle/>
          <a:p>
            <a:r>
              <a:rPr lang="en-US"/>
              <a:t>How ?</a:t>
            </a:r>
          </a:p>
        </p:txBody>
      </p:sp>
      <p:sp>
        <p:nvSpPr>
          <p:cNvPr id="3" name="Content Placeholder 2"/>
          <p:cNvSpPr>
            <a:spLocks noGrp="1"/>
          </p:cNvSpPr>
          <p:nvPr>
            <p:ph sz="half" idx="1"/>
          </p:nvPr>
        </p:nvSpPr>
        <p:spPr>
          <a:xfrm>
            <a:off x="1981200" y="1447800"/>
            <a:ext cx="4038600" cy="5029200"/>
          </a:xfrm>
        </p:spPr>
        <p:txBody>
          <a:bodyPr>
            <a:normAutofit/>
          </a:bodyPr>
          <a:lstStyle/>
          <a:p>
            <a:r>
              <a:rPr lang="en-US"/>
              <a:t>Tell a joke, story/your story</a:t>
            </a:r>
          </a:p>
          <a:p>
            <a:r>
              <a:rPr lang="en-US"/>
              <a:t>Shocking facts/unusual facts</a:t>
            </a:r>
          </a:p>
          <a:p>
            <a:r>
              <a:rPr lang="en-US"/>
              <a:t>Statistical data</a:t>
            </a:r>
          </a:p>
          <a:p>
            <a:r>
              <a:rPr lang="en-US"/>
              <a:t>Quote someone</a:t>
            </a:r>
          </a:p>
          <a:p>
            <a:r>
              <a:rPr lang="en-US"/>
              <a:t>Image/video</a:t>
            </a:r>
          </a:p>
          <a:p>
            <a:pPr marL="0" indent="0">
              <a:buNone/>
            </a:pPr>
            <a:endParaRPr lang="en-US"/>
          </a:p>
        </p:txBody>
      </p:sp>
      <p:pic>
        <p:nvPicPr>
          <p:cNvPr id="10"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82938" y="1363287"/>
            <a:ext cx="3956858" cy="4297680"/>
          </a:xfrm>
          <a:prstGeom prst="rect">
            <a:avLst/>
          </a:prstGeom>
        </p:spPr>
      </p:pic>
    </p:spTree>
    <p:extLst>
      <p:ext uri="{BB962C8B-B14F-4D97-AF65-F5344CB8AC3E}">
        <p14:creationId xmlns:p14="http://schemas.microsoft.com/office/powerpoint/2010/main" val="4261168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Cross - Cultural : Language and comprehension</a:t>
            </a:r>
          </a:p>
        </p:txBody>
      </p:sp>
      <p:pic>
        <p:nvPicPr>
          <p:cNvPr id="5122" name="Picture 2" descr="C:\Users\a\Desktop\xmas-cross-culture.jpg"/>
          <p:cNvPicPr>
            <a:picLocks noGrp="1" noChangeAspect="1" noChangeArrowheads="1"/>
          </p:cNvPicPr>
          <p:nvPr>
            <p:ph idx="1"/>
          </p:nvPr>
        </p:nvPicPr>
        <p:blipFill>
          <a:blip r:embed="rId2"/>
          <a:srcRect/>
          <a:stretch>
            <a:fillRect/>
          </a:stretch>
        </p:blipFill>
        <p:spPr bwMode="auto">
          <a:xfrm>
            <a:off x="1155469" y="1615874"/>
            <a:ext cx="5012575" cy="4633912"/>
          </a:xfrm>
          <a:prstGeom prst="rect">
            <a:avLst/>
          </a:prstGeom>
          <a:noFill/>
        </p:spPr>
      </p:pic>
      <p:pic>
        <p:nvPicPr>
          <p:cNvPr id="4" name="Picture 2" descr="C:\Users\Administrator\Desktop\download.jpg"/>
          <p:cNvPicPr>
            <a:picLocks noChangeAspect="1" noChangeArrowheads="1"/>
          </p:cNvPicPr>
          <p:nvPr/>
        </p:nvPicPr>
        <p:blipFill>
          <a:blip r:embed="rId3"/>
          <a:srcRect/>
          <a:stretch>
            <a:fillRect/>
          </a:stretch>
        </p:blipFill>
        <p:spPr bwMode="auto">
          <a:xfrm>
            <a:off x="6485313" y="1690688"/>
            <a:ext cx="4644044" cy="4277850"/>
          </a:xfrm>
          <a:prstGeom prst="rect">
            <a:avLst/>
          </a:prstGeom>
          <a:noFill/>
        </p:spPr>
      </p:pic>
    </p:spTree>
    <p:extLst>
      <p:ext uri="{BB962C8B-B14F-4D97-AF65-F5344CB8AC3E}">
        <p14:creationId xmlns:p14="http://schemas.microsoft.com/office/powerpoint/2010/main" val="93917154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Body Language</a:t>
            </a:r>
          </a:p>
        </p:txBody>
      </p:sp>
      <p:pic>
        <p:nvPicPr>
          <p:cNvPr id="4" name="Content Placeholder 3" descr="indexjkj.jpg"/>
          <p:cNvPicPr>
            <a:picLocks noGrp="1" noChangeAspect="1"/>
          </p:cNvPicPr>
          <p:nvPr>
            <p:ph idx="1"/>
          </p:nvPr>
        </p:nvPicPr>
        <p:blipFill>
          <a:blip r:embed="rId2"/>
          <a:stretch>
            <a:fillRect/>
          </a:stretch>
        </p:blipFill>
        <p:spPr>
          <a:xfrm>
            <a:off x="3048000" y="1676400"/>
            <a:ext cx="6324600" cy="4495800"/>
          </a:xfrm>
        </p:spPr>
      </p:pic>
    </p:spTree>
    <p:extLst>
      <p:ext uri="{BB962C8B-B14F-4D97-AF65-F5344CB8AC3E}">
        <p14:creationId xmlns:p14="http://schemas.microsoft.com/office/powerpoint/2010/main" val="75187257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b="1"/>
              <a:t>Use of</a:t>
            </a:r>
            <a:r>
              <a:rPr lang="en-US" altLang="en-US"/>
              <a:t> </a:t>
            </a:r>
            <a:r>
              <a:rPr lang="en-US" altLang="en-US" b="1"/>
              <a:t>Text (Rule of 6 )</a:t>
            </a:r>
          </a:p>
        </p:txBody>
      </p:sp>
      <p:sp>
        <p:nvSpPr>
          <p:cNvPr id="19459" name="Rectangle 3"/>
          <p:cNvSpPr>
            <a:spLocks noGrp="1" noChangeArrowheads="1"/>
          </p:cNvSpPr>
          <p:nvPr>
            <p:ph type="body" idx="1"/>
          </p:nvPr>
        </p:nvSpPr>
        <p:spPr/>
        <p:txBody>
          <a:bodyPr/>
          <a:lstStyle/>
          <a:p>
            <a:pPr lvl="1"/>
            <a:r>
              <a:rPr lang="en-US" altLang="en-US" sz="3200"/>
              <a:t>Outline of talk – not every word </a:t>
            </a:r>
          </a:p>
          <a:p>
            <a:pPr lvl="1"/>
            <a:r>
              <a:rPr lang="en-US" altLang="en-US" sz="3200"/>
              <a:t>Put talk in speaker notes </a:t>
            </a:r>
          </a:p>
          <a:p>
            <a:pPr lvl="1"/>
            <a:r>
              <a:rPr lang="en-US" altLang="en-US" sz="3200"/>
              <a:t>6 lines per slide – 6 words to line</a:t>
            </a:r>
          </a:p>
          <a:p>
            <a:pPr lvl="1"/>
            <a:r>
              <a:rPr lang="en-US" altLang="en-US" sz="3200"/>
              <a:t>Quotations are OK </a:t>
            </a:r>
          </a:p>
          <a:p>
            <a:pPr lvl="1"/>
            <a:r>
              <a:rPr lang="en-US" altLang="en-US" sz="3200"/>
              <a:t>No full sentences</a:t>
            </a:r>
          </a:p>
          <a:p>
            <a:pPr lvl="1"/>
            <a:r>
              <a:rPr lang="en-US" altLang="en-US" sz="3200"/>
              <a:t>Delete articles (the, a, an) </a:t>
            </a:r>
          </a:p>
          <a:p>
            <a:pPr lvl="1"/>
            <a:r>
              <a:rPr lang="en-US" altLang="en-US" sz="3200"/>
              <a:t>Illustrate concepts</a:t>
            </a:r>
          </a:p>
        </p:txBody>
      </p:sp>
    </p:spTree>
    <p:extLst>
      <p:ext uri="{BB962C8B-B14F-4D97-AF65-F5344CB8AC3E}">
        <p14:creationId xmlns:p14="http://schemas.microsoft.com/office/powerpoint/2010/main" val="314191546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z="4000">
                <a:latin typeface="Palatino Linotype" panose="02040502050505030304" pitchFamily="18" charset="0"/>
              </a:rPr>
              <a:t>Echinococcosis/ Hydatid Disease- Sample 1 </a:t>
            </a:r>
          </a:p>
        </p:txBody>
      </p:sp>
      <p:sp>
        <p:nvSpPr>
          <p:cNvPr id="20483" name="Rectangle 3"/>
          <p:cNvSpPr>
            <a:spLocks noGrp="1" noChangeArrowheads="1"/>
          </p:cNvSpPr>
          <p:nvPr>
            <p:ph type="body" idx="1"/>
          </p:nvPr>
        </p:nvSpPr>
        <p:spPr/>
        <p:txBody>
          <a:bodyPr/>
          <a:lstStyle/>
          <a:p>
            <a:pPr>
              <a:lnSpc>
                <a:spcPct val="80000"/>
              </a:lnSpc>
            </a:pPr>
            <a:r>
              <a:rPr lang="en-US" altLang="en-US" sz="2400">
                <a:latin typeface="Palatino Linotype" panose="02040502050505030304" pitchFamily="18" charset="0"/>
              </a:rPr>
              <a:t>Echinococcosis/ Hydatid Diseases occurs when this tapeworm of parasitic origin infects the human intermediate host. Other intermediate hosts include sheep and cattle.</a:t>
            </a:r>
          </a:p>
          <a:p>
            <a:pPr>
              <a:lnSpc>
                <a:spcPct val="80000"/>
              </a:lnSpc>
            </a:pPr>
            <a:r>
              <a:rPr lang="en-US" altLang="en-US" sz="2400">
                <a:latin typeface="Palatino Linotype" panose="02040502050505030304" pitchFamily="18" charset="0"/>
              </a:rPr>
              <a:t>In its adult phase, the tapeworm lives in the intestines of dog species worldwide which serve as the definitive host.</a:t>
            </a:r>
          </a:p>
          <a:p>
            <a:pPr>
              <a:lnSpc>
                <a:spcPct val="80000"/>
              </a:lnSpc>
            </a:pPr>
            <a:r>
              <a:rPr lang="en-US" altLang="en-US" sz="2400">
                <a:latin typeface="Palatino Linotype" panose="02040502050505030304" pitchFamily="18" charset="0"/>
              </a:rPr>
              <a:t>Humans and other intermediate hosts become infected when ingesting food or water contaminated by dog feces. The tapeworm eggs are ingested during play with dogs or by consumption of </a:t>
            </a:r>
            <a:r>
              <a:rPr lang="en-US" altLang="en-US" sz="2400" err="1">
                <a:latin typeface="Palatino Linotype" panose="02040502050505030304" pitchFamily="18" charset="0"/>
              </a:rPr>
              <a:t>fecally</a:t>
            </a:r>
            <a:r>
              <a:rPr lang="en-US" altLang="en-US" sz="2400">
                <a:latin typeface="Palatino Linotype" panose="02040502050505030304" pitchFamily="18" charset="0"/>
              </a:rPr>
              <a:t> contaminated garden vegetables.</a:t>
            </a:r>
          </a:p>
          <a:p>
            <a:pPr>
              <a:lnSpc>
                <a:spcPct val="80000"/>
              </a:lnSpc>
            </a:pPr>
            <a:r>
              <a:rPr lang="en-US" altLang="en-US" sz="2400">
                <a:latin typeface="Palatino Linotype" panose="02040502050505030304" pitchFamily="18" charset="0"/>
              </a:rPr>
              <a:t>Most human cases occur in areas where dogs and livestock are raised together.</a:t>
            </a:r>
            <a:endParaRPr lang="en-US" altLang="en-US"/>
          </a:p>
        </p:txBody>
      </p:sp>
    </p:spTree>
    <p:custDataLst>
      <p:tags r:id="rId1"/>
    </p:custDataLst>
    <p:extLst>
      <p:ext uri="{BB962C8B-B14F-4D97-AF65-F5344CB8AC3E}">
        <p14:creationId xmlns:p14="http://schemas.microsoft.com/office/powerpoint/2010/main" val="397735569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4000">
                <a:latin typeface="Palatino Linotype" panose="02040502050505030304" pitchFamily="18" charset="0"/>
              </a:rPr>
              <a:t>Echinococcosis/ Hydatid Disease- Sample 1.1</a:t>
            </a:r>
          </a:p>
        </p:txBody>
      </p:sp>
      <p:sp>
        <p:nvSpPr>
          <p:cNvPr id="21507" name="Rectangle 3"/>
          <p:cNvSpPr>
            <a:spLocks noGrp="1" noChangeArrowheads="1"/>
          </p:cNvSpPr>
          <p:nvPr>
            <p:ph type="body" idx="1"/>
          </p:nvPr>
        </p:nvSpPr>
        <p:spPr/>
        <p:txBody>
          <a:bodyPr/>
          <a:lstStyle/>
          <a:p>
            <a:pPr>
              <a:lnSpc>
                <a:spcPct val="80000"/>
              </a:lnSpc>
            </a:pPr>
            <a:r>
              <a:rPr lang="en-US" altLang="en-US" sz="3600">
                <a:latin typeface="Palatino Linotype" panose="02040502050505030304" pitchFamily="18" charset="0"/>
              </a:rPr>
              <a:t>Dogs definitive hosts worldwide</a:t>
            </a:r>
          </a:p>
          <a:p>
            <a:pPr>
              <a:lnSpc>
                <a:spcPct val="80000"/>
              </a:lnSpc>
            </a:pPr>
            <a:r>
              <a:rPr lang="en-US" altLang="en-US" sz="3600">
                <a:latin typeface="Palatino Linotype" panose="02040502050505030304" pitchFamily="18" charset="0"/>
              </a:rPr>
              <a:t>Also sheep and cattle</a:t>
            </a:r>
          </a:p>
          <a:p>
            <a:pPr>
              <a:lnSpc>
                <a:spcPct val="80000"/>
              </a:lnSpc>
            </a:pPr>
            <a:r>
              <a:rPr lang="en-US" altLang="en-US" sz="3600">
                <a:latin typeface="Palatino Linotype" panose="02040502050505030304" pitchFamily="18" charset="0"/>
              </a:rPr>
              <a:t>Tapeworm infects human host</a:t>
            </a:r>
          </a:p>
          <a:p>
            <a:pPr lvl="1">
              <a:lnSpc>
                <a:spcPct val="80000"/>
              </a:lnSpc>
            </a:pPr>
            <a:r>
              <a:rPr lang="en-US" altLang="en-US" sz="3200">
                <a:latin typeface="Palatino Linotype" panose="02040502050505030304" pitchFamily="18" charset="0"/>
              </a:rPr>
              <a:t>Dog feces in food/water</a:t>
            </a:r>
          </a:p>
          <a:p>
            <a:pPr lvl="1">
              <a:lnSpc>
                <a:spcPct val="80000"/>
              </a:lnSpc>
            </a:pPr>
            <a:r>
              <a:rPr lang="en-US" altLang="en-US" sz="3200">
                <a:latin typeface="Palatino Linotype" panose="02040502050505030304" pitchFamily="18" charset="0"/>
              </a:rPr>
              <a:t>Tapeworm eggs touching dogs </a:t>
            </a:r>
          </a:p>
          <a:p>
            <a:pPr lvl="1">
              <a:lnSpc>
                <a:spcPct val="80000"/>
              </a:lnSpc>
            </a:pPr>
            <a:r>
              <a:rPr lang="en-US" altLang="en-US" sz="3200" err="1">
                <a:latin typeface="Palatino Linotype" panose="02040502050505030304" pitchFamily="18" charset="0"/>
              </a:rPr>
              <a:t>Fecally</a:t>
            </a:r>
            <a:r>
              <a:rPr lang="en-US" altLang="en-US" sz="3200">
                <a:latin typeface="Palatino Linotype" panose="02040502050505030304" pitchFamily="18" charset="0"/>
              </a:rPr>
              <a:t> contaminated garden vegetables</a:t>
            </a:r>
          </a:p>
          <a:p>
            <a:pPr>
              <a:lnSpc>
                <a:spcPct val="80000"/>
              </a:lnSpc>
            </a:pPr>
            <a:r>
              <a:rPr lang="en-US" altLang="en-US" sz="3600">
                <a:latin typeface="Palatino Linotype" panose="02040502050505030304" pitchFamily="18" charset="0"/>
              </a:rPr>
              <a:t>Incidence greater near dogs and livestock</a:t>
            </a:r>
          </a:p>
        </p:txBody>
      </p:sp>
    </p:spTree>
    <p:custDataLst>
      <p:tags r:id="rId1"/>
    </p:custDataLst>
    <p:extLst>
      <p:ext uri="{BB962C8B-B14F-4D97-AF65-F5344CB8AC3E}">
        <p14:creationId xmlns:p14="http://schemas.microsoft.com/office/powerpoint/2010/main" val="114300207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1066801"/>
            <a:ext cx="8229600" cy="4525963"/>
          </a:xfrm>
        </p:spPr>
        <p:txBody>
          <a:bodyPr/>
          <a:lstStyle/>
          <a:p>
            <a:endParaRPr lang="en-US"/>
          </a:p>
          <a:p>
            <a:endParaRPr lang="en-US"/>
          </a:p>
          <a:p>
            <a:endParaRPr lang="en-US"/>
          </a:p>
          <a:p>
            <a:endParaRPr lang="en-US"/>
          </a:p>
          <a:p>
            <a:pPr marL="0" indent="0">
              <a:buNone/>
            </a:pPr>
            <a:r>
              <a:rPr lang="en-US" sz="4800">
                <a:solidFill>
                  <a:schemeClr val="tx2">
                    <a:lumMod val="75000"/>
                  </a:schemeClr>
                </a:solidFill>
              </a:rPr>
              <a:t>  Total Slides</a:t>
            </a:r>
            <a:r>
              <a:rPr lang="en-US" sz="4800"/>
              <a:t>  </a:t>
            </a:r>
            <a:r>
              <a:rPr lang="en-US" sz="4800">
                <a:solidFill>
                  <a:srgbClr val="FF0000"/>
                </a:solidFill>
              </a:rPr>
              <a:t>=</a:t>
            </a:r>
            <a:endParaRPr lang="en-IN" sz="4800">
              <a:solidFill>
                <a:srgbClr val="FF0000"/>
              </a:solidFill>
            </a:endParaRPr>
          </a:p>
        </p:txBody>
      </p:sp>
      <p:sp>
        <p:nvSpPr>
          <p:cNvPr id="4" name="Rounded Rectangle 3"/>
          <p:cNvSpPr/>
          <p:nvPr/>
        </p:nvSpPr>
        <p:spPr>
          <a:xfrm>
            <a:off x="6400800" y="2286000"/>
            <a:ext cx="3429000" cy="2286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u="sng">
                <a:solidFill>
                  <a:srgbClr val="002060"/>
                </a:solidFill>
              </a:rPr>
              <a:t>Duration</a:t>
            </a:r>
          </a:p>
          <a:p>
            <a:pPr algn="ctr"/>
            <a:r>
              <a:rPr lang="en-US" sz="5400">
                <a:solidFill>
                  <a:srgbClr val="002060"/>
                </a:solidFill>
              </a:rPr>
              <a:t>04</a:t>
            </a:r>
            <a:endParaRPr lang="en-IN" sz="5400">
              <a:solidFill>
                <a:srgbClr val="002060"/>
              </a:solidFill>
            </a:endParaRPr>
          </a:p>
        </p:txBody>
      </p:sp>
    </p:spTree>
    <p:extLst>
      <p:ext uri="{BB962C8B-B14F-4D97-AF65-F5344CB8AC3E}">
        <p14:creationId xmlns:p14="http://schemas.microsoft.com/office/powerpoint/2010/main" val="12168204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b="1"/>
              <a:t>Use of Images</a:t>
            </a:r>
          </a:p>
        </p:txBody>
      </p:sp>
      <p:sp>
        <p:nvSpPr>
          <p:cNvPr id="22531" name="Rectangle 3"/>
          <p:cNvSpPr>
            <a:spLocks noGrp="1" noChangeArrowheads="1"/>
          </p:cNvSpPr>
          <p:nvPr>
            <p:ph type="body" idx="1"/>
          </p:nvPr>
        </p:nvSpPr>
        <p:spPr>
          <a:xfrm>
            <a:off x="1905000" y="1985964"/>
            <a:ext cx="8153400" cy="4110037"/>
          </a:xfrm>
        </p:spPr>
        <p:txBody>
          <a:bodyPr/>
          <a:lstStyle/>
          <a:p>
            <a:r>
              <a:rPr lang="en-US" altLang="en-US"/>
              <a:t>Use </a:t>
            </a:r>
            <a:r>
              <a:rPr lang="en-US" altLang="en-US" u="sng"/>
              <a:t>one image per slide</a:t>
            </a:r>
          </a:p>
          <a:p>
            <a:r>
              <a:rPr lang="en-US" altLang="en-US"/>
              <a:t>Two to contrast, but make them big</a:t>
            </a:r>
          </a:p>
          <a:p>
            <a:r>
              <a:rPr lang="en-US" altLang="en-US"/>
              <a:t>Draw arrows – animate</a:t>
            </a:r>
          </a:p>
          <a:p>
            <a:r>
              <a:rPr lang="en-US" altLang="en-US"/>
              <a:t>Do not enlarge small images</a:t>
            </a:r>
          </a:p>
          <a:p>
            <a:r>
              <a:rPr lang="en-US" altLang="en-US"/>
              <a:t>Do not distort the image</a:t>
            </a:r>
          </a:p>
          <a:p>
            <a:r>
              <a:rPr lang="en-US" altLang="en-US"/>
              <a:t>Credit the source </a:t>
            </a:r>
          </a:p>
          <a:p>
            <a:pPr lvl="1"/>
            <a:r>
              <a:rPr lang="en-US" altLang="en-US"/>
              <a:t>author, book/article/website, date, URL</a:t>
            </a:r>
          </a:p>
        </p:txBody>
      </p:sp>
    </p:spTree>
    <p:extLst>
      <p:ext uri="{BB962C8B-B14F-4D97-AF65-F5344CB8AC3E}">
        <p14:creationId xmlns:p14="http://schemas.microsoft.com/office/powerpoint/2010/main" val="70861671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5500" y="872836"/>
            <a:ext cx="3886200" cy="268224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872836"/>
            <a:ext cx="3962400" cy="26860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5500" y="3680114"/>
            <a:ext cx="3886200" cy="2914650"/>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t="13232"/>
          <a:stretch/>
        </p:blipFill>
        <p:spPr>
          <a:xfrm>
            <a:off x="6248400" y="3680114"/>
            <a:ext cx="4064592" cy="2914650"/>
          </a:xfrm>
          <a:prstGeom prst="rect">
            <a:avLst/>
          </a:prstGeom>
        </p:spPr>
      </p:pic>
    </p:spTree>
    <p:extLst>
      <p:ext uri="{BB962C8B-B14F-4D97-AF65-F5344CB8AC3E}">
        <p14:creationId xmlns:p14="http://schemas.microsoft.com/office/powerpoint/2010/main" val="34436521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b="1"/>
              <a:t>Use of Animation</a:t>
            </a:r>
          </a:p>
        </p:txBody>
      </p:sp>
      <p:sp>
        <p:nvSpPr>
          <p:cNvPr id="35843" name="Rectangle 3"/>
          <p:cNvSpPr>
            <a:spLocks noGrp="1" noChangeArrowheads="1"/>
          </p:cNvSpPr>
          <p:nvPr>
            <p:ph type="body" idx="1"/>
          </p:nvPr>
        </p:nvSpPr>
        <p:spPr/>
        <p:txBody>
          <a:bodyPr/>
          <a:lstStyle/>
          <a:p>
            <a:r>
              <a:rPr lang="en-US" altLang="en-US"/>
              <a:t>Should enhance, not distract</a:t>
            </a:r>
          </a:p>
          <a:p>
            <a:r>
              <a:rPr lang="en-US" altLang="en-US"/>
              <a:t>Should not kill time</a:t>
            </a:r>
          </a:p>
          <a:p>
            <a:r>
              <a:rPr lang="en-US" altLang="en-US"/>
              <a:t>Should be subtle</a:t>
            </a:r>
          </a:p>
          <a:p>
            <a:r>
              <a:rPr lang="en-US" altLang="en-US"/>
              <a:t>Do NOT use Animation Schemes</a:t>
            </a:r>
          </a:p>
          <a:p>
            <a:r>
              <a:rPr lang="en-US" altLang="en-US"/>
              <a:t>Custom Animation only </a:t>
            </a:r>
          </a:p>
          <a:p>
            <a:r>
              <a:rPr lang="en-US" altLang="en-US"/>
              <a:t>Use same </a:t>
            </a:r>
            <a:r>
              <a:rPr lang="en-US" altLang="en-US" i="1"/>
              <a:t>transition</a:t>
            </a:r>
            <a:r>
              <a:rPr lang="en-US" altLang="en-US"/>
              <a:t> between slides</a:t>
            </a:r>
          </a:p>
        </p:txBody>
      </p:sp>
    </p:spTree>
    <p:extLst>
      <p:ext uri="{BB962C8B-B14F-4D97-AF65-F5344CB8AC3E}">
        <p14:creationId xmlns:p14="http://schemas.microsoft.com/office/powerpoint/2010/main" val="18412321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defRPr/>
            </a:pPr>
            <a:r>
              <a:rPr lang="en-IN">
                <a:solidFill>
                  <a:schemeClr val="tx1">
                    <a:lumMod val="75000"/>
                    <a:lumOff val="25000"/>
                  </a:schemeClr>
                </a:solidFill>
              </a:rPr>
              <a:t>Elements of Persuasion</a:t>
            </a: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4785" y="1507864"/>
            <a:ext cx="7242430" cy="5674939"/>
          </a:xfrm>
        </p:spPr>
      </p:pic>
    </p:spTree>
    <p:extLst>
      <p:ext uri="{BB962C8B-B14F-4D97-AF65-F5344CB8AC3E}">
        <p14:creationId xmlns:p14="http://schemas.microsoft.com/office/powerpoint/2010/main" val="62752016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4617"/>
          <a:stretch/>
        </p:blipFill>
        <p:spPr>
          <a:xfrm>
            <a:off x="1891554" y="365124"/>
            <a:ext cx="7593106" cy="6492875"/>
          </a:xfrm>
        </p:spPr>
      </p:pic>
    </p:spTree>
    <p:extLst>
      <p:ext uri="{BB962C8B-B14F-4D97-AF65-F5344CB8AC3E}">
        <p14:creationId xmlns:p14="http://schemas.microsoft.com/office/powerpoint/2010/main" val="3847878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Cultural Comprehension/Miscomprehension</a:t>
            </a:r>
          </a:p>
        </p:txBody>
      </p:sp>
      <p:pic>
        <p:nvPicPr>
          <p:cNvPr id="6146" name="Picture 2" descr="C:\Users\a\Desktop\native_tattoo_1869855.jpg"/>
          <p:cNvPicPr>
            <a:picLocks noGrp="1" noChangeAspect="1" noChangeArrowheads="1"/>
          </p:cNvPicPr>
          <p:nvPr>
            <p:ph idx="1"/>
          </p:nvPr>
        </p:nvPicPr>
        <p:blipFill>
          <a:blip r:embed="rId2"/>
          <a:srcRect/>
          <a:stretch>
            <a:fillRect/>
          </a:stretch>
        </p:blipFill>
        <p:spPr bwMode="auto">
          <a:xfrm>
            <a:off x="3888970" y="1762297"/>
            <a:ext cx="8001000" cy="4799215"/>
          </a:xfrm>
          <a:prstGeom prst="rect">
            <a:avLst/>
          </a:prstGeom>
          <a:noFill/>
        </p:spPr>
      </p:pic>
    </p:spTree>
    <p:extLst>
      <p:ext uri="{BB962C8B-B14F-4D97-AF65-F5344CB8AC3E}">
        <p14:creationId xmlns:p14="http://schemas.microsoft.com/office/powerpoint/2010/main" val="99917459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895" y="598516"/>
            <a:ext cx="5744093" cy="5578447"/>
          </a:xfrm>
          <a:prstGeom prst="rect">
            <a:avLst/>
          </a:prstGeom>
        </p:spPr>
      </p:pic>
    </p:spTree>
    <p:extLst>
      <p:ext uri="{BB962C8B-B14F-4D97-AF65-F5344CB8AC3E}">
        <p14:creationId xmlns:p14="http://schemas.microsoft.com/office/powerpoint/2010/main" val="35430927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lide Number Placeholder 5"/>
          <p:cNvSpPr>
            <a:spLocks noGrp="1"/>
          </p:cNvSpPr>
          <p:nvPr>
            <p:ph type="sldNum" sz="quarter" idx="12"/>
          </p:nvPr>
        </p:nvSpPr>
        <p:spPr>
          <a:noFill/>
          <a:ln>
            <a:miter lim="800000"/>
            <a:headEnd/>
            <a:tailEnd/>
          </a:ln>
        </p:spPr>
        <p:txBody>
          <a:bodyPr/>
          <a:lstStyle/>
          <a:p>
            <a:fld id="{CD0C2F78-8766-4ED8-B935-1402631BF080}" type="slidenum">
              <a:rPr lang="en-US" dirty="0" smtClean="0"/>
              <a:pPr/>
              <a:t>251</a:t>
            </a:fld>
            <a:endParaRPr lang="en-US"/>
          </a:p>
        </p:txBody>
      </p:sp>
      <p:sp>
        <p:nvSpPr>
          <p:cNvPr id="3076" name="WordArt 4"/>
          <p:cNvSpPr>
            <a:spLocks noChangeArrowheads="1" noChangeShapeType="1" noTextEdit="1"/>
          </p:cNvSpPr>
          <p:nvPr/>
        </p:nvSpPr>
        <p:spPr bwMode="auto">
          <a:xfrm>
            <a:off x="3124200" y="1752600"/>
            <a:ext cx="5181600" cy="3257550"/>
          </a:xfrm>
          <a:prstGeom prst="rect">
            <a:avLst/>
          </a:prstGeom>
        </p:spPr>
        <p:txBody>
          <a:bodyPr wrap="none" fromWordArt="1">
            <a:prstTxWarp prst="textPlain">
              <a:avLst>
                <a:gd name="adj" fmla="val 50000"/>
              </a:avLst>
            </a:prstTxWarp>
          </a:bodyPr>
          <a:lstStyle/>
          <a:p>
            <a:pPr algn="ctr"/>
            <a:r>
              <a:rPr lang="en-US" sz="4000" kern="10">
                <a:ln w="19050">
                  <a:solidFill>
                    <a:srgbClr val="99CCFF"/>
                  </a:solidFill>
                  <a:round/>
                  <a:headEnd/>
                  <a:tailEnd/>
                </a:ln>
                <a:solidFill>
                  <a:srgbClr val="FF00FF"/>
                </a:solidFill>
                <a:effectLst>
                  <a:outerShdw dist="35921" dir="2700000" algn="ctr" rotWithShape="0">
                    <a:srgbClr val="990000"/>
                  </a:outerShdw>
                </a:effectLst>
                <a:latin typeface="Footlight MT Light"/>
              </a:rPr>
              <a:t>LET YOUR</a:t>
            </a:r>
          </a:p>
          <a:p>
            <a:pPr algn="ctr"/>
            <a:r>
              <a:rPr lang="en-US" sz="4000" kern="10">
                <a:ln w="19050">
                  <a:solidFill>
                    <a:srgbClr val="99CCFF"/>
                  </a:solidFill>
                  <a:round/>
                  <a:headEnd/>
                  <a:tailEnd/>
                </a:ln>
                <a:solidFill>
                  <a:srgbClr val="FF00FF"/>
                </a:solidFill>
                <a:effectLst>
                  <a:outerShdw dist="35921" dir="2700000" algn="ctr" rotWithShape="0">
                    <a:srgbClr val="990000"/>
                  </a:outerShdw>
                </a:effectLst>
                <a:latin typeface="Footlight MT Light"/>
              </a:rPr>
              <a:t> PRESENTATIONS</a:t>
            </a:r>
          </a:p>
          <a:p>
            <a:pPr algn="ctr"/>
            <a:r>
              <a:rPr lang="en-US" sz="4000" kern="10">
                <a:ln w="19050">
                  <a:solidFill>
                    <a:srgbClr val="99CCFF"/>
                  </a:solidFill>
                  <a:round/>
                  <a:headEnd/>
                  <a:tailEnd/>
                </a:ln>
                <a:solidFill>
                  <a:srgbClr val="FF00FF"/>
                </a:solidFill>
                <a:effectLst>
                  <a:outerShdw dist="35921" dir="2700000" algn="ctr" rotWithShape="0">
                    <a:srgbClr val="990000"/>
                  </a:outerShdw>
                </a:effectLst>
                <a:latin typeface="Footlight MT Light"/>
              </a:rPr>
              <a:t> BE </a:t>
            </a:r>
          </a:p>
          <a:p>
            <a:pPr algn="ctr"/>
            <a:r>
              <a:rPr lang="en-US" sz="4000" kern="10">
                <a:ln w="19050">
                  <a:solidFill>
                    <a:srgbClr val="99CCFF"/>
                  </a:solidFill>
                  <a:round/>
                  <a:headEnd/>
                  <a:tailEnd/>
                </a:ln>
                <a:solidFill>
                  <a:srgbClr val="FF00FF"/>
                </a:solidFill>
                <a:effectLst>
                  <a:outerShdw dist="35921" dir="2700000" algn="ctr" rotWithShape="0">
                    <a:srgbClr val="990000"/>
                  </a:outerShdw>
                </a:effectLst>
                <a:latin typeface="Footlight MT Light"/>
              </a:rPr>
              <a:t>EXPRESSIVE</a:t>
            </a:r>
          </a:p>
          <a:p>
            <a:pPr algn="ctr"/>
            <a:r>
              <a:rPr lang="en-US" sz="4000" kern="10">
                <a:ln w="19050">
                  <a:solidFill>
                    <a:srgbClr val="99CCFF"/>
                  </a:solidFill>
                  <a:round/>
                  <a:headEnd/>
                  <a:tailEnd/>
                </a:ln>
                <a:solidFill>
                  <a:srgbClr val="FF00FF"/>
                </a:solidFill>
                <a:effectLst>
                  <a:outerShdw dist="35921" dir="2700000" algn="ctr" rotWithShape="0">
                    <a:srgbClr val="990000"/>
                  </a:outerShdw>
                </a:effectLst>
                <a:latin typeface="Footlight MT Light"/>
              </a:rPr>
              <a:t> NOT</a:t>
            </a:r>
          </a:p>
          <a:p>
            <a:pPr algn="ctr"/>
            <a:r>
              <a:rPr lang="en-US" sz="4000" kern="10">
                <a:ln w="19050">
                  <a:solidFill>
                    <a:srgbClr val="99CCFF"/>
                  </a:solidFill>
                  <a:round/>
                  <a:headEnd/>
                  <a:tailEnd/>
                </a:ln>
                <a:solidFill>
                  <a:srgbClr val="FF00FF"/>
                </a:solidFill>
                <a:effectLst>
                  <a:outerShdw dist="35921" dir="2700000" algn="ctr" rotWithShape="0">
                    <a:srgbClr val="990000"/>
                  </a:outerShdw>
                </a:effectLst>
                <a:latin typeface="Footlight MT Light"/>
              </a:rPr>
              <a:t> IMPRESSIVE</a:t>
            </a:r>
          </a:p>
        </p:txBody>
      </p:sp>
    </p:spTree>
    <p:extLst>
      <p:ext uri="{BB962C8B-B14F-4D97-AF65-F5344CB8AC3E}">
        <p14:creationId xmlns:p14="http://schemas.microsoft.com/office/powerpoint/2010/main" val="79970758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Module 6 : </a:t>
            </a:r>
            <a:r>
              <a:rPr lang="en-US"/>
              <a:t>Contemporary Issues in Communication and Soft Skills</a:t>
            </a:r>
            <a:endParaRPr lang="en-IN"/>
          </a:p>
        </p:txBody>
      </p:sp>
      <p:sp>
        <p:nvSpPr>
          <p:cNvPr id="3" name="Content Placeholder 2"/>
          <p:cNvSpPr>
            <a:spLocks noGrp="1"/>
          </p:cNvSpPr>
          <p:nvPr>
            <p:ph idx="1"/>
          </p:nvPr>
        </p:nvSpPr>
        <p:spPr/>
        <p:txBody>
          <a:bodyPr/>
          <a:lstStyle/>
          <a:p>
            <a:pPr marL="0" indent="0">
              <a:buNone/>
            </a:pPr>
            <a:r>
              <a:rPr lang="en-US"/>
              <a:t>•	Trends and Practices in Communication</a:t>
            </a:r>
          </a:p>
          <a:p>
            <a:pPr marL="0" indent="0">
              <a:buNone/>
            </a:pPr>
            <a:r>
              <a:rPr lang="en-US"/>
              <a:t>•	Case Studies</a:t>
            </a:r>
          </a:p>
          <a:p>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467" y="2444199"/>
            <a:ext cx="5733333" cy="4114286"/>
          </a:xfrm>
          <a:prstGeom prst="rect">
            <a:avLst/>
          </a:prstGeom>
        </p:spPr>
      </p:pic>
    </p:spTree>
    <p:extLst>
      <p:ext uri="{BB962C8B-B14F-4D97-AF65-F5344CB8AC3E}">
        <p14:creationId xmlns:p14="http://schemas.microsoft.com/office/powerpoint/2010/main" val="119159258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Trends influencing workspaces</a:t>
            </a:r>
            <a:br>
              <a:rPr lang="en-IN"/>
            </a:br>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8804564" cy="4435792"/>
          </a:xfrm>
        </p:spPr>
      </p:pic>
    </p:spTree>
    <p:extLst>
      <p:ext uri="{BB962C8B-B14F-4D97-AF65-F5344CB8AC3E}">
        <p14:creationId xmlns:p14="http://schemas.microsoft.com/office/powerpoint/2010/main" val="383979302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380" t="8000" r="2848" b="5044"/>
          <a:stretch/>
        </p:blipFill>
        <p:spPr>
          <a:xfrm>
            <a:off x="759922" y="1833937"/>
            <a:ext cx="10672156" cy="4683240"/>
          </a:xfrm>
          <a:prstGeom prst="rect">
            <a:avLst/>
          </a:prstGeom>
        </p:spPr>
      </p:pic>
    </p:spTree>
    <p:extLst>
      <p:ext uri="{BB962C8B-B14F-4D97-AF65-F5344CB8AC3E}">
        <p14:creationId xmlns:p14="http://schemas.microsoft.com/office/powerpoint/2010/main" val="213474130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22853"/>
          </a:xfrm>
        </p:spPr>
        <p:txBody>
          <a:bodyPr>
            <a:normAutofit fontScale="90000"/>
          </a:bodyPr>
          <a:lstStyle/>
          <a:p>
            <a:r>
              <a:rPr lang="en-IN"/>
              <a:t>Trends in/affecting Post-</a:t>
            </a:r>
            <a:r>
              <a:rPr lang="en-IN" err="1"/>
              <a:t>Millenial</a:t>
            </a:r>
            <a:r>
              <a:rPr lang="en-IN"/>
              <a:t>  Communication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5197" y="1690688"/>
            <a:ext cx="5221605" cy="4486275"/>
          </a:xfrm>
        </p:spPr>
      </p:pic>
    </p:spTree>
    <p:extLst>
      <p:ext uri="{BB962C8B-B14F-4D97-AF65-F5344CB8AC3E}">
        <p14:creationId xmlns:p14="http://schemas.microsoft.com/office/powerpoint/2010/main" val="259088269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4854"/>
          <a:stretch/>
        </p:blipFill>
        <p:spPr>
          <a:xfrm>
            <a:off x="1720735" y="806336"/>
            <a:ext cx="8254538" cy="5311832"/>
          </a:xfrm>
        </p:spPr>
      </p:pic>
    </p:spTree>
    <p:extLst>
      <p:ext uri="{BB962C8B-B14F-4D97-AF65-F5344CB8AC3E}">
        <p14:creationId xmlns:p14="http://schemas.microsoft.com/office/powerpoint/2010/main" val="30626667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Analysing Cases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690688"/>
            <a:ext cx="6285807" cy="4562475"/>
          </a:xfrm>
          <a:prstGeom prst="rect">
            <a:avLst/>
          </a:prstGeom>
        </p:spPr>
      </p:pic>
      <p:pic>
        <p:nvPicPr>
          <p:cNvPr id="7"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431" t="17531" r="15459" b="10930"/>
          <a:stretch/>
        </p:blipFill>
        <p:spPr>
          <a:xfrm>
            <a:off x="6979920" y="1690688"/>
            <a:ext cx="5127413" cy="4312179"/>
          </a:xfrm>
        </p:spPr>
      </p:pic>
    </p:spTree>
    <p:extLst>
      <p:ext uri="{BB962C8B-B14F-4D97-AF65-F5344CB8AC3E}">
        <p14:creationId xmlns:p14="http://schemas.microsoft.com/office/powerpoint/2010/main" val="2840449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Cultural Difference : Assumptions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1145" y="1883814"/>
            <a:ext cx="4258190" cy="4351338"/>
          </a:xfrm>
        </p:spPr>
      </p:pic>
    </p:spTree>
    <p:extLst>
      <p:ext uri="{BB962C8B-B14F-4D97-AF65-F5344CB8AC3E}">
        <p14:creationId xmlns:p14="http://schemas.microsoft.com/office/powerpoint/2010/main" val="3509729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Cultural aspect of the appearance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3813" y="1753986"/>
            <a:ext cx="6721288" cy="4547668"/>
          </a:xfrm>
        </p:spPr>
      </p:pic>
    </p:spTree>
    <p:extLst>
      <p:ext uri="{BB962C8B-B14F-4D97-AF65-F5344CB8AC3E}">
        <p14:creationId xmlns:p14="http://schemas.microsoft.com/office/powerpoint/2010/main" val="3353877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Cross Cultural : Practices and Norms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6167" y="1825625"/>
            <a:ext cx="8071658" cy="4351338"/>
          </a:xfrm>
        </p:spPr>
      </p:pic>
    </p:spTree>
    <p:extLst>
      <p:ext uri="{BB962C8B-B14F-4D97-AF65-F5344CB8AC3E}">
        <p14:creationId xmlns:p14="http://schemas.microsoft.com/office/powerpoint/2010/main" val="3600072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Examples of cultural Stereotypes</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21104"/>
          <a:stretch/>
        </p:blipFill>
        <p:spPr>
          <a:xfrm>
            <a:off x="838200" y="1690688"/>
            <a:ext cx="5760719" cy="4093037"/>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745" y="1690688"/>
            <a:ext cx="4662055" cy="4913428"/>
          </a:xfrm>
          <a:prstGeom prst="rect">
            <a:avLst/>
          </a:prstGeom>
        </p:spPr>
      </p:pic>
    </p:spTree>
    <p:extLst>
      <p:ext uri="{BB962C8B-B14F-4D97-AF65-F5344CB8AC3E}">
        <p14:creationId xmlns:p14="http://schemas.microsoft.com/office/powerpoint/2010/main" val="3805981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marL="355600" marR="66040" indent="-342900">
              <a:lnSpc>
                <a:spcPct val="100000"/>
              </a:lnSpc>
              <a:spcBef>
                <a:spcPts val="95"/>
              </a:spcBef>
              <a:buFont typeface="Arial"/>
              <a:buChar char="•"/>
              <a:tabLst>
                <a:tab pos="354965" algn="l"/>
                <a:tab pos="355600" algn="l"/>
              </a:tabLst>
            </a:pPr>
            <a:r>
              <a:rPr lang="en-US" spc="-10">
                <a:cs typeface="Calibri"/>
              </a:rPr>
              <a:t>“Communication </a:t>
            </a:r>
            <a:r>
              <a:rPr lang="en-US" spc="-5">
                <a:cs typeface="Calibri"/>
              </a:rPr>
              <a:t>is the </a:t>
            </a:r>
            <a:r>
              <a:rPr lang="en-US" spc="-10">
                <a:solidFill>
                  <a:srgbClr val="FF0000"/>
                </a:solidFill>
                <a:cs typeface="Calibri"/>
              </a:rPr>
              <a:t>transmission </a:t>
            </a:r>
            <a:r>
              <a:rPr lang="en-US" spc="-15">
                <a:cs typeface="Calibri"/>
              </a:rPr>
              <a:t>and/or </a:t>
            </a:r>
            <a:r>
              <a:rPr lang="en-US" spc="-15">
                <a:solidFill>
                  <a:srgbClr val="FF0000"/>
                </a:solidFill>
                <a:cs typeface="Calibri"/>
              </a:rPr>
              <a:t> </a:t>
            </a:r>
            <a:r>
              <a:rPr lang="en-US" spc="-10">
                <a:solidFill>
                  <a:srgbClr val="FF0000"/>
                </a:solidFill>
                <a:cs typeface="Calibri"/>
              </a:rPr>
              <a:t>reception </a:t>
            </a:r>
            <a:r>
              <a:rPr lang="en-US" spc="-5">
                <a:cs typeface="Calibri"/>
              </a:rPr>
              <a:t>of </a:t>
            </a:r>
            <a:r>
              <a:rPr lang="en-US" spc="-10">
                <a:solidFill>
                  <a:srgbClr val="FF0000"/>
                </a:solidFill>
                <a:cs typeface="Calibri"/>
              </a:rPr>
              <a:t>signals </a:t>
            </a:r>
            <a:r>
              <a:rPr lang="en-US" spc="-15">
                <a:cs typeface="Calibri"/>
              </a:rPr>
              <a:t>through </a:t>
            </a:r>
            <a:r>
              <a:rPr lang="en-US" spc="-5">
                <a:cs typeface="Calibri"/>
              </a:rPr>
              <a:t>some </a:t>
            </a:r>
            <a:r>
              <a:rPr lang="en-US" spc="-5">
                <a:solidFill>
                  <a:srgbClr val="FF0000"/>
                </a:solidFill>
                <a:cs typeface="Calibri"/>
              </a:rPr>
              <a:t>channels </a:t>
            </a:r>
            <a:r>
              <a:rPr lang="en-US" spc="-5">
                <a:cs typeface="Calibri"/>
              </a:rPr>
              <a:t> </a:t>
            </a:r>
            <a:r>
              <a:rPr lang="en-US" spc="-10">
                <a:cs typeface="Calibri"/>
              </a:rPr>
              <a:t>that humans </a:t>
            </a:r>
            <a:r>
              <a:rPr lang="en-US" spc="-20">
                <a:cs typeface="Calibri"/>
              </a:rPr>
              <a:t>interpret </a:t>
            </a:r>
            <a:r>
              <a:rPr lang="en-US" spc="-5">
                <a:cs typeface="Calibri"/>
              </a:rPr>
              <a:t>based on a </a:t>
            </a:r>
            <a:r>
              <a:rPr lang="en-US" spc="-10">
                <a:cs typeface="Calibri"/>
              </a:rPr>
              <a:t>probabilistic  </a:t>
            </a:r>
            <a:r>
              <a:rPr lang="en-US" spc="-35">
                <a:cs typeface="Calibri"/>
              </a:rPr>
              <a:t>system </a:t>
            </a:r>
            <a:r>
              <a:rPr lang="en-US" spc="-10">
                <a:cs typeface="Calibri"/>
              </a:rPr>
              <a:t>that </a:t>
            </a:r>
            <a:r>
              <a:rPr lang="en-US" spc="-5">
                <a:cs typeface="Calibri"/>
              </a:rPr>
              <a:t>is deeply </a:t>
            </a:r>
            <a:r>
              <a:rPr lang="en-US" spc="-10">
                <a:cs typeface="Calibri"/>
              </a:rPr>
              <a:t>influenced </a:t>
            </a:r>
            <a:r>
              <a:rPr lang="en-US" spc="-15">
                <a:cs typeface="Calibri"/>
              </a:rPr>
              <a:t>by</a:t>
            </a:r>
            <a:r>
              <a:rPr lang="en-US" spc="170">
                <a:cs typeface="Calibri"/>
              </a:rPr>
              <a:t> </a:t>
            </a:r>
            <a:r>
              <a:rPr lang="en-US" spc="-45">
                <a:solidFill>
                  <a:srgbClr val="FF0000"/>
                </a:solidFill>
                <a:cs typeface="Calibri"/>
              </a:rPr>
              <a:t>context.</a:t>
            </a:r>
            <a:r>
              <a:rPr lang="en-US" spc="-45">
                <a:cs typeface="Calibri"/>
              </a:rPr>
              <a:t>”</a:t>
            </a:r>
            <a:endParaRPr lang="en-US">
              <a:cs typeface="Calibri"/>
            </a:endParaRPr>
          </a:p>
          <a:p>
            <a:pPr marL="0" marR="6985" indent="0" algn="r">
              <a:lnSpc>
                <a:spcPct val="100000"/>
              </a:lnSpc>
              <a:spcBef>
                <a:spcPts val="700"/>
              </a:spcBef>
              <a:buNone/>
            </a:pPr>
            <a:r>
              <a:rPr lang="en-US" sz="2400" spc="-10" err="1">
                <a:cs typeface="Calibri"/>
              </a:rPr>
              <a:t>Clampitt</a:t>
            </a:r>
            <a:r>
              <a:rPr lang="en-US" sz="2400" spc="-10">
                <a:cs typeface="Calibri"/>
              </a:rPr>
              <a:t>, </a:t>
            </a:r>
            <a:r>
              <a:rPr lang="en-US" sz="2400" spc="-110">
                <a:cs typeface="Calibri"/>
              </a:rPr>
              <a:t>P.G. </a:t>
            </a:r>
            <a:r>
              <a:rPr lang="en-US" sz="2400" spc="-5">
                <a:cs typeface="Calibri"/>
              </a:rPr>
              <a:t>(2010). </a:t>
            </a:r>
            <a:r>
              <a:rPr lang="en-US" sz="2400" spc="-10">
                <a:cs typeface="Calibri"/>
              </a:rPr>
              <a:t>Communicating</a:t>
            </a:r>
            <a:r>
              <a:rPr lang="en-US" sz="2400" spc="150">
                <a:cs typeface="Calibri"/>
              </a:rPr>
              <a:t> </a:t>
            </a:r>
            <a:r>
              <a:rPr lang="en-US" sz="2400" spc="-25" err="1">
                <a:cs typeface="Calibri"/>
              </a:rPr>
              <a:t>for</a:t>
            </a:r>
            <a:r>
              <a:rPr lang="en-US" sz="2400" spc="-5" err="1">
                <a:cs typeface="Calibri"/>
              </a:rPr>
              <a:t>Managerial</a:t>
            </a:r>
            <a:r>
              <a:rPr lang="en-US" sz="2400" spc="-5">
                <a:cs typeface="Calibri"/>
              </a:rPr>
              <a:t> </a:t>
            </a:r>
            <a:r>
              <a:rPr lang="en-US" sz="2400" spc="-20">
                <a:cs typeface="Calibri"/>
              </a:rPr>
              <a:t>Effectiveness</a:t>
            </a:r>
            <a:r>
              <a:rPr lang="en-US" sz="2400" spc="-100">
                <a:cs typeface="Calibri"/>
              </a:rPr>
              <a:t> </a:t>
            </a:r>
            <a:r>
              <a:rPr lang="en-US" sz="2400">
                <a:cs typeface="Calibri"/>
              </a:rPr>
              <a:t>.</a:t>
            </a:r>
          </a:p>
          <a:p>
            <a:pPr marL="0" marR="9525" indent="0" algn="r">
              <a:lnSpc>
                <a:spcPct val="100000"/>
              </a:lnSpc>
              <a:spcBef>
                <a:spcPts val="670"/>
              </a:spcBef>
              <a:buNone/>
            </a:pPr>
            <a:r>
              <a:rPr lang="en-US" sz="2400" spc="-5">
                <a:cs typeface="Calibri"/>
              </a:rPr>
              <a:t>Thousand </a:t>
            </a:r>
            <a:r>
              <a:rPr lang="en-US" sz="2400" spc="-10">
                <a:cs typeface="Calibri"/>
              </a:rPr>
              <a:t>Oaks, </a:t>
            </a:r>
            <a:r>
              <a:rPr lang="en-US" sz="2400" spc="-5">
                <a:cs typeface="Calibri"/>
              </a:rPr>
              <a:t>London, </a:t>
            </a:r>
            <a:r>
              <a:rPr lang="en-US" sz="2400" spc="-10">
                <a:cs typeface="Calibri"/>
              </a:rPr>
              <a:t>New </a:t>
            </a:r>
            <a:r>
              <a:rPr lang="en-US" sz="2400" spc="-5">
                <a:cs typeface="Calibri"/>
              </a:rPr>
              <a:t>Delhi, </a:t>
            </a:r>
            <a:r>
              <a:rPr lang="en-US" sz="2400" spc="-15">
                <a:cs typeface="Calibri"/>
              </a:rPr>
              <a:t>Singapore:</a:t>
            </a:r>
            <a:r>
              <a:rPr lang="en-US" sz="2400" spc="25">
                <a:cs typeface="Calibri"/>
              </a:rPr>
              <a:t> </a:t>
            </a:r>
            <a:r>
              <a:rPr lang="en-US" sz="2400" spc="-10">
                <a:cs typeface="Calibri"/>
              </a:rPr>
              <a:t>Sage</a:t>
            </a:r>
            <a:endParaRPr lang="en-US" sz="2400">
              <a:cs typeface="Calibri"/>
            </a:endParaRPr>
          </a:p>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617911"/>
            <a:ext cx="2819400" cy="2846389"/>
          </a:xfrm>
          <a:prstGeom prst="rect">
            <a:avLst/>
          </a:prstGeom>
        </p:spPr>
      </p:pic>
      <p:sp>
        <p:nvSpPr>
          <p:cNvPr id="5" name="TextBox 4">
            <a:extLst>
              <a:ext uri="{FF2B5EF4-FFF2-40B4-BE49-F238E27FC236}">
                <a16:creationId xmlns:a16="http://schemas.microsoft.com/office/drawing/2014/main" id="{529E914B-366A-4210-92B7-DF39065A813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446116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800px_COLOURBOX19411967.jpg"/>
          <p:cNvPicPr>
            <a:picLocks noGrp="1" noChangeAspect="1"/>
          </p:cNvPicPr>
          <p:nvPr>
            <p:ph idx="1"/>
          </p:nvPr>
        </p:nvPicPr>
        <p:blipFill>
          <a:blip r:embed="rId2"/>
          <a:stretch>
            <a:fillRect/>
          </a:stretch>
        </p:blipFill>
        <p:spPr>
          <a:xfrm>
            <a:off x="1828800" y="0"/>
            <a:ext cx="8305800" cy="6553200"/>
          </a:xfrm>
        </p:spPr>
      </p:pic>
    </p:spTree>
    <p:extLst>
      <p:ext uri="{BB962C8B-B14F-4D97-AF65-F5344CB8AC3E}">
        <p14:creationId xmlns:p14="http://schemas.microsoft.com/office/powerpoint/2010/main" val="123036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nvPr>
        </p:nvGraphicFramePr>
        <p:xfrm>
          <a:off x="1524000" y="-3"/>
          <a:ext cx="9144000" cy="6858005"/>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705119">
                <a:tc>
                  <a:txBody>
                    <a:bodyPr/>
                    <a:lstStyle/>
                    <a:p>
                      <a:r>
                        <a:rPr lang="en-US"/>
                        <a:t>Language</a:t>
                      </a:r>
                    </a:p>
                  </a:txBody>
                  <a:tcPr/>
                </a:tc>
                <a:tc>
                  <a:txBody>
                    <a:bodyPr/>
                    <a:lstStyle/>
                    <a:p>
                      <a:r>
                        <a:rPr lang="en-US"/>
                        <a:t>Language</a:t>
                      </a:r>
                    </a:p>
                  </a:txBody>
                  <a:tcPr/>
                </a:tc>
                <a:extLst>
                  <a:ext uri="{0D108BD9-81ED-4DB2-BD59-A6C34878D82A}">
                    <a16:rowId xmlns:a16="http://schemas.microsoft.com/office/drawing/2014/main" val="10000"/>
                  </a:ext>
                </a:extLst>
              </a:tr>
              <a:tr h="12170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German</a:t>
                      </a:r>
                    </a:p>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Hallo/</a:t>
                      </a:r>
                      <a:r>
                        <a:rPr lang="en-US" err="1"/>
                        <a:t>Guten</a:t>
                      </a:r>
                      <a:r>
                        <a:rPr lang="en-US"/>
                        <a:t> Tag</a:t>
                      </a:r>
                    </a:p>
                    <a:p>
                      <a:endParaRPr lang="en-US"/>
                    </a:p>
                  </a:txBody>
                  <a:tcPr/>
                </a:tc>
                <a:extLst>
                  <a:ext uri="{0D108BD9-81ED-4DB2-BD59-A6C34878D82A}">
                    <a16:rowId xmlns:a16="http://schemas.microsoft.com/office/drawing/2014/main" val="10001"/>
                  </a:ext>
                </a:extLst>
              </a:tr>
              <a:tr h="705119">
                <a:tc>
                  <a:txBody>
                    <a:bodyPr/>
                    <a:lstStyle/>
                    <a:p>
                      <a:r>
                        <a:rPr lang="en-US"/>
                        <a:t>French</a:t>
                      </a:r>
                    </a:p>
                  </a:txBody>
                  <a:tcPr/>
                </a:tc>
                <a:tc>
                  <a:txBody>
                    <a:bodyPr/>
                    <a:lstStyle/>
                    <a:p>
                      <a:r>
                        <a:rPr lang="en-US"/>
                        <a:t>Bonjour</a:t>
                      </a:r>
                    </a:p>
                  </a:txBody>
                  <a:tcPr/>
                </a:tc>
                <a:extLst>
                  <a:ext uri="{0D108BD9-81ED-4DB2-BD59-A6C34878D82A}">
                    <a16:rowId xmlns:a16="http://schemas.microsoft.com/office/drawing/2014/main" val="10002"/>
                  </a:ext>
                </a:extLst>
              </a:tr>
              <a:tr h="705119">
                <a:tc>
                  <a:txBody>
                    <a:bodyPr/>
                    <a:lstStyle/>
                    <a:p>
                      <a:r>
                        <a:rPr lang="en-US"/>
                        <a:t>Italian</a:t>
                      </a:r>
                    </a:p>
                  </a:txBody>
                  <a:tcPr/>
                </a:tc>
                <a:tc>
                  <a:txBody>
                    <a:bodyPr/>
                    <a:lstStyle/>
                    <a:p>
                      <a:r>
                        <a:rPr lang="en-US"/>
                        <a:t>Ciao</a:t>
                      </a:r>
                    </a:p>
                  </a:txBody>
                  <a:tcPr/>
                </a:tc>
                <a:extLst>
                  <a:ext uri="{0D108BD9-81ED-4DB2-BD59-A6C34878D82A}">
                    <a16:rowId xmlns:a16="http://schemas.microsoft.com/office/drawing/2014/main" val="10003"/>
                  </a:ext>
                </a:extLst>
              </a:tr>
              <a:tr h="705119">
                <a:tc>
                  <a:txBody>
                    <a:bodyPr/>
                    <a:lstStyle/>
                    <a:p>
                      <a:r>
                        <a:rPr lang="en-US"/>
                        <a:t>Chinese</a:t>
                      </a:r>
                    </a:p>
                  </a:txBody>
                  <a:tcPr/>
                </a:tc>
                <a:tc>
                  <a:txBody>
                    <a:bodyPr/>
                    <a:lstStyle/>
                    <a:p>
                      <a:r>
                        <a:rPr lang="en-US"/>
                        <a:t>Ni </a:t>
                      </a:r>
                      <a:r>
                        <a:rPr lang="en-US" err="1"/>
                        <a:t>Hau</a:t>
                      </a:r>
                      <a:endParaRPr lang="en-US"/>
                    </a:p>
                  </a:txBody>
                  <a:tcPr/>
                </a:tc>
                <a:extLst>
                  <a:ext uri="{0D108BD9-81ED-4DB2-BD59-A6C34878D82A}">
                    <a16:rowId xmlns:a16="http://schemas.microsoft.com/office/drawing/2014/main" val="10004"/>
                  </a:ext>
                </a:extLst>
              </a:tr>
              <a:tr h="705119">
                <a:tc>
                  <a:txBody>
                    <a:bodyPr/>
                    <a:lstStyle/>
                    <a:p>
                      <a:r>
                        <a:rPr lang="en-US"/>
                        <a:t>Japanese</a:t>
                      </a:r>
                    </a:p>
                  </a:txBody>
                  <a:tcPr/>
                </a:tc>
                <a:tc>
                  <a:txBody>
                    <a:bodyPr/>
                    <a:lstStyle/>
                    <a:p>
                      <a:r>
                        <a:rPr lang="en-US" err="1"/>
                        <a:t>Wa</a:t>
                      </a:r>
                      <a:r>
                        <a:rPr lang="en-US"/>
                        <a:t> Ohayo/ Konnichiwa/</a:t>
                      </a:r>
                      <a:r>
                        <a:rPr lang="en-US" err="1"/>
                        <a:t>Konban</a:t>
                      </a:r>
                      <a:endParaRPr lang="en-US"/>
                    </a:p>
                  </a:txBody>
                  <a:tcPr/>
                </a:tc>
                <a:extLst>
                  <a:ext uri="{0D108BD9-81ED-4DB2-BD59-A6C34878D82A}">
                    <a16:rowId xmlns:a16="http://schemas.microsoft.com/office/drawing/2014/main" val="10005"/>
                  </a:ext>
                </a:extLst>
              </a:tr>
              <a:tr h="705119">
                <a:tc>
                  <a:txBody>
                    <a:bodyPr/>
                    <a:lstStyle/>
                    <a:p>
                      <a:r>
                        <a:rPr lang="en-US"/>
                        <a:t>Arabic</a:t>
                      </a:r>
                    </a:p>
                  </a:txBody>
                  <a:tcPr/>
                </a:tc>
                <a:tc>
                  <a:txBody>
                    <a:bodyPr/>
                    <a:lstStyle/>
                    <a:p>
                      <a:r>
                        <a:rPr lang="en-US" err="1"/>
                        <a:t>Marhaba</a:t>
                      </a:r>
                      <a:endParaRPr lang="en-US"/>
                    </a:p>
                  </a:txBody>
                  <a:tcPr/>
                </a:tc>
                <a:extLst>
                  <a:ext uri="{0D108BD9-81ED-4DB2-BD59-A6C34878D82A}">
                    <a16:rowId xmlns:a16="http://schemas.microsoft.com/office/drawing/2014/main" val="10006"/>
                  </a:ext>
                </a:extLst>
              </a:tr>
              <a:tr h="705119">
                <a:tc>
                  <a:txBody>
                    <a:bodyPr/>
                    <a:lstStyle/>
                    <a:p>
                      <a:r>
                        <a:rPr lang="en-US" err="1"/>
                        <a:t>Portugese</a:t>
                      </a:r>
                      <a:endParaRPr lang="en-US"/>
                    </a:p>
                  </a:txBody>
                  <a:tcPr/>
                </a:tc>
                <a:tc>
                  <a:txBody>
                    <a:bodyPr/>
                    <a:lstStyle/>
                    <a:p>
                      <a:r>
                        <a:rPr lang="en-US"/>
                        <a:t>Ola</a:t>
                      </a:r>
                    </a:p>
                  </a:txBody>
                  <a:tcPr/>
                </a:tc>
                <a:extLst>
                  <a:ext uri="{0D108BD9-81ED-4DB2-BD59-A6C34878D82A}">
                    <a16:rowId xmlns:a16="http://schemas.microsoft.com/office/drawing/2014/main" val="10007"/>
                  </a:ext>
                </a:extLst>
              </a:tr>
              <a:tr h="705119">
                <a:tc>
                  <a:txBody>
                    <a:bodyPr/>
                    <a:lstStyle/>
                    <a:p>
                      <a:r>
                        <a:rPr lang="en-US"/>
                        <a:t>Russian</a:t>
                      </a:r>
                    </a:p>
                  </a:txBody>
                  <a:tcPr/>
                </a:tc>
                <a:tc>
                  <a:txBody>
                    <a:bodyPr/>
                    <a:lstStyle/>
                    <a:p>
                      <a:r>
                        <a:rPr lang="en-US" sz="1800" b="0" i="0" kern="1200">
                          <a:solidFill>
                            <a:schemeClr val="dk1"/>
                          </a:solidFill>
                          <a:latin typeface="+mn-lt"/>
                          <a:ea typeface="+mn-ea"/>
                          <a:cs typeface="+mn-cs"/>
                        </a:rPr>
                        <a:t>ZDRAS-TVUY-TE</a:t>
                      </a:r>
                      <a:endParaRPr lang="en-US"/>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03925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4759535950_7bca6684c8.jpeg"/>
          <p:cNvPicPr>
            <a:picLocks noGrp="1" noChangeAspect="1"/>
          </p:cNvPicPr>
          <p:nvPr>
            <p:ph idx="1"/>
          </p:nvPr>
        </p:nvPicPr>
        <p:blipFill>
          <a:blip r:embed="rId2"/>
          <a:stretch>
            <a:fillRect/>
          </a:stretch>
        </p:blipFill>
        <p:spPr>
          <a:xfrm>
            <a:off x="2881714" y="457200"/>
            <a:ext cx="7176686" cy="5418124"/>
          </a:xfrm>
        </p:spPr>
      </p:pic>
    </p:spTree>
    <p:extLst>
      <p:ext uri="{BB962C8B-B14F-4D97-AF65-F5344CB8AC3E}">
        <p14:creationId xmlns:p14="http://schemas.microsoft.com/office/powerpoint/2010/main" val="532603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nvPr>
        </p:nvGraphicFramePr>
        <p:xfrm>
          <a:off x="1524000" y="-2"/>
          <a:ext cx="9144000" cy="6858001"/>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656139">
                <a:tc>
                  <a:txBody>
                    <a:bodyPr/>
                    <a:lstStyle/>
                    <a:p>
                      <a:r>
                        <a:rPr lang="en-US"/>
                        <a:t>Language</a:t>
                      </a:r>
                    </a:p>
                  </a:txBody>
                  <a:tcPr/>
                </a:tc>
                <a:tc>
                  <a:txBody>
                    <a:bodyPr/>
                    <a:lstStyle/>
                    <a:p>
                      <a:r>
                        <a:rPr lang="en-US"/>
                        <a:t>Language</a:t>
                      </a:r>
                    </a:p>
                  </a:txBody>
                  <a:tcPr/>
                </a:tc>
                <a:extLst>
                  <a:ext uri="{0D108BD9-81ED-4DB2-BD59-A6C34878D82A}">
                    <a16:rowId xmlns:a16="http://schemas.microsoft.com/office/drawing/2014/main" val="10000"/>
                  </a:ext>
                </a:extLst>
              </a:tr>
              <a:tr h="11325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German</a:t>
                      </a:r>
                    </a:p>
                    <a:p>
                      <a:endParaRPr lang="en-US"/>
                    </a:p>
                  </a:txBody>
                  <a:tcPr/>
                </a:tc>
                <a:tc>
                  <a:txBody>
                    <a:bodyPr/>
                    <a:lstStyle/>
                    <a:p>
                      <a:r>
                        <a:rPr lang="en-US" sz="1800" b="0" i="0" kern="1200" err="1">
                          <a:solidFill>
                            <a:schemeClr val="dk1"/>
                          </a:solidFill>
                          <a:latin typeface="+mn-lt"/>
                          <a:ea typeface="+mn-ea"/>
                          <a:cs typeface="+mn-cs"/>
                        </a:rPr>
                        <a:t>Danke</a:t>
                      </a:r>
                      <a:r>
                        <a:rPr lang="en-US" sz="1800" b="0" i="0" kern="1200">
                          <a:solidFill>
                            <a:schemeClr val="dk1"/>
                          </a:solidFill>
                          <a:latin typeface="+mn-lt"/>
                          <a:ea typeface="+mn-ea"/>
                          <a:cs typeface="+mn-cs"/>
                        </a:rPr>
                        <a:t> </a:t>
                      </a:r>
                      <a:r>
                        <a:rPr lang="en-US" sz="1800" b="0" i="0" kern="1200" err="1">
                          <a:solidFill>
                            <a:schemeClr val="dk1"/>
                          </a:solidFill>
                          <a:latin typeface="+mn-lt"/>
                          <a:ea typeface="+mn-ea"/>
                          <a:cs typeface="+mn-cs"/>
                        </a:rPr>
                        <a:t>sehr</a:t>
                      </a:r>
                      <a:endParaRPr lang="en-US"/>
                    </a:p>
                  </a:txBody>
                  <a:tcPr/>
                </a:tc>
                <a:extLst>
                  <a:ext uri="{0D108BD9-81ED-4DB2-BD59-A6C34878D82A}">
                    <a16:rowId xmlns:a16="http://schemas.microsoft.com/office/drawing/2014/main" val="10001"/>
                  </a:ext>
                </a:extLst>
              </a:tr>
              <a:tr h="1132514">
                <a:tc>
                  <a:txBody>
                    <a:bodyPr/>
                    <a:lstStyle/>
                    <a:p>
                      <a:r>
                        <a:rPr lang="en-US"/>
                        <a:t>French</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dk1"/>
                          </a:solidFill>
                          <a:latin typeface="+mn-lt"/>
                          <a:ea typeface="+mn-ea"/>
                          <a:cs typeface="+mn-cs"/>
                        </a:rPr>
                        <a:t>Merci </a:t>
                      </a:r>
                      <a:endParaRPr lang="en-US"/>
                    </a:p>
                    <a:p>
                      <a:endParaRPr lang="en-US"/>
                    </a:p>
                  </a:txBody>
                  <a:tcPr/>
                </a:tc>
                <a:extLst>
                  <a:ext uri="{0D108BD9-81ED-4DB2-BD59-A6C34878D82A}">
                    <a16:rowId xmlns:a16="http://schemas.microsoft.com/office/drawing/2014/main" val="10002"/>
                  </a:ext>
                </a:extLst>
              </a:tr>
              <a:tr h="656139">
                <a:tc>
                  <a:txBody>
                    <a:bodyPr/>
                    <a:lstStyle/>
                    <a:p>
                      <a:r>
                        <a:rPr lang="en-US"/>
                        <a:t>Italian</a:t>
                      </a:r>
                    </a:p>
                  </a:txBody>
                  <a:tcPr/>
                </a:tc>
                <a:tc>
                  <a:txBody>
                    <a:bodyPr/>
                    <a:lstStyle/>
                    <a:p>
                      <a:r>
                        <a:rPr lang="en-US" sz="1800" b="0" i="0" kern="1200">
                          <a:solidFill>
                            <a:schemeClr val="dk1"/>
                          </a:solidFill>
                          <a:latin typeface="+mn-lt"/>
                          <a:ea typeface="+mn-ea"/>
                          <a:cs typeface="+mn-cs"/>
                        </a:rPr>
                        <a:t>Grazie</a:t>
                      </a:r>
                      <a:endParaRPr lang="en-US"/>
                    </a:p>
                  </a:txBody>
                  <a:tcPr/>
                </a:tc>
                <a:extLst>
                  <a:ext uri="{0D108BD9-81ED-4DB2-BD59-A6C34878D82A}">
                    <a16:rowId xmlns:a16="http://schemas.microsoft.com/office/drawing/2014/main" val="10003"/>
                  </a:ext>
                </a:extLst>
              </a:tr>
              <a:tr h="656139">
                <a:tc>
                  <a:txBody>
                    <a:bodyPr/>
                    <a:lstStyle/>
                    <a:p>
                      <a:r>
                        <a:rPr lang="en-US"/>
                        <a:t>Chinese</a:t>
                      </a:r>
                    </a:p>
                  </a:txBody>
                  <a:tcPr/>
                </a:tc>
                <a:tc>
                  <a:txBody>
                    <a:bodyPr/>
                    <a:lstStyle/>
                    <a:p>
                      <a:r>
                        <a:rPr lang="en-US" sz="1800" b="0" i="0" kern="1200">
                          <a:solidFill>
                            <a:schemeClr val="dk1"/>
                          </a:solidFill>
                          <a:latin typeface="+mn-lt"/>
                          <a:ea typeface="+mn-ea"/>
                          <a:cs typeface="+mn-cs"/>
                        </a:rPr>
                        <a:t>do </a:t>
                      </a:r>
                      <a:r>
                        <a:rPr lang="en-US" sz="1800" b="0" i="0" kern="1200" err="1">
                          <a:solidFill>
                            <a:schemeClr val="dk1"/>
                          </a:solidFill>
                          <a:latin typeface="+mn-lt"/>
                          <a:ea typeface="+mn-ea"/>
                          <a:cs typeface="+mn-cs"/>
                        </a:rPr>
                        <a:t>jeh</a:t>
                      </a:r>
                      <a:r>
                        <a:rPr lang="en-US" sz="1800" b="0" i="0" kern="1200">
                          <a:solidFill>
                            <a:schemeClr val="dk1"/>
                          </a:solidFill>
                          <a:latin typeface="+mn-lt"/>
                          <a:ea typeface="+mn-ea"/>
                          <a:cs typeface="+mn-cs"/>
                        </a:rPr>
                        <a:t>, </a:t>
                      </a:r>
                      <a:r>
                        <a:rPr lang="en-US" sz="1800" b="0" i="0" kern="1200" err="1">
                          <a:solidFill>
                            <a:schemeClr val="dk1"/>
                          </a:solidFill>
                          <a:latin typeface="+mn-lt"/>
                          <a:ea typeface="+mn-ea"/>
                          <a:cs typeface="+mn-cs"/>
                        </a:rPr>
                        <a:t>daw-dyeh</a:t>
                      </a:r>
                      <a:r>
                        <a:rPr lang="en-US" sz="1800" b="0" i="0" kern="1200">
                          <a:solidFill>
                            <a:schemeClr val="dk1"/>
                          </a:solidFill>
                          <a:latin typeface="+mn-lt"/>
                          <a:ea typeface="+mn-ea"/>
                          <a:cs typeface="+mn-cs"/>
                        </a:rPr>
                        <a:t>.</a:t>
                      </a:r>
                      <a:endParaRPr lang="en-US"/>
                    </a:p>
                  </a:txBody>
                  <a:tcPr/>
                </a:tc>
                <a:extLst>
                  <a:ext uri="{0D108BD9-81ED-4DB2-BD59-A6C34878D82A}">
                    <a16:rowId xmlns:a16="http://schemas.microsoft.com/office/drawing/2014/main" val="10004"/>
                  </a:ext>
                </a:extLst>
              </a:tr>
              <a:tr h="656139">
                <a:tc>
                  <a:txBody>
                    <a:bodyPr/>
                    <a:lstStyle/>
                    <a:p>
                      <a:r>
                        <a:rPr lang="en-US"/>
                        <a:t>Japanese</a:t>
                      </a:r>
                    </a:p>
                  </a:txBody>
                  <a:tcPr/>
                </a:tc>
                <a:tc>
                  <a:txBody>
                    <a:bodyPr/>
                    <a:lstStyle/>
                    <a:p>
                      <a:r>
                        <a:rPr lang="en-US" sz="1800" b="0" i="0" kern="1200">
                          <a:solidFill>
                            <a:schemeClr val="dk1"/>
                          </a:solidFill>
                          <a:latin typeface="+mn-lt"/>
                          <a:ea typeface="+mn-ea"/>
                          <a:cs typeface="+mn-cs"/>
                        </a:rPr>
                        <a:t>Arigato</a:t>
                      </a:r>
                      <a:endParaRPr lang="en-US"/>
                    </a:p>
                  </a:txBody>
                  <a:tcPr/>
                </a:tc>
                <a:extLst>
                  <a:ext uri="{0D108BD9-81ED-4DB2-BD59-A6C34878D82A}">
                    <a16:rowId xmlns:a16="http://schemas.microsoft.com/office/drawing/2014/main" val="10005"/>
                  </a:ext>
                </a:extLst>
              </a:tr>
              <a:tr h="656139">
                <a:tc>
                  <a:txBody>
                    <a:bodyPr/>
                    <a:lstStyle/>
                    <a:p>
                      <a:r>
                        <a:rPr lang="en-US"/>
                        <a:t>Arabic</a:t>
                      </a:r>
                    </a:p>
                  </a:txBody>
                  <a:tcPr/>
                </a:tc>
                <a:tc>
                  <a:txBody>
                    <a:bodyPr/>
                    <a:lstStyle/>
                    <a:p>
                      <a:r>
                        <a:rPr lang="en-US" err="1"/>
                        <a:t>shukraan</a:t>
                      </a:r>
                      <a:endParaRPr lang="en-US"/>
                    </a:p>
                  </a:txBody>
                  <a:tcPr/>
                </a:tc>
                <a:extLst>
                  <a:ext uri="{0D108BD9-81ED-4DB2-BD59-A6C34878D82A}">
                    <a16:rowId xmlns:a16="http://schemas.microsoft.com/office/drawing/2014/main" val="10006"/>
                  </a:ext>
                </a:extLst>
              </a:tr>
              <a:tr h="656139">
                <a:tc>
                  <a:txBody>
                    <a:bodyPr/>
                    <a:lstStyle/>
                    <a:p>
                      <a:r>
                        <a:rPr lang="en-US" err="1"/>
                        <a:t>Portugese</a:t>
                      </a:r>
                      <a:endParaRPr lang="en-US"/>
                    </a:p>
                  </a:txBody>
                  <a:tcPr/>
                </a:tc>
                <a:tc>
                  <a:txBody>
                    <a:bodyPr/>
                    <a:lstStyle/>
                    <a:p>
                      <a:r>
                        <a:rPr lang="pt-PT"/>
                        <a:t>obrigado</a:t>
                      </a:r>
                      <a:endParaRPr lang="en-US"/>
                    </a:p>
                  </a:txBody>
                  <a:tcPr/>
                </a:tc>
                <a:extLst>
                  <a:ext uri="{0D108BD9-81ED-4DB2-BD59-A6C34878D82A}">
                    <a16:rowId xmlns:a16="http://schemas.microsoft.com/office/drawing/2014/main" val="10007"/>
                  </a:ext>
                </a:extLst>
              </a:tr>
              <a:tr h="656139">
                <a:tc>
                  <a:txBody>
                    <a:bodyPr/>
                    <a:lstStyle/>
                    <a:p>
                      <a:r>
                        <a:rPr lang="en-US"/>
                        <a:t>Russian</a:t>
                      </a:r>
                    </a:p>
                  </a:txBody>
                  <a:tcPr/>
                </a:tc>
                <a:tc>
                  <a:txBody>
                    <a:bodyPr/>
                    <a:lstStyle/>
                    <a:p>
                      <a:r>
                        <a:rPr lang="en-US" sz="1800" b="0" i="0" kern="1200" err="1">
                          <a:solidFill>
                            <a:schemeClr val="dk1"/>
                          </a:solidFill>
                          <a:latin typeface="+mn-lt"/>
                          <a:ea typeface="+mn-ea"/>
                          <a:cs typeface="+mn-cs"/>
                        </a:rPr>
                        <a:t>Spasiba</a:t>
                      </a:r>
                      <a:endParaRPr lang="en-US"/>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51646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ownload (1).jpg"/>
          <p:cNvPicPr>
            <a:picLocks noGrp="1" noChangeAspect="1"/>
          </p:cNvPicPr>
          <p:nvPr>
            <p:ph idx="1"/>
          </p:nvPr>
        </p:nvPicPr>
        <p:blipFill>
          <a:blip r:embed="rId2"/>
          <a:stretch>
            <a:fillRect/>
          </a:stretch>
        </p:blipFill>
        <p:spPr>
          <a:xfrm>
            <a:off x="1733939" y="457200"/>
            <a:ext cx="7943461" cy="6117771"/>
          </a:xfrm>
        </p:spPr>
      </p:pic>
    </p:spTree>
    <p:extLst>
      <p:ext uri="{BB962C8B-B14F-4D97-AF65-F5344CB8AC3E}">
        <p14:creationId xmlns:p14="http://schemas.microsoft.com/office/powerpoint/2010/main" val="326269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hands.jpg"/>
          <p:cNvPicPr>
            <a:picLocks noGrp="1" noChangeAspect="1"/>
          </p:cNvPicPr>
          <p:nvPr>
            <p:ph idx="1"/>
          </p:nvPr>
        </p:nvPicPr>
        <p:blipFill>
          <a:blip r:embed="rId2"/>
          <a:stretch>
            <a:fillRect/>
          </a:stretch>
        </p:blipFill>
        <p:spPr>
          <a:xfrm>
            <a:off x="252248" y="533400"/>
            <a:ext cx="10568152" cy="5867400"/>
          </a:xfrm>
        </p:spPr>
      </p:pic>
    </p:spTree>
    <p:extLst>
      <p:ext uri="{BB962C8B-B14F-4D97-AF65-F5344CB8AC3E}">
        <p14:creationId xmlns:p14="http://schemas.microsoft.com/office/powerpoint/2010/main" val="2462467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lide-39-1024.jpg"/>
          <p:cNvPicPr>
            <a:picLocks noGrp="1" noChangeAspect="1"/>
          </p:cNvPicPr>
          <p:nvPr>
            <p:ph idx="1"/>
          </p:nvPr>
        </p:nvPicPr>
        <p:blipFill>
          <a:blip r:embed="rId2"/>
          <a:stretch>
            <a:fillRect/>
          </a:stretch>
        </p:blipFill>
        <p:spPr>
          <a:xfrm>
            <a:off x="1656292" y="533401"/>
            <a:ext cx="8706909" cy="5592763"/>
          </a:xfrm>
        </p:spPr>
      </p:pic>
    </p:spTree>
    <p:extLst>
      <p:ext uri="{BB962C8B-B14F-4D97-AF65-F5344CB8AC3E}">
        <p14:creationId xmlns:p14="http://schemas.microsoft.com/office/powerpoint/2010/main" val="1646497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p_1535_2.jpg"/>
          <p:cNvPicPr>
            <a:picLocks noGrp="1" noChangeAspect="1"/>
          </p:cNvPicPr>
          <p:nvPr>
            <p:ph idx="1"/>
          </p:nvPr>
        </p:nvPicPr>
        <p:blipFill>
          <a:blip r:embed="rId2"/>
          <a:stretch>
            <a:fillRect/>
          </a:stretch>
        </p:blipFill>
        <p:spPr>
          <a:xfrm>
            <a:off x="1919515" y="685800"/>
            <a:ext cx="7529285" cy="5715000"/>
          </a:xfrm>
        </p:spPr>
      </p:pic>
    </p:spTree>
    <p:extLst>
      <p:ext uri="{BB962C8B-B14F-4D97-AF65-F5344CB8AC3E}">
        <p14:creationId xmlns:p14="http://schemas.microsoft.com/office/powerpoint/2010/main" val="3323092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550858b269bedde02c092d78-1136-568.jpg"/>
          <p:cNvPicPr>
            <a:picLocks noGrp="1" noChangeAspect="1"/>
          </p:cNvPicPr>
          <p:nvPr>
            <p:ph idx="1"/>
          </p:nvPr>
        </p:nvPicPr>
        <p:blipFill>
          <a:blip r:embed="rId2"/>
          <a:stretch>
            <a:fillRect/>
          </a:stretch>
        </p:blipFill>
        <p:spPr>
          <a:xfrm>
            <a:off x="1752600" y="228600"/>
            <a:ext cx="8686800" cy="6400800"/>
          </a:xfrm>
        </p:spPr>
      </p:pic>
    </p:spTree>
    <p:extLst>
      <p:ext uri="{BB962C8B-B14F-4D97-AF65-F5344CB8AC3E}">
        <p14:creationId xmlns:p14="http://schemas.microsoft.com/office/powerpoint/2010/main" val="3802199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Eye Contact</a:t>
            </a:r>
          </a:p>
        </p:txBody>
      </p:sp>
      <p:sp>
        <p:nvSpPr>
          <p:cNvPr id="3" name="Content Placeholder 2"/>
          <p:cNvSpPr>
            <a:spLocks noGrp="1"/>
          </p:cNvSpPr>
          <p:nvPr>
            <p:ph idx="1"/>
          </p:nvPr>
        </p:nvSpPr>
        <p:spPr/>
        <p:txBody>
          <a:bodyPr>
            <a:normAutofit/>
          </a:bodyPr>
          <a:lstStyle/>
          <a:p>
            <a:r>
              <a:rPr lang="en-US"/>
              <a:t>USA : Honesty</a:t>
            </a:r>
          </a:p>
          <a:p>
            <a:r>
              <a:rPr lang="en-US"/>
              <a:t>India: depends on age/ relationship/gender</a:t>
            </a:r>
          </a:p>
          <a:p>
            <a:r>
              <a:rPr lang="en-US"/>
              <a:t>Arab : Avoiding eye contact= rude/disrespectful</a:t>
            </a:r>
          </a:p>
          <a:p>
            <a:r>
              <a:rPr lang="en-US"/>
              <a:t>UK: Constant eye contact uncomfortable</a:t>
            </a:r>
          </a:p>
          <a:p>
            <a:r>
              <a:rPr lang="en-US"/>
              <a:t>South Asian countries: Looking in the eye is rude/aggressive.</a:t>
            </a:r>
          </a:p>
        </p:txBody>
      </p:sp>
    </p:spTree>
    <p:extLst>
      <p:ext uri="{BB962C8B-B14F-4D97-AF65-F5344CB8AC3E}">
        <p14:creationId xmlns:p14="http://schemas.microsoft.com/office/powerpoint/2010/main" val="2405439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Think?</a:t>
            </a:r>
            <a:endParaRPr lang="en-IN"/>
          </a:p>
        </p:txBody>
      </p:sp>
      <p:sp>
        <p:nvSpPr>
          <p:cNvPr id="3" name="Content Placeholder 2"/>
          <p:cNvSpPr>
            <a:spLocks noGrp="1"/>
          </p:cNvSpPr>
          <p:nvPr>
            <p:ph idx="1"/>
          </p:nvPr>
        </p:nvSpPr>
        <p:spPr/>
        <p:txBody>
          <a:bodyPr/>
          <a:lstStyle/>
          <a:p>
            <a:pPr lvl="0"/>
            <a:r>
              <a:rPr lang="en-US"/>
              <a:t>Can you be </a:t>
            </a:r>
            <a:r>
              <a:rPr lang="en-US" u="sng"/>
              <a:t>certain</a:t>
            </a:r>
            <a:r>
              <a:rPr lang="en-US"/>
              <a:t> that your words and actions will be interpreted as intended? </a:t>
            </a:r>
          </a:p>
          <a:p>
            <a:pPr lvl="0"/>
            <a:r>
              <a:rPr lang="en-US"/>
              <a:t>Can you </a:t>
            </a:r>
            <a:r>
              <a:rPr lang="en-US" u="sng"/>
              <a:t>increase the probability that the meaning as you intended is constructed</a:t>
            </a:r>
            <a:r>
              <a:rPr lang="en-US"/>
              <a:t>? </a:t>
            </a:r>
          </a:p>
          <a:p>
            <a:endParaRPr lang="en-IN"/>
          </a:p>
        </p:txBody>
      </p:sp>
      <p:pic>
        <p:nvPicPr>
          <p:cNvPr id="5" name="Content Placeholder 3" descr="e140ad99b6592c7afef94d0b9eeaf6a2.jpg"/>
          <p:cNvPicPr>
            <a:picLocks noChangeAspect="1"/>
          </p:cNvPicPr>
          <p:nvPr/>
        </p:nvPicPr>
        <p:blipFill rotWithShape="1">
          <a:blip r:embed="rId2"/>
          <a:srcRect t="6840" b="12736"/>
          <a:stretch/>
        </p:blipFill>
        <p:spPr>
          <a:xfrm>
            <a:off x="8113221" y="3408218"/>
            <a:ext cx="3100647" cy="2834640"/>
          </a:xfrm>
          <a:prstGeom prst="rect">
            <a:avLst/>
          </a:prstGeom>
        </p:spPr>
      </p:pic>
    </p:spTree>
    <p:extLst>
      <p:ext uri="{BB962C8B-B14F-4D97-AF65-F5344CB8AC3E}">
        <p14:creationId xmlns:p14="http://schemas.microsoft.com/office/powerpoint/2010/main" val="1361223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70a2f4085e72a3b5fb81a89ec64f883.jpg"/>
          <p:cNvPicPr>
            <a:picLocks noGrp="1" noChangeAspect="1"/>
          </p:cNvPicPr>
          <p:nvPr>
            <p:ph idx="1"/>
          </p:nvPr>
        </p:nvPicPr>
        <p:blipFill>
          <a:blip r:embed="rId2"/>
          <a:stretch>
            <a:fillRect/>
          </a:stretch>
        </p:blipFill>
        <p:spPr>
          <a:xfrm>
            <a:off x="1524000" y="152400"/>
            <a:ext cx="9448800" cy="6553200"/>
          </a:xfrm>
        </p:spPr>
      </p:pic>
    </p:spTree>
    <p:extLst>
      <p:ext uri="{BB962C8B-B14F-4D97-AF65-F5344CB8AC3E}">
        <p14:creationId xmlns:p14="http://schemas.microsoft.com/office/powerpoint/2010/main" val="830124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etiquette-english-french-comparison-infographic-2-638.jpg"/>
          <p:cNvPicPr>
            <a:picLocks noGrp="1" noChangeAspect="1"/>
          </p:cNvPicPr>
          <p:nvPr>
            <p:ph idx="1"/>
          </p:nvPr>
        </p:nvPicPr>
        <p:blipFill>
          <a:blip r:embed="rId2"/>
          <a:stretch>
            <a:fillRect/>
          </a:stretch>
        </p:blipFill>
        <p:spPr>
          <a:xfrm>
            <a:off x="964406" y="0"/>
            <a:ext cx="9551194" cy="7086600"/>
          </a:xfrm>
        </p:spPr>
      </p:pic>
    </p:spTree>
    <p:extLst>
      <p:ext uri="{BB962C8B-B14F-4D97-AF65-F5344CB8AC3E}">
        <p14:creationId xmlns:p14="http://schemas.microsoft.com/office/powerpoint/2010/main" val="3012537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Greetings</a:t>
            </a:r>
          </a:p>
        </p:txBody>
      </p:sp>
      <p:sp>
        <p:nvSpPr>
          <p:cNvPr id="3" name="Content Placeholder 2"/>
          <p:cNvSpPr>
            <a:spLocks noGrp="1"/>
          </p:cNvSpPr>
          <p:nvPr>
            <p:ph idx="1"/>
          </p:nvPr>
        </p:nvSpPr>
        <p:spPr/>
        <p:txBody>
          <a:bodyPr/>
          <a:lstStyle/>
          <a:p>
            <a:r>
              <a:rPr lang="en-US"/>
              <a:t>Americans = Firm Handshake</a:t>
            </a:r>
          </a:p>
          <a:p>
            <a:r>
              <a:rPr lang="en-US"/>
              <a:t>French = Light quick. Don’t handshake superiors</a:t>
            </a:r>
          </a:p>
          <a:p>
            <a:r>
              <a:rPr lang="en-US"/>
              <a:t>British = soft handshake</a:t>
            </a:r>
          </a:p>
          <a:p>
            <a:r>
              <a:rPr lang="en-US"/>
              <a:t>Arabs =repeated frequently</a:t>
            </a:r>
          </a:p>
          <a:p>
            <a:r>
              <a:rPr lang="en-US"/>
              <a:t>Chinese/Japanese = unfamiliar and uncomfortable. Bow= depending on age/seniority</a:t>
            </a:r>
          </a:p>
        </p:txBody>
      </p:sp>
    </p:spTree>
    <p:extLst>
      <p:ext uri="{BB962C8B-B14F-4D97-AF65-F5344CB8AC3E}">
        <p14:creationId xmlns:p14="http://schemas.microsoft.com/office/powerpoint/2010/main" val="1448994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pace.jpg"/>
          <p:cNvPicPr>
            <a:picLocks noGrp="1" noChangeAspect="1"/>
          </p:cNvPicPr>
          <p:nvPr>
            <p:ph idx="1"/>
          </p:nvPr>
        </p:nvPicPr>
        <p:blipFill>
          <a:blip r:embed="rId2"/>
          <a:stretch>
            <a:fillRect/>
          </a:stretch>
        </p:blipFill>
        <p:spPr>
          <a:xfrm>
            <a:off x="249383" y="381000"/>
            <a:ext cx="10799617" cy="6248400"/>
          </a:xfrm>
        </p:spPr>
      </p:pic>
    </p:spTree>
    <p:extLst>
      <p:ext uri="{BB962C8B-B14F-4D97-AF65-F5344CB8AC3E}">
        <p14:creationId xmlns:p14="http://schemas.microsoft.com/office/powerpoint/2010/main" val="200658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Business cards</a:t>
            </a:r>
          </a:p>
        </p:txBody>
      </p:sp>
      <p:sp>
        <p:nvSpPr>
          <p:cNvPr id="3" name="Content Placeholder 2"/>
          <p:cNvSpPr>
            <a:spLocks noGrp="1"/>
          </p:cNvSpPr>
          <p:nvPr>
            <p:ph idx="1"/>
          </p:nvPr>
        </p:nvSpPr>
        <p:spPr/>
        <p:txBody>
          <a:bodyPr/>
          <a:lstStyle/>
          <a:p>
            <a:r>
              <a:rPr lang="en-US"/>
              <a:t>Japan : Carefully receive a business card with both hands. Going to a business meeting without a card is rude</a:t>
            </a:r>
          </a:p>
          <a:p>
            <a:r>
              <a:rPr lang="en-US"/>
              <a:t>Don’t put in the pocket. Store in a purse.</a:t>
            </a:r>
          </a:p>
        </p:txBody>
      </p:sp>
    </p:spTree>
    <p:extLst>
      <p:ext uri="{BB962C8B-B14F-4D97-AF65-F5344CB8AC3E}">
        <p14:creationId xmlns:p14="http://schemas.microsoft.com/office/powerpoint/2010/main" val="16826288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Language </a:t>
            </a:r>
          </a:p>
        </p:txBody>
      </p:sp>
      <p:sp>
        <p:nvSpPr>
          <p:cNvPr id="3" name="Content Placeholder 2"/>
          <p:cNvSpPr>
            <a:spLocks noGrp="1"/>
          </p:cNvSpPr>
          <p:nvPr>
            <p:ph idx="1"/>
          </p:nvPr>
        </p:nvSpPr>
        <p:spPr/>
        <p:txBody>
          <a:bodyPr>
            <a:normAutofit/>
          </a:bodyPr>
          <a:lstStyle/>
          <a:p>
            <a:r>
              <a:rPr lang="en-US"/>
              <a:t>In English : Yes = Affirmative; No= Negative</a:t>
            </a:r>
          </a:p>
          <a:p>
            <a:r>
              <a:rPr lang="en-US"/>
              <a:t>In other cultures: Yes/No = You are right/wrong</a:t>
            </a:r>
          </a:p>
          <a:p>
            <a:r>
              <a:rPr lang="en-US"/>
              <a:t>Example:</a:t>
            </a:r>
          </a:p>
          <a:p>
            <a:pPr>
              <a:buNone/>
            </a:pPr>
            <a:r>
              <a:rPr lang="en-US"/>
              <a:t>Are you not coming ?</a:t>
            </a:r>
          </a:p>
          <a:p>
            <a:pPr>
              <a:buNone/>
            </a:pPr>
            <a:r>
              <a:rPr lang="en-US"/>
              <a:t>Yes, I am not coming.</a:t>
            </a:r>
          </a:p>
          <a:p>
            <a:pPr>
              <a:buNone/>
            </a:pPr>
            <a:r>
              <a:rPr lang="en-US"/>
              <a:t>In Chinese : yes means “ I am Listening to you”</a:t>
            </a:r>
          </a:p>
          <a:p>
            <a:r>
              <a:rPr lang="en-US"/>
              <a:t>Use of humor/sarcasm in conversations is not acceptable in Japanese/Chinese cultures.</a:t>
            </a:r>
          </a:p>
        </p:txBody>
      </p:sp>
    </p:spTree>
    <p:extLst>
      <p:ext uri="{BB962C8B-B14F-4D97-AF65-F5344CB8AC3E}">
        <p14:creationId xmlns:p14="http://schemas.microsoft.com/office/powerpoint/2010/main" val="25773076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Module 3 : Communication for Career Building</a:t>
            </a:r>
          </a:p>
        </p:txBody>
      </p:sp>
      <p:sp>
        <p:nvSpPr>
          <p:cNvPr id="3" name="Content Placeholder 2"/>
          <p:cNvSpPr>
            <a:spLocks noGrp="1"/>
          </p:cNvSpPr>
          <p:nvPr>
            <p:ph idx="1"/>
          </p:nvPr>
        </p:nvSpPr>
        <p:spPr/>
        <p:txBody>
          <a:bodyPr/>
          <a:lstStyle/>
          <a:p>
            <a:pPr marL="0" indent="0">
              <a:buNone/>
            </a:pPr>
            <a:r>
              <a:rPr lang="en-US"/>
              <a:t>•	Cover Letters and Resume</a:t>
            </a:r>
          </a:p>
          <a:p>
            <a:pPr marL="0" indent="0">
              <a:buNone/>
            </a:pPr>
            <a:r>
              <a:rPr lang="en-US"/>
              <a:t>•	E-mail and Report</a:t>
            </a:r>
          </a:p>
          <a:p>
            <a:pPr marL="0" indent="0">
              <a:buNone/>
            </a:pPr>
            <a:r>
              <a:rPr lang="en-US"/>
              <a:t>•	Types of Resume</a:t>
            </a:r>
          </a:p>
          <a:p>
            <a:pPr marL="0" indent="0">
              <a:buNone/>
            </a:pPr>
            <a:r>
              <a:rPr lang="en-US"/>
              <a:t>•	Concept and Rationale of Group Discussion</a:t>
            </a:r>
          </a:p>
          <a:p>
            <a:pPr marL="0" indent="0">
              <a:buNone/>
            </a:pPr>
            <a:r>
              <a:rPr lang="en-US"/>
              <a:t>•	Skills and Aspects assessed in Group Discussion</a:t>
            </a:r>
          </a:p>
          <a:p>
            <a:pPr marL="0" indent="0">
              <a:buNone/>
            </a:pPr>
            <a:r>
              <a:rPr lang="en-US"/>
              <a:t>•	Concept and Rationale of Personal Interview</a:t>
            </a:r>
          </a:p>
          <a:p>
            <a:pPr marL="0" indent="0">
              <a:buNone/>
            </a:pPr>
            <a:r>
              <a:rPr lang="en-US"/>
              <a:t>•	Types of Personal Interview</a:t>
            </a:r>
          </a:p>
          <a:p>
            <a:pPr marL="0" indent="0">
              <a:buNone/>
            </a:pPr>
            <a:r>
              <a:rPr lang="en-US"/>
              <a:t>•	Writing Statement of Purpose</a:t>
            </a:r>
          </a:p>
          <a:p>
            <a:endParaRPr lang="en-IN"/>
          </a:p>
        </p:txBody>
      </p:sp>
    </p:spTree>
    <p:extLst>
      <p:ext uri="{BB962C8B-B14F-4D97-AF65-F5344CB8AC3E}">
        <p14:creationId xmlns:p14="http://schemas.microsoft.com/office/powerpoint/2010/main" val="3572940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94119" y="91108"/>
            <a:ext cx="9357904" cy="6733759"/>
          </a:xfrm>
          <a:prstGeom prst="rect">
            <a:avLst/>
          </a:prstGeom>
          <a:blipFill>
            <a:blip r:embed="rId2" cstate="print"/>
            <a:stretch>
              <a:fillRect/>
            </a:stretch>
          </a:blipFill>
        </p:spPr>
        <p:txBody>
          <a:bodyPr wrap="square" lIns="0" tIns="0" rIns="0" bIns="0" rtlCol="0"/>
          <a:lstStyle/>
          <a:p>
            <a:endParaRPr/>
          </a:p>
        </p:txBody>
      </p:sp>
      <p:sp>
        <p:nvSpPr>
          <p:cNvPr id="3" name="TextBox 2">
            <a:extLst>
              <a:ext uri="{FF2B5EF4-FFF2-40B4-BE49-F238E27FC236}">
                <a16:creationId xmlns:a16="http://schemas.microsoft.com/office/drawing/2014/main" id="{F7C99DBD-9608-4B21-9E77-D4B2677A4D5C}"/>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4" name="TextBox 3">
            <a:extLst>
              <a:ext uri="{FF2B5EF4-FFF2-40B4-BE49-F238E27FC236}">
                <a16:creationId xmlns:a16="http://schemas.microsoft.com/office/drawing/2014/main" id="{CAF43DAB-2067-4BB5-8E2C-65A6E87AF03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5" name="TextBox 4">
            <a:extLst>
              <a:ext uri="{FF2B5EF4-FFF2-40B4-BE49-F238E27FC236}">
                <a16:creationId xmlns:a16="http://schemas.microsoft.com/office/drawing/2014/main" id="{6BC5F7BD-52BB-4158-9C2E-5BEBCAD02358}"/>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6" name="TextBox 5">
            <a:extLst>
              <a:ext uri="{FF2B5EF4-FFF2-40B4-BE49-F238E27FC236}">
                <a16:creationId xmlns:a16="http://schemas.microsoft.com/office/drawing/2014/main" id="{35B39509-A380-48AA-91DD-8B9CD63D63F4}"/>
              </a:ext>
            </a:extLst>
          </p:cNvPr>
          <p:cNvSpPr txBox="1"/>
          <p:nvPr/>
        </p:nvSpPr>
        <p:spPr>
          <a:xfrm>
            <a:off x="5010150" y="3486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7" name="TextBox 6">
            <a:extLst>
              <a:ext uri="{FF2B5EF4-FFF2-40B4-BE49-F238E27FC236}">
                <a16:creationId xmlns:a16="http://schemas.microsoft.com/office/drawing/2014/main" id="{8DE93705-97A7-401E-97DD-1B8F7D9CC6D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8" name="TextBox 7">
            <a:extLst>
              <a:ext uri="{FF2B5EF4-FFF2-40B4-BE49-F238E27FC236}">
                <a16:creationId xmlns:a16="http://schemas.microsoft.com/office/drawing/2014/main" id="{A2B55D1C-9CF5-4719-B208-613D69B69249}"/>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3291040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5391150" cy="697230"/>
          </a:xfrm>
          <a:prstGeom prst="rect">
            <a:avLst/>
          </a:prstGeom>
        </p:spPr>
        <p:txBody>
          <a:bodyPr vert="horz" wrap="square" lIns="0" tIns="13335" rIns="0" bIns="0" rtlCol="0">
            <a:spAutoFit/>
          </a:bodyPr>
          <a:lstStyle/>
          <a:p>
            <a:pPr marL="12700">
              <a:lnSpc>
                <a:spcPct val="100000"/>
              </a:lnSpc>
              <a:spcBef>
                <a:spcPts val="105"/>
              </a:spcBef>
            </a:pPr>
            <a:r>
              <a:rPr spc="-10"/>
              <a:t>STRENGHTS</a:t>
            </a:r>
            <a:r>
              <a:rPr spc="-45"/>
              <a:t> </a:t>
            </a:r>
            <a:r>
              <a:t>[INTERNAL]</a:t>
            </a:r>
          </a:p>
        </p:txBody>
      </p:sp>
      <p:sp>
        <p:nvSpPr>
          <p:cNvPr id="3" name="object 3"/>
          <p:cNvSpPr txBox="1"/>
          <p:nvPr/>
        </p:nvSpPr>
        <p:spPr>
          <a:xfrm>
            <a:off x="916939" y="1707918"/>
            <a:ext cx="9250045" cy="2454910"/>
          </a:xfrm>
          <a:prstGeom prst="rect">
            <a:avLst/>
          </a:prstGeom>
        </p:spPr>
        <p:txBody>
          <a:bodyPr vert="horz" wrap="square" lIns="0" tIns="97790" rIns="0" bIns="0" rtlCol="0">
            <a:spAutoFit/>
          </a:bodyPr>
          <a:lstStyle/>
          <a:p>
            <a:pPr marL="321945" indent="-309880">
              <a:lnSpc>
                <a:spcPct val="100000"/>
              </a:lnSpc>
              <a:spcBef>
                <a:spcPts val="770"/>
              </a:spcBef>
              <a:buFont typeface="Arial"/>
              <a:buChar char="•"/>
              <a:tabLst>
                <a:tab pos="321945" algn="l"/>
                <a:tab pos="322580" algn="l"/>
              </a:tabLst>
            </a:pPr>
            <a:r>
              <a:rPr sz="2800" spc="-60">
                <a:latin typeface="Calibri"/>
                <a:cs typeface="Calibri"/>
              </a:rPr>
              <a:t>WHAT </a:t>
            </a:r>
            <a:r>
              <a:rPr sz="2800" spc="-5">
                <a:latin typeface="Calibri"/>
                <a:cs typeface="Calibri"/>
              </a:rPr>
              <a:t>ARE </a:t>
            </a:r>
            <a:r>
              <a:rPr sz="2800" spc="-25">
                <a:latin typeface="Calibri"/>
                <a:cs typeface="Calibri"/>
              </a:rPr>
              <a:t>YOUR </a:t>
            </a:r>
            <a:r>
              <a:rPr sz="2800" spc="-10">
                <a:latin typeface="Calibri"/>
                <a:cs typeface="Calibri"/>
              </a:rPr>
              <a:t>PROFESSIONAL</a:t>
            </a:r>
            <a:r>
              <a:rPr sz="2800" spc="150">
                <a:latin typeface="Calibri"/>
                <a:cs typeface="Calibri"/>
              </a:rPr>
              <a:t> </a:t>
            </a:r>
            <a:r>
              <a:rPr sz="2800" spc="-25">
                <a:latin typeface="Calibri"/>
                <a:cs typeface="Calibri"/>
              </a:rPr>
              <a:t>QUALIFICATIONS?</a:t>
            </a:r>
            <a:endParaRPr sz="2800">
              <a:latin typeface="Calibri"/>
              <a:cs typeface="Calibri"/>
            </a:endParaRPr>
          </a:p>
          <a:p>
            <a:pPr marL="321945" indent="-309880">
              <a:lnSpc>
                <a:spcPct val="100000"/>
              </a:lnSpc>
              <a:spcBef>
                <a:spcPts val="670"/>
              </a:spcBef>
              <a:buFont typeface="Arial"/>
              <a:buChar char="•"/>
              <a:tabLst>
                <a:tab pos="321945" algn="l"/>
                <a:tab pos="322580" algn="l"/>
              </a:tabLst>
            </a:pPr>
            <a:r>
              <a:rPr sz="2800" spc="-60">
                <a:latin typeface="Calibri"/>
                <a:cs typeface="Calibri"/>
              </a:rPr>
              <a:t>WHAT </a:t>
            </a:r>
            <a:r>
              <a:rPr sz="2800" spc="-5">
                <a:latin typeface="Calibri"/>
                <a:cs typeface="Calibri"/>
              </a:rPr>
              <a:t>IS </a:t>
            </a:r>
            <a:r>
              <a:rPr sz="2800" spc="-25">
                <a:latin typeface="Calibri"/>
                <a:cs typeface="Calibri"/>
              </a:rPr>
              <a:t>YOUR</a:t>
            </a:r>
            <a:r>
              <a:rPr sz="2800" spc="60">
                <a:latin typeface="Calibri"/>
                <a:cs typeface="Calibri"/>
              </a:rPr>
              <a:t> </a:t>
            </a:r>
            <a:r>
              <a:rPr sz="2800" spc="-25">
                <a:latin typeface="Calibri"/>
                <a:cs typeface="Calibri"/>
              </a:rPr>
              <a:t>SPECIALIZATION?</a:t>
            </a:r>
            <a:endParaRPr sz="2800">
              <a:latin typeface="Calibri"/>
              <a:cs typeface="Calibri"/>
            </a:endParaRPr>
          </a:p>
          <a:p>
            <a:pPr marL="402590" indent="-390525">
              <a:lnSpc>
                <a:spcPct val="100000"/>
              </a:lnSpc>
              <a:spcBef>
                <a:spcPts val="665"/>
              </a:spcBef>
              <a:buFont typeface="Arial"/>
              <a:buChar char="•"/>
              <a:tabLst>
                <a:tab pos="402590" algn="l"/>
                <a:tab pos="403225" algn="l"/>
              </a:tabLst>
            </a:pPr>
            <a:r>
              <a:rPr sz="2800" spc="-60">
                <a:latin typeface="Calibri"/>
                <a:cs typeface="Calibri"/>
              </a:rPr>
              <a:t>WHAT </a:t>
            </a:r>
            <a:r>
              <a:rPr sz="2800" spc="-5">
                <a:latin typeface="Calibri"/>
                <a:cs typeface="Calibri"/>
              </a:rPr>
              <a:t>ARE </a:t>
            </a:r>
            <a:r>
              <a:rPr sz="2800" spc="-25">
                <a:latin typeface="Calibri"/>
                <a:cs typeface="Calibri"/>
              </a:rPr>
              <a:t>YOUR </a:t>
            </a:r>
            <a:r>
              <a:rPr sz="2800" spc="-10">
                <a:latin typeface="Calibri"/>
                <a:cs typeface="Calibri"/>
              </a:rPr>
              <a:t>LEARNINGS FROM</a:t>
            </a:r>
            <a:r>
              <a:rPr sz="2800" spc="125">
                <a:latin typeface="Calibri"/>
                <a:cs typeface="Calibri"/>
              </a:rPr>
              <a:t> </a:t>
            </a:r>
            <a:r>
              <a:rPr sz="2800" spc="-10">
                <a:latin typeface="Calibri"/>
                <a:cs typeface="Calibri"/>
              </a:rPr>
              <a:t>PROJECTS/INTERNS?</a:t>
            </a:r>
            <a:endParaRPr sz="2800">
              <a:latin typeface="Calibri"/>
              <a:cs typeface="Calibri"/>
            </a:endParaRPr>
          </a:p>
          <a:p>
            <a:pPr marL="241300" marR="5080" indent="-229235">
              <a:lnSpc>
                <a:spcPts val="3020"/>
              </a:lnSpc>
              <a:spcBef>
                <a:spcPts val="1040"/>
              </a:spcBef>
              <a:buFont typeface="Arial"/>
              <a:buChar char="•"/>
              <a:tabLst>
                <a:tab pos="241935" algn="l"/>
              </a:tabLst>
            </a:pPr>
            <a:r>
              <a:rPr sz="2800" spc="-60">
                <a:latin typeface="Calibri"/>
                <a:cs typeface="Calibri"/>
              </a:rPr>
              <a:t>WHAT </a:t>
            </a:r>
            <a:r>
              <a:rPr sz="2800" spc="-5">
                <a:latin typeface="Calibri"/>
                <a:cs typeface="Calibri"/>
              </a:rPr>
              <a:t>ARE </a:t>
            </a:r>
            <a:r>
              <a:rPr sz="2800" spc="-25">
                <a:latin typeface="Calibri"/>
                <a:cs typeface="Calibri"/>
              </a:rPr>
              <a:t>YOUR </a:t>
            </a:r>
            <a:r>
              <a:rPr sz="2800" spc="-10">
                <a:latin typeface="Calibri"/>
                <a:cs typeface="Calibri"/>
              </a:rPr>
              <a:t>HOBBIES? </a:t>
            </a:r>
            <a:r>
              <a:rPr sz="2800" spc="-15">
                <a:latin typeface="Calibri"/>
                <a:cs typeface="Calibri"/>
              </a:rPr>
              <a:t>HOW </a:t>
            </a:r>
            <a:r>
              <a:rPr sz="2800" spc="-10">
                <a:latin typeface="Calibri"/>
                <a:cs typeface="Calibri"/>
              </a:rPr>
              <a:t>HAS </a:t>
            </a:r>
            <a:r>
              <a:rPr sz="2800" spc="-60">
                <a:latin typeface="Calibri"/>
                <a:cs typeface="Calibri"/>
              </a:rPr>
              <a:t>THAT </a:t>
            </a:r>
            <a:r>
              <a:rPr sz="2800" spc="-10">
                <a:latin typeface="Calibri"/>
                <a:cs typeface="Calibri"/>
              </a:rPr>
              <a:t>SHAPED </a:t>
            </a:r>
            <a:r>
              <a:rPr sz="2800" spc="-35">
                <a:latin typeface="Calibri"/>
                <a:cs typeface="Calibri"/>
              </a:rPr>
              <a:t>YOU </a:t>
            </a:r>
            <a:r>
              <a:rPr sz="2800" spc="-5">
                <a:latin typeface="Calibri"/>
                <a:cs typeface="Calibri"/>
              </a:rPr>
              <a:t>AS A  </a:t>
            </a:r>
            <a:r>
              <a:rPr sz="2800" spc="-10">
                <a:latin typeface="Calibri"/>
                <a:cs typeface="Calibri"/>
              </a:rPr>
              <a:t>PERSON?</a:t>
            </a:r>
            <a:endParaRPr sz="2800">
              <a:latin typeface="Calibri"/>
              <a:cs typeface="Calibri"/>
            </a:endParaRPr>
          </a:p>
        </p:txBody>
      </p:sp>
    </p:spTree>
    <p:extLst>
      <p:ext uri="{BB962C8B-B14F-4D97-AF65-F5344CB8AC3E}">
        <p14:creationId xmlns:p14="http://schemas.microsoft.com/office/powerpoint/2010/main" val="25840881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5734050" cy="697230"/>
          </a:xfrm>
          <a:prstGeom prst="rect">
            <a:avLst/>
          </a:prstGeom>
        </p:spPr>
        <p:txBody>
          <a:bodyPr vert="horz" wrap="square" lIns="0" tIns="13335" rIns="0" bIns="0" rtlCol="0">
            <a:spAutoFit/>
          </a:bodyPr>
          <a:lstStyle/>
          <a:p>
            <a:pPr marL="12700">
              <a:lnSpc>
                <a:spcPct val="100000"/>
              </a:lnSpc>
              <a:spcBef>
                <a:spcPts val="105"/>
              </a:spcBef>
            </a:pPr>
            <a:r>
              <a:rPr spc="-20"/>
              <a:t>WEAKNESSES</a:t>
            </a:r>
            <a:r>
              <a:rPr spc="-30"/>
              <a:t> </a:t>
            </a:r>
            <a:r>
              <a:t>[INTERNAL]</a:t>
            </a:r>
          </a:p>
        </p:txBody>
      </p:sp>
      <p:sp>
        <p:nvSpPr>
          <p:cNvPr id="3" name="object 3"/>
          <p:cNvSpPr txBox="1"/>
          <p:nvPr/>
        </p:nvSpPr>
        <p:spPr>
          <a:xfrm>
            <a:off x="916939" y="1707918"/>
            <a:ext cx="9779000" cy="1433830"/>
          </a:xfrm>
          <a:prstGeom prst="rect">
            <a:avLst/>
          </a:prstGeom>
        </p:spPr>
        <p:txBody>
          <a:bodyPr vert="horz" wrap="square" lIns="0" tIns="97790" rIns="0" bIns="0" rtlCol="0">
            <a:spAutoFit/>
          </a:bodyPr>
          <a:lstStyle/>
          <a:p>
            <a:pPr marL="321945" indent="-309880">
              <a:lnSpc>
                <a:spcPct val="100000"/>
              </a:lnSpc>
              <a:spcBef>
                <a:spcPts val="770"/>
              </a:spcBef>
              <a:buFont typeface="Arial"/>
              <a:buChar char="•"/>
              <a:tabLst>
                <a:tab pos="321945" algn="l"/>
                <a:tab pos="322580" algn="l"/>
              </a:tabLst>
            </a:pPr>
            <a:r>
              <a:rPr sz="2800" spc="-10">
                <a:latin typeface="Calibri"/>
                <a:cs typeface="Calibri"/>
              </a:rPr>
              <a:t>DO </a:t>
            </a:r>
            <a:r>
              <a:rPr sz="2800" spc="-35">
                <a:latin typeface="Calibri"/>
                <a:cs typeface="Calibri"/>
              </a:rPr>
              <a:t>YOU </a:t>
            </a:r>
            <a:r>
              <a:rPr sz="2800" spc="-15">
                <a:latin typeface="Calibri"/>
                <a:cs typeface="Calibri"/>
              </a:rPr>
              <a:t>LACK </a:t>
            </a:r>
            <a:r>
              <a:rPr sz="2800" spc="-10">
                <a:latin typeface="Calibri"/>
                <a:cs typeface="Calibri"/>
              </a:rPr>
              <a:t>SKILLS </a:t>
            </a:r>
            <a:r>
              <a:rPr sz="2800" spc="-60">
                <a:latin typeface="Calibri"/>
                <a:cs typeface="Calibri"/>
              </a:rPr>
              <a:t>THAT </a:t>
            </a:r>
            <a:r>
              <a:rPr sz="2800" spc="-5">
                <a:latin typeface="Calibri"/>
                <a:cs typeface="Calibri"/>
              </a:rPr>
              <a:t>IS </a:t>
            </a:r>
            <a:r>
              <a:rPr sz="2800" spc="-45">
                <a:latin typeface="Calibri"/>
                <a:cs typeface="Calibri"/>
              </a:rPr>
              <a:t>VITAL </a:t>
            </a:r>
            <a:r>
              <a:rPr sz="2800" spc="-15">
                <a:latin typeface="Calibri"/>
                <a:cs typeface="Calibri"/>
              </a:rPr>
              <a:t>FOR </a:t>
            </a:r>
            <a:r>
              <a:rPr sz="2800" spc="-25">
                <a:latin typeface="Calibri"/>
                <a:cs typeface="Calibri"/>
              </a:rPr>
              <a:t>YOUR </a:t>
            </a:r>
            <a:r>
              <a:rPr sz="2800" spc="-5">
                <a:latin typeface="Calibri"/>
                <a:cs typeface="Calibri"/>
              </a:rPr>
              <a:t>JOB</a:t>
            </a:r>
            <a:r>
              <a:rPr sz="2800" spc="254">
                <a:latin typeface="Calibri"/>
                <a:cs typeface="Calibri"/>
              </a:rPr>
              <a:t> </a:t>
            </a:r>
            <a:r>
              <a:rPr sz="2800" spc="-10">
                <a:latin typeface="Calibri"/>
                <a:cs typeface="Calibri"/>
              </a:rPr>
              <a:t>PROFILE?</a:t>
            </a:r>
            <a:endParaRPr sz="2800">
              <a:latin typeface="Calibri"/>
              <a:cs typeface="Calibri"/>
            </a:endParaRPr>
          </a:p>
          <a:p>
            <a:pPr marL="241300" marR="5080" indent="-229235">
              <a:lnSpc>
                <a:spcPts val="3030"/>
              </a:lnSpc>
              <a:spcBef>
                <a:spcPts val="1045"/>
              </a:spcBef>
              <a:buFont typeface="Arial"/>
              <a:buChar char="•"/>
              <a:tabLst>
                <a:tab pos="321945" algn="l"/>
                <a:tab pos="322580" algn="l"/>
              </a:tabLst>
            </a:pPr>
            <a:r>
              <a:t>	</a:t>
            </a:r>
            <a:r>
              <a:rPr sz="2800" spc="-5">
                <a:latin typeface="Calibri"/>
                <a:cs typeface="Calibri"/>
              </a:rPr>
              <a:t>DO </a:t>
            </a:r>
            <a:r>
              <a:rPr sz="2800" spc="-30">
                <a:latin typeface="Calibri"/>
                <a:cs typeface="Calibri"/>
              </a:rPr>
              <a:t>YOU </a:t>
            </a:r>
            <a:r>
              <a:rPr sz="2800" spc="-35">
                <a:latin typeface="Calibri"/>
                <a:cs typeface="Calibri"/>
              </a:rPr>
              <a:t>HAVE </a:t>
            </a:r>
            <a:r>
              <a:rPr sz="2800" spc="-5">
                <a:latin typeface="Calibri"/>
                <a:cs typeface="Calibri"/>
              </a:rPr>
              <a:t>ANY HABITS </a:t>
            </a:r>
            <a:r>
              <a:rPr sz="2800" spc="-60">
                <a:latin typeface="Calibri"/>
                <a:cs typeface="Calibri"/>
              </a:rPr>
              <a:t>THAT </a:t>
            </a:r>
            <a:r>
              <a:rPr sz="2800" spc="-5">
                <a:latin typeface="Calibri"/>
                <a:cs typeface="Calibri"/>
              </a:rPr>
              <a:t>CAN BE AN </a:t>
            </a:r>
            <a:r>
              <a:rPr sz="2800" spc="-40">
                <a:latin typeface="Calibri"/>
                <a:cs typeface="Calibri"/>
              </a:rPr>
              <a:t>OBSTACLE </a:t>
            </a:r>
            <a:r>
              <a:rPr sz="2800" spc="-15">
                <a:latin typeface="Calibri"/>
                <a:cs typeface="Calibri"/>
              </a:rPr>
              <a:t>FOR </a:t>
            </a:r>
            <a:r>
              <a:rPr sz="2800" spc="-25">
                <a:latin typeface="Calibri"/>
                <a:cs typeface="Calibri"/>
              </a:rPr>
              <a:t>YOUR  </a:t>
            </a:r>
            <a:r>
              <a:rPr sz="2800" spc="-5">
                <a:latin typeface="Calibri"/>
                <a:cs typeface="Calibri"/>
              </a:rPr>
              <a:t>JOB : </a:t>
            </a:r>
            <a:r>
              <a:rPr sz="2800" spc="-35">
                <a:latin typeface="Calibri"/>
                <a:cs typeface="Calibri"/>
              </a:rPr>
              <a:t>PUNCTUALITY, </a:t>
            </a:r>
            <a:r>
              <a:rPr sz="2800" spc="-10">
                <a:latin typeface="Calibri"/>
                <a:cs typeface="Calibri"/>
              </a:rPr>
              <a:t>DISTRACTED/BORED</a:t>
            </a:r>
            <a:r>
              <a:rPr sz="2800" spc="100">
                <a:latin typeface="Calibri"/>
                <a:cs typeface="Calibri"/>
              </a:rPr>
              <a:t> </a:t>
            </a:r>
            <a:r>
              <a:rPr sz="2800" spc="-45">
                <a:latin typeface="Calibri"/>
                <a:cs typeface="Calibri"/>
              </a:rPr>
              <a:t>EASILY</a:t>
            </a:r>
            <a:endParaRPr sz="2800">
              <a:latin typeface="Calibri"/>
              <a:cs typeface="Calibri"/>
            </a:endParaRPr>
          </a:p>
        </p:txBody>
      </p:sp>
    </p:spTree>
    <p:extLst>
      <p:ext uri="{BB962C8B-B14F-4D97-AF65-F5344CB8AC3E}">
        <p14:creationId xmlns:p14="http://schemas.microsoft.com/office/powerpoint/2010/main" val="3641070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Nuts and Bolts of Context</a:t>
            </a:r>
            <a:endParaRPr lang="en-IN"/>
          </a:p>
        </p:txBody>
      </p:sp>
      <p:sp>
        <p:nvSpPr>
          <p:cNvPr id="3" name="Content Placeholder 2"/>
          <p:cNvSpPr>
            <a:spLocks noGrp="1"/>
          </p:cNvSpPr>
          <p:nvPr>
            <p:ph idx="1"/>
          </p:nvPr>
        </p:nvSpPr>
        <p:spPr/>
        <p:txBody>
          <a:bodyPr/>
          <a:lstStyle/>
          <a:p>
            <a:r>
              <a:rPr lang="en-US">
                <a:solidFill>
                  <a:srgbClr val="FF0000"/>
                </a:solidFill>
              </a:rPr>
              <a:t>Wider context </a:t>
            </a:r>
            <a:r>
              <a:rPr lang="en-US"/>
              <a:t>of culture and organizational climate</a:t>
            </a:r>
          </a:p>
          <a:p>
            <a:r>
              <a:rPr lang="en-US">
                <a:solidFill>
                  <a:srgbClr val="FF0000"/>
                </a:solidFill>
              </a:rPr>
              <a:t>Individual contexts</a:t>
            </a:r>
            <a:r>
              <a:rPr lang="en-US"/>
              <a:t>, in which the specific communication situation and personal relationships influence probabilities of interpretation</a:t>
            </a:r>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8077" y="3624349"/>
            <a:ext cx="3810607" cy="2751513"/>
          </a:xfrm>
          <a:prstGeom prst="rect">
            <a:avLst/>
          </a:prstGeom>
        </p:spPr>
      </p:pic>
    </p:spTree>
    <p:extLst>
      <p:ext uri="{BB962C8B-B14F-4D97-AF65-F5344CB8AC3E}">
        <p14:creationId xmlns:p14="http://schemas.microsoft.com/office/powerpoint/2010/main" val="3813322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6410960" cy="697230"/>
          </a:xfrm>
          <a:prstGeom prst="rect">
            <a:avLst/>
          </a:prstGeom>
        </p:spPr>
        <p:txBody>
          <a:bodyPr vert="horz" wrap="square" lIns="0" tIns="13335" rIns="0" bIns="0" rtlCol="0">
            <a:spAutoFit/>
          </a:bodyPr>
          <a:lstStyle/>
          <a:p>
            <a:pPr marL="12700">
              <a:lnSpc>
                <a:spcPct val="100000"/>
              </a:lnSpc>
              <a:spcBef>
                <a:spcPts val="105"/>
              </a:spcBef>
            </a:pPr>
            <a:r>
              <a:rPr spc="-15"/>
              <a:t>OPPURTUNITIES</a:t>
            </a:r>
            <a:r>
              <a:rPr spc="10"/>
              <a:t> </a:t>
            </a:r>
            <a:r>
              <a:rPr spc="-5"/>
              <a:t>[EXTERNAL]</a:t>
            </a:r>
          </a:p>
        </p:txBody>
      </p:sp>
      <p:sp>
        <p:nvSpPr>
          <p:cNvPr id="3" name="object 3"/>
          <p:cNvSpPr txBox="1"/>
          <p:nvPr/>
        </p:nvSpPr>
        <p:spPr>
          <a:xfrm>
            <a:off x="916939" y="1793493"/>
            <a:ext cx="9944100" cy="2242820"/>
          </a:xfrm>
          <a:prstGeom prst="rect">
            <a:avLst/>
          </a:prstGeom>
        </p:spPr>
        <p:txBody>
          <a:bodyPr vert="horz" wrap="square" lIns="0" tIns="60960" rIns="0" bIns="0" rtlCol="0">
            <a:spAutoFit/>
          </a:bodyPr>
          <a:lstStyle/>
          <a:p>
            <a:pPr marL="241300" marR="41275" indent="-229235">
              <a:lnSpc>
                <a:spcPts val="3020"/>
              </a:lnSpc>
              <a:spcBef>
                <a:spcPts val="480"/>
              </a:spcBef>
              <a:buFont typeface="Arial"/>
              <a:buChar char="•"/>
              <a:tabLst>
                <a:tab pos="321945" algn="l"/>
                <a:tab pos="322580" algn="l"/>
              </a:tabLst>
            </a:pPr>
            <a:r>
              <a:t>	</a:t>
            </a:r>
            <a:r>
              <a:rPr sz="2800" spc="-60">
                <a:latin typeface="Calibri"/>
                <a:cs typeface="Calibri"/>
              </a:rPr>
              <a:t>WHAT </a:t>
            </a:r>
            <a:r>
              <a:rPr sz="2800" spc="-5">
                <a:latin typeface="Calibri"/>
                <a:cs typeface="Calibri"/>
              </a:rPr>
              <a:t>ARE THE SIGNIFICANT </a:t>
            </a:r>
            <a:r>
              <a:rPr sz="2800" spc="-10">
                <a:latin typeface="Calibri"/>
                <a:cs typeface="Calibri"/>
              </a:rPr>
              <a:t>CHANGES/ </a:t>
            </a:r>
            <a:r>
              <a:rPr sz="2800" spc="-20">
                <a:latin typeface="Calibri"/>
                <a:cs typeface="Calibri"/>
              </a:rPr>
              <a:t>ADVANCEMENTS </a:t>
            </a:r>
            <a:r>
              <a:rPr sz="2800" spc="-5">
                <a:latin typeface="Calibri"/>
                <a:cs typeface="Calibri"/>
              </a:rPr>
              <a:t>IN </a:t>
            </a:r>
            <a:r>
              <a:rPr sz="2800" spc="-30">
                <a:latin typeface="Calibri"/>
                <a:cs typeface="Calibri"/>
              </a:rPr>
              <a:t>YOUR  </a:t>
            </a:r>
            <a:r>
              <a:rPr sz="2800" spc="-10">
                <a:latin typeface="Calibri"/>
                <a:cs typeface="Calibri"/>
              </a:rPr>
              <a:t>INDUSTRY </a:t>
            </a:r>
            <a:r>
              <a:rPr sz="2800" spc="-5">
                <a:latin typeface="Calibri"/>
                <a:cs typeface="Calibri"/>
              </a:rPr>
              <a:t>WHICH </a:t>
            </a:r>
            <a:r>
              <a:rPr sz="2800" spc="-10">
                <a:latin typeface="Calibri"/>
                <a:cs typeface="Calibri"/>
              </a:rPr>
              <a:t>CAN </a:t>
            </a:r>
            <a:r>
              <a:rPr sz="2800" spc="-5">
                <a:latin typeface="Calibri"/>
                <a:cs typeface="Calibri"/>
              </a:rPr>
              <a:t>BE USED </a:t>
            </a:r>
            <a:r>
              <a:rPr sz="2800" spc="-45">
                <a:latin typeface="Calibri"/>
                <a:cs typeface="Calibri"/>
              </a:rPr>
              <a:t>TO </a:t>
            </a:r>
            <a:r>
              <a:rPr sz="2800" spc="-25">
                <a:latin typeface="Calibri"/>
                <a:cs typeface="Calibri"/>
              </a:rPr>
              <a:t>YOUR</a:t>
            </a:r>
            <a:r>
              <a:rPr sz="2800" spc="120">
                <a:latin typeface="Calibri"/>
                <a:cs typeface="Calibri"/>
              </a:rPr>
              <a:t> </a:t>
            </a:r>
            <a:r>
              <a:rPr sz="2800" spc="-45">
                <a:latin typeface="Calibri"/>
                <a:cs typeface="Calibri"/>
              </a:rPr>
              <a:t>ADVANTAGE?.</a:t>
            </a:r>
            <a:endParaRPr sz="2800">
              <a:latin typeface="Calibri"/>
              <a:cs typeface="Calibri"/>
            </a:endParaRPr>
          </a:p>
          <a:p>
            <a:pPr marL="241300" marR="318135" indent="-229235">
              <a:lnSpc>
                <a:spcPts val="3020"/>
              </a:lnSpc>
              <a:spcBef>
                <a:spcPts val="1015"/>
              </a:spcBef>
              <a:buFont typeface="Arial"/>
              <a:buChar char="•"/>
              <a:tabLst>
                <a:tab pos="321945" algn="l"/>
                <a:tab pos="322580" algn="l"/>
              </a:tabLst>
            </a:pPr>
            <a:r>
              <a:t>	</a:t>
            </a:r>
            <a:r>
              <a:rPr sz="2800" spc="-5">
                <a:latin typeface="Calibri"/>
                <a:cs typeface="Calibri"/>
              </a:rPr>
              <a:t>ARE </a:t>
            </a:r>
            <a:r>
              <a:rPr sz="2800" spc="-30">
                <a:latin typeface="Calibri"/>
                <a:cs typeface="Calibri"/>
              </a:rPr>
              <a:t>YOU </a:t>
            </a:r>
            <a:r>
              <a:rPr sz="2800" spc="-40">
                <a:latin typeface="Calibri"/>
                <a:cs typeface="Calibri"/>
              </a:rPr>
              <a:t>SAVY </a:t>
            </a:r>
            <a:r>
              <a:rPr sz="2800" spc="-5">
                <a:latin typeface="Calibri"/>
                <a:cs typeface="Calibri"/>
              </a:rPr>
              <a:t>WITH </a:t>
            </a:r>
            <a:r>
              <a:rPr sz="2800" spc="-10">
                <a:latin typeface="Calibri"/>
                <a:cs typeface="Calibri"/>
              </a:rPr>
              <a:t>THE </a:t>
            </a:r>
            <a:r>
              <a:rPr sz="2800" spc="-15">
                <a:latin typeface="Calibri"/>
                <a:cs typeface="Calibri"/>
              </a:rPr>
              <a:t>NEWEST </a:t>
            </a:r>
            <a:r>
              <a:rPr sz="2800" spc="-20">
                <a:latin typeface="Calibri"/>
                <a:cs typeface="Calibri"/>
              </a:rPr>
              <a:t>TECHNOLOGIES </a:t>
            </a:r>
            <a:r>
              <a:rPr sz="2800" spc="-60">
                <a:latin typeface="Calibri"/>
                <a:cs typeface="Calibri"/>
              </a:rPr>
              <a:t>THAT </a:t>
            </a:r>
            <a:r>
              <a:rPr sz="2800" spc="-15">
                <a:latin typeface="Calibri"/>
                <a:cs typeface="Calibri"/>
              </a:rPr>
              <a:t>WOULD  </a:t>
            </a:r>
            <a:r>
              <a:rPr sz="2800" spc="-20">
                <a:latin typeface="Calibri"/>
                <a:cs typeface="Calibri"/>
              </a:rPr>
              <a:t>PROVE </a:t>
            </a:r>
            <a:r>
              <a:rPr sz="2800" spc="-25">
                <a:latin typeface="Calibri"/>
                <a:cs typeface="Calibri"/>
              </a:rPr>
              <a:t>YOUR </a:t>
            </a:r>
            <a:r>
              <a:rPr sz="2800" spc="-20">
                <a:latin typeface="Calibri"/>
                <a:cs typeface="Calibri"/>
              </a:rPr>
              <a:t>RELEVANCE </a:t>
            </a:r>
            <a:r>
              <a:rPr sz="2800" spc="-45">
                <a:latin typeface="Calibri"/>
                <a:cs typeface="Calibri"/>
              </a:rPr>
              <a:t>TO </a:t>
            </a:r>
            <a:r>
              <a:rPr sz="2800" spc="-10">
                <a:latin typeface="Calibri"/>
                <a:cs typeface="Calibri"/>
              </a:rPr>
              <a:t>THE</a:t>
            </a:r>
            <a:r>
              <a:rPr sz="2800" spc="110">
                <a:latin typeface="Calibri"/>
                <a:cs typeface="Calibri"/>
              </a:rPr>
              <a:t> </a:t>
            </a:r>
            <a:r>
              <a:rPr sz="2800" spc="-10">
                <a:latin typeface="Calibri"/>
                <a:cs typeface="Calibri"/>
              </a:rPr>
              <a:t>INDUSTRY</a:t>
            </a:r>
            <a:endParaRPr sz="2800">
              <a:latin typeface="Calibri"/>
              <a:cs typeface="Calibri"/>
            </a:endParaRPr>
          </a:p>
          <a:p>
            <a:pPr marL="321945" indent="-309880">
              <a:lnSpc>
                <a:spcPct val="100000"/>
              </a:lnSpc>
              <a:spcBef>
                <a:spcPts val="625"/>
              </a:spcBef>
              <a:buFont typeface="Arial"/>
              <a:buChar char="•"/>
              <a:tabLst>
                <a:tab pos="321945" algn="l"/>
                <a:tab pos="322580" algn="l"/>
              </a:tabLst>
            </a:pPr>
            <a:r>
              <a:rPr sz="2800" spc="-10">
                <a:latin typeface="Calibri"/>
                <a:cs typeface="Calibri"/>
              </a:rPr>
              <a:t>DO </a:t>
            </a:r>
            <a:r>
              <a:rPr sz="2800" spc="-35">
                <a:latin typeface="Calibri"/>
                <a:cs typeface="Calibri"/>
              </a:rPr>
              <a:t>YOU </a:t>
            </a:r>
            <a:r>
              <a:rPr sz="2800" spc="-15">
                <a:latin typeface="Calibri"/>
                <a:cs typeface="Calibri"/>
              </a:rPr>
              <a:t>KNOW </a:t>
            </a:r>
            <a:r>
              <a:rPr sz="2800" spc="-60">
                <a:latin typeface="Calibri"/>
                <a:cs typeface="Calibri"/>
              </a:rPr>
              <a:t>WHAT </a:t>
            </a:r>
            <a:r>
              <a:rPr sz="2800" spc="-5">
                <a:latin typeface="Calibri"/>
                <a:cs typeface="Calibri"/>
              </a:rPr>
              <a:t>ARE </a:t>
            </a:r>
            <a:r>
              <a:rPr sz="2800" spc="-10">
                <a:latin typeface="Calibri"/>
                <a:cs typeface="Calibri"/>
              </a:rPr>
              <a:t>THE </a:t>
            </a:r>
            <a:r>
              <a:rPr sz="2800" spc="-45">
                <a:latin typeface="Calibri"/>
                <a:cs typeface="Calibri"/>
              </a:rPr>
              <a:t>EXPECTATIONS </a:t>
            </a:r>
            <a:r>
              <a:rPr sz="2800" spc="-5">
                <a:latin typeface="Calibri"/>
                <a:cs typeface="Calibri"/>
              </a:rPr>
              <a:t>OF THE</a:t>
            </a:r>
            <a:r>
              <a:rPr sz="2800" spc="210">
                <a:latin typeface="Calibri"/>
                <a:cs typeface="Calibri"/>
              </a:rPr>
              <a:t> </a:t>
            </a:r>
            <a:r>
              <a:rPr sz="2800" spc="-20">
                <a:latin typeface="Calibri"/>
                <a:cs typeface="Calibri"/>
              </a:rPr>
              <a:t>EMPLOYER?</a:t>
            </a:r>
            <a:endParaRPr sz="2800">
              <a:latin typeface="Calibri"/>
              <a:cs typeface="Calibri"/>
            </a:endParaRPr>
          </a:p>
        </p:txBody>
      </p:sp>
    </p:spTree>
    <p:extLst>
      <p:ext uri="{BB962C8B-B14F-4D97-AF65-F5344CB8AC3E}">
        <p14:creationId xmlns:p14="http://schemas.microsoft.com/office/powerpoint/2010/main" val="5276723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4758690" cy="697230"/>
          </a:xfrm>
          <a:prstGeom prst="rect">
            <a:avLst/>
          </a:prstGeom>
        </p:spPr>
        <p:txBody>
          <a:bodyPr vert="horz" wrap="square" lIns="0" tIns="13335" rIns="0" bIns="0" rtlCol="0">
            <a:spAutoFit/>
          </a:bodyPr>
          <a:lstStyle/>
          <a:p>
            <a:pPr marL="12700">
              <a:lnSpc>
                <a:spcPct val="100000"/>
              </a:lnSpc>
              <a:spcBef>
                <a:spcPts val="105"/>
              </a:spcBef>
            </a:pPr>
            <a:r>
              <a:rPr spc="-65"/>
              <a:t>THREATS</a:t>
            </a:r>
            <a:r>
              <a:rPr spc="-60"/>
              <a:t> </a:t>
            </a:r>
            <a:r>
              <a:t>[EXTERNAL]</a:t>
            </a:r>
          </a:p>
        </p:txBody>
      </p:sp>
      <p:sp>
        <p:nvSpPr>
          <p:cNvPr id="3" name="object 3"/>
          <p:cNvSpPr txBox="1"/>
          <p:nvPr/>
        </p:nvSpPr>
        <p:spPr>
          <a:xfrm>
            <a:off x="916939" y="1793493"/>
            <a:ext cx="9050020" cy="835660"/>
          </a:xfrm>
          <a:prstGeom prst="rect">
            <a:avLst/>
          </a:prstGeom>
        </p:spPr>
        <p:txBody>
          <a:bodyPr vert="horz" wrap="square" lIns="0" tIns="60960" rIns="0" bIns="0" rtlCol="0">
            <a:spAutoFit/>
          </a:bodyPr>
          <a:lstStyle/>
          <a:p>
            <a:pPr marL="241300" marR="5080" indent="-229235">
              <a:lnSpc>
                <a:spcPts val="3020"/>
              </a:lnSpc>
              <a:spcBef>
                <a:spcPts val="480"/>
              </a:spcBef>
              <a:buFont typeface="Arial"/>
              <a:buChar char="•"/>
              <a:tabLst>
                <a:tab pos="241935" algn="l"/>
              </a:tabLst>
            </a:pPr>
            <a:r>
              <a:rPr sz="2800" spc="-5">
                <a:latin typeface="Calibri"/>
                <a:cs typeface="Calibri"/>
              </a:rPr>
              <a:t>ARE </a:t>
            </a:r>
            <a:r>
              <a:rPr sz="2800" spc="-30">
                <a:latin typeface="Calibri"/>
                <a:cs typeface="Calibri"/>
              </a:rPr>
              <a:t>YOU </a:t>
            </a:r>
            <a:r>
              <a:rPr sz="2800" spc="-40">
                <a:latin typeface="Calibri"/>
                <a:cs typeface="Calibri"/>
              </a:rPr>
              <a:t>FACING </a:t>
            </a:r>
            <a:r>
              <a:rPr sz="2800" spc="-5">
                <a:latin typeface="Calibri"/>
                <a:cs typeface="Calibri"/>
              </a:rPr>
              <a:t>PEER </a:t>
            </a:r>
            <a:r>
              <a:rPr sz="2800" spc="-10">
                <a:latin typeface="Calibri"/>
                <a:cs typeface="Calibri"/>
              </a:rPr>
              <a:t>PRESSURE </a:t>
            </a:r>
            <a:r>
              <a:rPr sz="2800" spc="-5">
                <a:latin typeface="Calibri"/>
                <a:cs typeface="Calibri"/>
              </a:rPr>
              <a:t>: </a:t>
            </a:r>
            <a:r>
              <a:rPr sz="2800" spc="-10">
                <a:latin typeface="Calibri"/>
                <a:cs typeface="Calibri"/>
              </a:rPr>
              <a:t>FROM </a:t>
            </a:r>
            <a:r>
              <a:rPr sz="2800" spc="-30">
                <a:latin typeface="Calibri"/>
                <a:cs typeface="Calibri"/>
              </a:rPr>
              <a:t>YOUR  </a:t>
            </a:r>
            <a:r>
              <a:rPr sz="2800" spc="-25">
                <a:latin typeface="Calibri"/>
                <a:cs typeface="Calibri"/>
              </a:rPr>
              <a:t>COLLEAGUES.RELATIVES,PARENTS </a:t>
            </a:r>
            <a:r>
              <a:rPr sz="2800" spc="-5">
                <a:latin typeface="Calibri"/>
                <a:cs typeface="Calibri"/>
              </a:rPr>
              <a:t>AND THEIR</a:t>
            </a:r>
            <a:r>
              <a:rPr sz="2800" spc="55">
                <a:latin typeface="Calibri"/>
                <a:cs typeface="Calibri"/>
              </a:rPr>
              <a:t> </a:t>
            </a:r>
            <a:r>
              <a:rPr sz="2800" spc="-45">
                <a:latin typeface="Calibri"/>
                <a:cs typeface="Calibri"/>
              </a:rPr>
              <a:t>EXPECTATIONS.</a:t>
            </a:r>
            <a:endParaRPr sz="2800">
              <a:latin typeface="Calibri"/>
              <a:cs typeface="Calibri"/>
            </a:endParaRPr>
          </a:p>
        </p:txBody>
      </p:sp>
    </p:spTree>
    <p:extLst>
      <p:ext uri="{BB962C8B-B14F-4D97-AF65-F5344CB8AC3E}">
        <p14:creationId xmlns:p14="http://schemas.microsoft.com/office/powerpoint/2010/main" val="10501550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7977" y="615142"/>
            <a:ext cx="8720051" cy="6018414"/>
          </a:xfrm>
        </p:spPr>
      </p:pic>
    </p:spTree>
    <p:extLst>
      <p:ext uri="{BB962C8B-B14F-4D97-AF65-F5344CB8AC3E}">
        <p14:creationId xmlns:p14="http://schemas.microsoft.com/office/powerpoint/2010/main" val="32615897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581" y="1188720"/>
            <a:ext cx="5976851" cy="3073717"/>
          </a:xfrm>
          <a:prstGeom prst="rect">
            <a:avLst/>
          </a:prstGeom>
        </p:spPr>
      </p:pic>
    </p:spTree>
    <p:extLst>
      <p:ext uri="{BB962C8B-B14F-4D97-AF65-F5344CB8AC3E}">
        <p14:creationId xmlns:p14="http://schemas.microsoft.com/office/powerpoint/2010/main" val="33837641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Objective </a:t>
            </a:r>
            <a:endParaRPr lang="en-IN"/>
          </a:p>
        </p:txBody>
      </p:sp>
      <p:sp>
        <p:nvSpPr>
          <p:cNvPr id="3" name="Content Placeholder 2"/>
          <p:cNvSpPr>
            <a:spLocks noGrp="1"/>
          </p:cNvSpPr>
          <p:nvPr>
            <p:ph idx="1"/>
          </p:nvPr>
        </p:nvSpPr>
        <p:spPr/>
        <p:txBody>
          <a:bodyPr/>
          <a:lstStyle/>
          <a:p>
            <a:r>
              <a:rPr lang="en-US" altLang="en-US"/>
              <a:t>introduces you to a prospective employer, expresses your interest in and qualifications for a  position.</a:t>
            </a:r>
          </a:p>
          <a:p>
            <a:r>
              <a:rPr lang="en-US" altLang="en-US"/>
              <a:t>captures the reader’s interest </a:t>
            </a:r>
          </a:p>
          <a:p>
            <a:r>
              <a:rPr lang="en-US" altLang="en-US"/>
              <a:t>begins the process of “selling” yourself to the prospective employer</a:t>
            </a:r>
          </a:p>
          <a:p>
            <a:r>
              <a:rPr lang="en-US" altLang="en-US"/>
              <a:t>demonstrates your interest and knowledge of the company</a:t>
            </a:r>
          </a:p>
          <a:p>
            <a:endParaRPr lang="en-US" altLang="en-US"/>
          </a:p>
          <a:p>
            <a:endParaRPr lang="en-IN"/>
          </a:p>
        </p:txBody>
      </p:sp>
      <p:graphicFrame>
        <p:nvGraphicFramePr>
          <p:cNvPr id="4" name="Object 0" descr="bd10037_"/>
          <p:cNvGraphicFramePr>
            <a:graphicFrameLocks noChangeAspect="1"/>
          </p:cNvGraphicFramePr>
          <p:nvPr/>
        </p:nvGraphicFramePr>
        <p:xfrm>
          <a:off x="7864475" y="4580313"/>
          <a:ext cx="3489325" cy="1886268"/>
        </p:xfrm>
        <a:graphic>
          <a:graphicData uri="http://schemas.openxmlformats.org/presentationml/2006/ole">
            <mc:AlternateContent xmlns:mc="http://schemas.openxmlformats.org/markup-compatibility/2006">
              <mc:Choice xmlns:v="urn:schemas-microsoft-com:vml" Requires="v">
                <p:oleObj spid="_x0000_s69634" name="Clip" r:id="rId3" imgW="904320" imgH="859320" progId="">
                  <p:embed/>
                </p:oleObj>
              </mc:Choice>
              <mc:Fallback>
                <p:oleObj name="Clip" r:id="rId3" imgW="904320" imgH="859320" progId="">
                  <p:embed/>
                  <p:pic>
                    <p:nvPicPr>
                      <p:cNvPr id="4" name="Object 0" descr="bd10037_"/>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4475" y="4580313"/>
                        <a:ext cx="3489325" cy="1886268"/>
                      </a:xfrm>
                      <a:prstGeom prst="rect">
                        <a:avLst/>
                      </a:prstGeom>
                      <a:noFill/>
                    </p:spPr>
                  </p:pic>
                </p:oleObj>
              </mc:Fallback>
            </mc:AlternateContent>
          </a:graphicData>
        </a:graphic>
      </p:graphicFrame>
      <p:sp>
        <p:nvSpPr>
          <p:cNvPr id="5" name="TextBox 4">
            <a:extLst>
              <a:ext uri="{FF2B5EF4-FFF2-40B4-BE49-F238E27FC236}">
                <a16:creationId xmlns:a16="http://schemas.microsoft.com/office/drawing/2014/main" id="{C1C27E0D-8474-4858-AF32-1027FD95E33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6" name="TextBox 5">
            <a:extLst>
              <a:ext uri="{FF2B5EF4-FFF2-40B4-BE49-F238E27FC236}">
                <a16:creationId xmlns:a16="http://schemas.microsoft.com/office/drawing/2014/main" id="{E84E6F1A-BA7E-4B41-9602-E10D1426C09C}"/>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7" name="TextBox 6">
            <a:extLst>
              <a:ext uri="{FF2B5EF4-FFF2-40B4-BE49-F238E27FC236}">
                <a16:creationId xmlns:a16="http://schemas.microsoft.com/office/drawing/2014/main" id="{09F7C35A-06CD-4DC2-A046-26351070E17C}"/>
              </a:ext>
            </a:extLst>
          </p:cNvPr>
          <p:cNvSpPr txBox="1"/>
          <p:nvPr/>
        </p:nvSpPr>
        <p:spPr>
          <a:xfrm>
            <a:off x="5010150" y="3486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943330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Format</a:t>
            </a:r>
            <a:endParaRPr lang="en-IN"/>
          </a:p>
        </p:txBody>
      </p:sp>
      <p:sp>
        <p:nvSpPr>
          <p:cNvPr id="3" name="Content Placeholder 2"/>
          <p:cNvSpPr>
            <a:spLocks noGrp="1"/>
          </p:cNvSpPr>
          <p:nvPr>
            <p:ph idx="1"/>
          </p:nvPr>
        </p:nvSpPr>
        <p:spPr/>
        <p:txBody>
          <a:bodyPr/>
          <a:lstStyle/>
          <a:p>
            <a:r>
              <a:rPr lang="en-US" altLang="en-US" sz="3200"/>
              <a:t>No longer than one typed page</a:t>
            </a:r>
          </a:p>
          <a:p>
            <a:r>
              <a:rPr lang="en-US" altLang="en-US" sz="3200"/>
              <a:t>Three Parts</a:t>
            </a:r>
          </a:p>
          <a:p>
            <a:pPr lvl="1"/>
            <a:r>
              <a:rPr lang="en-US" altLang="en-US" sz="2800"/>
              <a:t>Why you are sending your resume</a:t>
            </a:r>
          </a:p>
          <a:p>
            <a:pPr lvl="1"/>
            <a:r>
              <a:rPr lang="en-US" altLang="en-US" sz="2800"/>
              <a:t>How your qualifications match the job</a:t>
            </a:r>
          </a:p>
          <a:p>
            <a:pPr lvl="1"/>
            <a:r>
              <a:rPr lang="en-US" altLang="en-US" sz="2800"/>
              <a:t>Conclusion</a:t>
            </a:r>
          </a:p>
          <a:p>
            <a:r>
              <a:rPr lang="en-US" altLang="en-US" sz="3200"/>
              <a:t>Begin each paragraph with a clear topic sentence</a:t>
            </a:r>
          </a:p>
          <a:p>
            <a:endParaRPr lang="en-IN"/>
          </a:p>
        </p:txBody>
      </p:sp>
    </p:spTree>
    <p:extLst>
      <p:ext uri="{BB962C8B-B14F-4D97-AF65-F5344CB8AC3E}">
        <p14:creationId xmlns:p14="http://schemas.microsoft.com/office/powerpoint/2010/main" val="1489124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981200" y="277814"/>
            <a:ext cx="8229600" cy="941387"/>
          </a:xfrm>
        </p:spPr>
        <p:txBody>
          <a:bodyPr anchor="b"/>
          <a:lstStyle/>
          <a:p>
            <a:pPr eaLnBrk="1" hangingPunct="1"/>
            <a:r>
              <a:rPr lang="en-US" altLang="en-US"/>
              <a:t>Use Clear Active Language</a:t>
            </a:r>
          </a:p>
        </p:txBody>
      </p:sp>
      <p:sp>
        <p:nvSpPr>
          <p:cNvPr id="9219" name="Rectangle 3"/>
          <p:cNvSpPr>
            <a:spLocks noGrp="1" noChangeArrowheads="1"/>
          </p:cNvSpPr>
          <p:nvPr>
            <p:ph type="body" sz="half" idx="1"/>
          </p:nvPr>
        </p:nvSpPr>
        <p:spPr/>
        <p:txBody>
          <a:bodyPr/>
          <a:lstStyle/>
          <a:p>
            <a:pPr eaLnBrk="1" hangingPunct="1"/>
            <a:r>
              <a:rPr lang="en-US" altLang="en-US" sz="2200"/>
              <a:t>Use concrete words to describe your experience and results</a:t>
            </a:r>
          </a:p>
          <a:p>
            <a:pPr eaLnBrk="1" hangingPunct="1"/>
            <a:r>
              <a:rPr lang="en-US" altLang="en-US" sz="2200"/>
              <a:t>Use </a:t>
            </a:r>
            <a:r>
              <a:rPr lang="en-US" altLang="en-US" sz="2200" u="sng"/>
              <a:t>present tense </a:t>
            </a:r>
            <a:r>
              <a:rPr lang="en-US" altLang="en-US" sz="2200"/>
              <a:t>to discuss current activities and </a:t>
            </a:r>
            <a:r>
              <a:rPr lang="en-US" altLang="en-US" sz="2200" u="sng"/>
              <a:t>past tense </a:t>
            </a:r>
            <a:r>
              <a:rPr lang="en-US" altLang="en-US" sz="2200"/>
              <a:t>for previous job duties or accomplishments</a:t>
            </a:r>
          </a:p>
          <a:p>
            <a:pPr eaLnBrk="1" hangingPunct="1"/>
            <a:r>
              <a:rPr lang="en-US" altLang="en-US" sz="2200"/>
              <a:t>Be as specific as possible in descriptions</a:t>
            </a:r>
          </a:p>
        </p:txBody>
      </p:sp>
      <p:sp>
        <p:nvSpPr>
          <p:cNvPr id="9220" name="Rectangle 4"/>
          <p:cNvSpPr>
            <a:spLocks noGrp="1" noChangeArrowheads="1"/>
          </p:cNvSpPr>
          <p:nvPr>
            <p:ph type="body" sz="half" idx="2"/>
          </p:nvPr>
        </p:nvSpPr>
        <p:spPr>
          <a:xfrm>
            <a:off x="6172200" y="1219200"/>
            <a:ext cx="4038600" cy="4724400"/>
          </a:xfrm>
        </p:spPr>
        <p:txBody>
          <a:bodyPr/>
          <a:lstStyle/>
          <a:p>
            <a:pPr eaLnBrk="1" hangingPunct="1">
              <a:buFont typeface="Wingdings" pitchFamily="2" charset="2"/>
              <a:buNone/>
            </a:pPr>
            <a:endParaRPr lang="en-US" altLang="en-US" sz="2400"/>
          </a:p>
          <a:p>
            <a:pPr algn="ctr" eaLnBrk="1" hangingPunct="1">
              <a:buFont typeface="Wingdings" pitchFamily="2" charset="2"/>
              <a:buNone/>
            </a:pPr>
            <a:r>
              <a:rPr lang="en-US" altLang="en-US" sz="2400"/>
              <a:t>Examples</a:t>
            </a:r>
          </a:p>
          <a:p>
            <a:pPr eaLnBrk="1" hangingPunct="1">
              <a:buFont typeface="Wingdings" pitchFamily="2" charset="2"/>
              <a:buNone/>
            </a:pPr>
            <a:r>
              <a:rPr lang="en-US" altLang="en-US" sz="2400"/>
              <a:t>I </a:t>
            </a:r>
            <a:r>
              <a:rPr lang="en-US" altLang="en-US" sz="2400" i="1" u="sng"/>
              <a:t>organized</a:t>
            </a:r>
            <a:r>
              <a:rPr lang="en-US" altLang="en-US" sz="2400"/>
              <a:t> and </a:t>
            </a:r>
            <a:r>
              <a:rPr lang="en-US" altLang="en-US" sz="2400" i="1" u="sng"/>
              <a:t>advertised</a:t>
            </a:r>
            <a:r>
              <a:rPr lang="en-US" altLang="en-US" sz="2400"/>
              <a:t> a conference… </a:t>
            </a:r>
            <a:r>
              <a:rPr lang="en-US" altLang="en-US" sz="2400" i="1"/>
              <a:t>Attendance </a:t>
            </a:r>
            <a:r>
              <a:rPr lang="en-US" altLang="en-US" sz="2400" i="1" u="sng"/>
              <a:t>increased</a:t>
            </a:r>
            <a:r>
              <a:rPr lang="en-US" altLang="en-US" sz="2400"/>
              <a:t> by 25%</a:t>
            </a:r>
          </a:p>
          <a:p>
            <a:pPr eaLnBrk="1" hangingPunct="1">
              <a:buFont typeface="Wingdings" pitchFamily="2" charset="2"/>
              <a:buNone/>
            </a:pPr>
            <a:r>
              <a:rPr lang="en-US" altLang="en-US" sz="2400" i="1" u="sng"/>
              <a:t>Developed menus</a:t>
            </a:r>
            <a:r>
              <a:rPr lang="en-US" altLang="en-US" sz="2400" u="sng"/>
              <a:t> </a:t>
            </a:r>
            <a:r>
              <a:rPr lang="en-US" altLang="en-US" sz="2400"/>
              <a:t>for members of a senior center</a:t>
            </a:r>
          </a:p>
          <a:p>
            <a:pPr eaLnBrk="1" hangingPunct="1">
              <a:buFont typeface="Wingdings" pitchFamily="2" charset="2"/>
              <a:buNone/>
            </a:pPr>
            <a:r>
              <a:rPr lang="en-US" altLang="en-US" sz="2400" i="1" u="sng"/>
              <a:t>Designed</a:t>
            </a:r>
            <a:r>
              <a:rPr lang="en-US" altLang="en-US" sz="2400" u="sng"/>
              <a:t> </a:t>
            </a:r>
            <a:r>
              <a:rPr lang="en-US" altLang="en-US" sz="2400"/>
              <a:t>the web page for our local food bank.</a:t>
            </a:r>
          </a:p>
          <a:p>
            <a:pPr eaLnBrk="1" hangingPunct="1">
              <a:buFont typeface="Wingdings" pitchFamily="2" charset="2"/>
              <a:buNone/>
            </a:pPr>
            <a:r>
              <a:rPr lang="en-US" altLang="en-US" sz="2400"/>
              <a:t>  </a:t>
            </a:r>
          </a:p>
        </p:txBody>
      </p:sp>
    </p:spTree>
    <p:extLst>
      <p:ext uri="{BB962C8B-B14F-4D97-AF65-F5344CB8AC3E}">
        <p14:creationId xmlns:p14="http://schemas.microsoft.com/office/powerpoint/2010/main" val="360548197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864822" y="153785"/>
            <a:ext cx="8229600" cy="610985"/>
          </a:xfrm>
        </p:spPr>
        <p:txBody>
          <a:bodyPr>
            <a:normAutofit fontScale="90000"/>
          </a:bodyPr>
          <a:lstStyle/>
          <a:p>
            <a:pPr eaLnBrk="1" hangingPunct="1"/>
            <a:br>
              <a:rPr lang="en-US" sz="3800"/>
            </a:br>
            <a:endParaRPr lang="en-US" sz="3800"/>
          </a:p>
        </p:txBody>
      </p:sp>
      <p:sp>
        <p:nvSpPr>
          <p:cNvPr id="11267" name="Rectangle 3"/>
          <p:cNvSpPr>
            <a:spLocks noGrp="1" noChangeArrowheads="1"/>
          </p:cNvSpPr>
          <p:nvPr>
            <p:ph type="body" idx="1"/>
          </p:nvPr>
        </p:nvSpPr>
        <p:spPr>
          <a:xfrm>
            <a:off x="2514600" y="1066801"/>
            <a:ext cx="7848600" cy="4911725"/>
          </a:xfrm>
        </p:spPr>
        <p:txBody>
          <a:bodyPr/>
          <a:lstStyle/>
          <a:p>
            <a:pPr eaLnBrk="1" hangingPunct="1">
              <a:lnSpc>
                <a:spcPct val="80000"/>
              </a:lnSpc>
            </a:pPr>
            <a:r>
              <a:rPr lang="en-US" sz="2400"/>
              <a:t>First</a:t>
            </a:r>
          </a:p>
          <a:p>
            <a:pPr lvl="1" eaLnBrk="1" hangingPunct="1">
              <a:lnSpc>
                <a:spcPct val="80000"/>
              </a:lnSpc>
            </a:pPr>
            <a:r>
              <a:rPr lang="en-US" sz="2000"/>
              <a:t>Explain </a:t>
            </a:r>
            <a:r>
              <a:rPr lang="en-US" sz="2000" u="sng"/>
              <a:t>why</a:t>
            </a:r>
            <a:r>
              <a:rPr lang="en-US" sz="2000"/>
              <a:t> you are sending a resume</a:t>
            </a:r>
          </a:p>
          <a:p>
            <a:pPr lvl="1" eaLnBrk="1" hangingPunct="1">
              <a:lnSpc>
                <a:spcPct val="80000"/>
              </a:lnSpc>
            </a:pPr>
            <a:r>
              <a:rPr lang="en-US" sz="2000"/>
              <a:t>Tell </a:t>
            </a:r>
            <a:r>
              <a:rPr lang="en-US" sz="2000" u="sng"/>
              <a:t>how you learned </a:t>
            </a:r>
            <a:r>
              <a:rPr lang="en-US" sz="2000"/>
              <a:t>about the position or the organization (</a:t>
            </a:r>
            <a:r>
              <a:rPr lang="en-US" sz="2000" i="1"/>
              <a:t>a job posting at your school, a website, an individual who works at the organization</a:t>
            </a:r>
            <a:r>
              <a:rPr lang="en-US" sz="2000"/>
              <a:t>)</a:t>
            </a:r>
          </a:p>
          <a:p>
            <a:pPr lvl="1" eaLnBrk="1" hangingPunct="1">
              <a:lnSpc>
                <a:spcPct val="80000"/>
              </a:lnSpc>
            </a:pPr>
            <a:r>
              <a:rPr lang="en-US" sz="2000"/>
              <a:t>Convince the reader to look at your resume</a:t>
            </a:r>
            <a:br>
              <a:rPr lang="en-US" sz="2000"/>
            </a:br>
            <a:endParaRPr lang="en-US" sz="2000"/>
          </a:p>
          <a:p>
            <a:pPr eaLnBrk="1" hangingPunct="1">
              <a:lnSpc>
                <a:spcPct val="80000"/>
              </a:lnSpc>
            </a:pPr>
            <a:r>
              <a:rPr lang="en-US" sz="2400"/>
              <a:t>Second</a:t>
            </a:r>
          </a:p>
          <a:p>
            <a:pPr lvl="1" eaLnBrk="1" hangingPunct="1">
              <a:lnSpc>
                <a:spcPct val="80000"/>
              </a:lnSpc>
            </a:pPr>
            <a:r>
              <a:rPr lang="en-US" sz="2000"/>
              <a:t>Focus on elements of your</a:t>
            </a:r>
            <a:r>
              <a:rPr lang="en-US" sz="2000" u="sng"/>
              <a:t> background </a:t>
            </a:r>
            <a:r>
              <a:rPr lang="en-US" sz="2000"/>
              <a:t>(</a:t>
            </a:r>
            <a:r>
              <a:rPr lang="en-US" sz="2000" i="1"/>
              <a:t>education, work experience, activities</a:t>
            </a:r>
            <a:r>
              <a:rPr lang="en-US" sz="2000"/>
              <a:t>) that are </a:t>
            </a:r>
            <a:r>
              <a:rPr lang="en-US" sz="2000" u="sng"/>
              <a:t>relevant</a:t>
            </a:r>
            <a:r>
              <a:rPr lang="en-US" sz="2000"/>
              <a:t> to a position you are seeking</a:t>
            </a:r>
          </a:p>
          <a:p>
            <a:pPr lvl="1" eaLnBrk="1" hangingPunct="1">
              <a:lnSpc>
                <a:spcPct val="80000"/>
              </a:lnSpc>
            </a:pPr>
            <a:r>
              <a:rPr lang="en-US" sz="2000"/>
              <a:t>Give one or two </a:t>
            </a:r>
            <a:r>
              <a:rPr lang="en-US" sz="2000" u="sng"/>
              <a:t>specific examples</a:t>
            </a:r>
            <a:r>
              <a:rPr lang="en-US" sz="2000"/>
              <a:t>. Indicate your positive qualities (</a:t>
            </a:r>
            <a:r>
              <a:rPr lang="en-US" sz="2000" i="1"/>
              <a:t>attitude, personality, motivation, enthusiasm, and communication skills</a:t>
            </a:r>
            <a:r>
              <a:rPr lang="en-US" sz="2000"/>
              <a:t>) </a:t>
            </a:r>
          </a:p>
          <a:p>
            <a:pPr lvl="1" eaLnBrk="1" hangingPunct="1">
              <a:lnSpc>
                <a:spcPct val="80000"/>
              </a:lnSpc>
            </a:pPr>
            <a:r>
              <a:rPr lang="en-US" sz="2000"/>
              <a:t>Provide any information that was requested in the job posting that might not be covered in your resume (e.g. </a:t>
            </a:r>
            <a:r>
              <a:rPr lang="en-US" sz="2000" i="1"/>
              <a:t>availability date or including a writing sample</a:t>
            </a:r>
            <a:r>
              <a:rPr lang="en-US"/>
              <a:t>) </a:t>
            </a:r>
          </a:p>
          <a:p>
            <a:pPr eaLnBrk="1" hangingPunct="1">
              <a:lnSpc>
                <a:spcPct val="80000"/>
              </a:lnSpc>
            </a:pPr>
            <a:endParaRPr lang="en-US" sz="2400"/>
          </a:p>
          <a:p>
            <a:pPr eaLnBrk="1" hangingPunct="1">
              <a:lnSpc>
                <a:spcPct val="80000"/>
              </a:lnSpc>
            </a:pPr>
            <a:endParaRPr lang="en-US" sz="2400"/>
          </a:p>
          <a:p>
            <a:pPr eaLnBrk="1" hangingPunct="1">
              <a:lnSpc>
                <a:spcPct val="80000"/>
              </a:lnSpc>
            </a:pPr>
            <a:endParaRPr lang="en-US" sz="2400"/>
          </a:p>
          <a:p>
            <a:pPr eaLnBrk="1" hangingPunct="1">
              <a:lnSpc>
                <a:spcPct val="80000"/>
              </a:lnSpc>
            </a:pPr>
            <a:endParaRPr lang="en-US" sz="2400" b="1"/>
          </a:p>
          <a:p>
            <a:pPr eaLnBrk="1" hangingPunct="1">
              <a:lnSpc>
                <a:spcPct val="80000"/>
              </a:lnSpc>
              <a:buFont typeface="Wingdings" pitchFamily="2" charset="2"/>
              <a:buNone/>
            </a:pPr>
            <a:endParaRPr lang="en-US" sz="2000" b="1"/>
          </a:p>
        </p:txBody>
      </p:sp>
    </p:spTree>
    <p:extLst>
      <p:ext uri="{BB962C8B-B14F-4D97-AF65-F5344CB8AC3E}">
        <p14:creationId xmlns:p14="http://schemas.microsoft.com/office/powerpoint/2010/main" val="500584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5" name="Rectangle 2"/>
          <p:cNvSpPr>
            <a:spLocks noGrp="1" noChangeArrowheads="1"/>
          </p:cNvSpPr>
          <p:nvPr>
            <p:ph type="title" idx="4294967295"/>
          </p:nvPr>
        </p:nvSpPr>
        <p:spPr>
          <a:xfrm>
            <a:off x="838200" y="365126"/>
            <a:ext cx="10515600" cy="948286"/>
          </a:xfrm>
        </p:spPr>
        <p:txBody>
          <a:bodyPr anchor="b"/>
          <a:lstStyle/>
          <a:p>
            <a:pPr eaLnBrk="1" hangingPunct="1"/>
            <a:r>
              <a:rPr lang="en-US" altLang="en-US"/>
              <a:t>Third : Concluding Your Letter</a:t>
            </a:r>
          </a:p>
        </p:txBody>
      </p:sp>
      <p:sp>
        <p:nvSpPr>
          <p:cNvPr id="31746" name="Rectangle 5"/>
          <p:cNvSpPr>
            <a:spLocks noGrp="1" noChangeArrowheads="1"/>
          </p:cNvSpPr>
          <p:nvPr>
            <p:ph type="body" sz="half" idx="4294967295"/>
          </p:nvPr>
        </p:nvSpPr>
        <p:spPr>
          <a:xfrm>
            <a:off x="1981201" y="1600201"/>
            <a:ext cx="4037013" cy="4530725"/>
          </a:xfrm>
        </p:spPr>
        <p:txBody>
          <a:bodyPr/>
          <a:lstStyle/>
          <a:p>
            <a:pPr eaLnBrk="1" hangingPunct="1">
              <a:buFont typeface="Wingdings" pitchFamily="2" charset="2"/>
              <a:buNone/>
            </a:pPr>
            <a:r>
              <a:rPr lang="en-US" altLang="en-US" sz="2200">
                <a:solidFill>
                  <a:srgbClr val="FF3300"/>
                </a:solidFill>
              </a:rPr>
              <a:t>    I look forward to the opportunity to meet with you, at your convenience, to discuss my qualifications and learn more about XYZ Company.  You can reach me at the above address, phone numbers and email.  Thank you for considering me for the position of IT technician.</a:t>
            </a:r>
          </a:p>
          <a:p>
            <a:pPr eaLnBrk="1" hangingPunct="1">
              <a:buFont typeface="Wingdings" pitchFamily="2" charset="2"/>
              <a:buNone/>
            </a:pPr>
            <a:endParaRPr lang="en-US" altLang="en-US" sz="2200">
              <a:solidFill>
                <a:srgbClr val="FF3300"/>
              </a:solidFill>
            </a:endParaRPr>
          </a:p>
        </p:txBody>
      </p:sp>
      <p:sp>
        <p:nvSpPr>
          <p:cNvPr id="31747" name="Rectangle 4"/>
          <p:cNvSpPr>
            <a:spLocks noGrp="1" noChangeArrowheads="1"/>
          </p:cNvSpPr>
          <p:nvPr>
            <p:ph type="body" sz="half" idx="4294967295"/>
          </p:nvPr>
        </p:nvSpPr>
        <p:spPr>
          <a:xfrm>
            <a:off x="6173788" y="1600201"/>
            <a:ext cx="4037012" cy="4530725"/>
          </a:xfrm>
        </p:spPr>
        <p:txBody>
          <a:bodyPr/>
          <a:lstStyle/>
          <a:p>
            <a:pPr eaLnBrk="1" hangingPunct="1"/>
            <a:r>
              <a:rPr lang="en-US" altLang="en-US" sz="2600"/>
              <a:t>Conclude by asking for a personal interview</a:t>
            </a:r>
          </a:p>
          <a:p>
            <a:pPr eaLnBrk="1" hangingPunct="1"/>
            <a:r>
              <a:rPr lang="en-US" altLang="en-US" sz="2600"/>
              <a:t>Be flexible regarding a date and time for the interview</a:t>
            </a:r>
          </a:p>
          <a:p>
            <a:pPr eaLnBrk="1" hangingPunct="1"/>
            <a:r>
              <a:rPr lang="en-US" altLang="en-US" sz="2600"/>
              <a:t>Be specific about how the interviewer should contact you</a:t>
            </a:r>
          </a:p>
          <a:p>
            <a:pPr eaLnBrk="1" hangingPunct="1"/>
            <a:r>
              <a:rPr lang="en-US" altLang="en-US" sz="2600"/>
              <a:t>Include a thank you</a:t>
            </a:r>
          </a:p>
        </p:txBody>
      </p:sp>
      <p:sp>
        <p:nvSpPr>
          <p:cNvPr id="2" name="TextBox 1">
            <a:extLst>
              <a:ext uri="{FF2B5EF4-FFF2-40B4-BE49-F238E27FC236}">
                <a16:creationId xmlns:a16="http://schemas.microsoft.com/office/drawing/2014/main" id="{180DFE45-5FD1-4D25-B5F9-5D0D1020EC0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3" name="TextBox 2">
            <a:extLst>
              <a:ext uri="{FF2B5EF4-FFF2-40B4-BE49-F238E27FC236}">
                <a16:creationId xmlns:a16="http://schemas.microsoft.com/office/drawing/2014/main" id="{C84857B2-62DE-4209-8E6A-B671D86E636A}"/>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4" name="TextBox 3">
            <a:extLst>
              <a:ext uri="{FF2B5EF4-FFF2-40B4-BE49-F238E27FC236}">
                <a16:creationId xmlns:a16="http://schemas.microsoft.com/office/drawing/2014/main" id="{28748F4D-F63B-4665-8F0E-6BD9C3A3E393}"/>
              </a:ext>
            </a:extLst>
          </p:cNvPr>
          <p:cNvSpPr txBox="1"/>
          <p:nvPr/>
        </p:nvSpPr>
        <p:spPr>
          <a:xfrm>
            <a:off x="5010150" y="3486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156859054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t>Check List</a:t>
            </a:r>
          </a:p>
        </p:txBody>
      </p:sp>
      <p:sp>
        <p:nvSpPr>
          <p:cNvPr id="13315" name="Rectangle 3"/>
          <p:cNvSpPr>
            <a:spLocks noGrp="1" noChangeArrowheads="1"/>
          </p:cNvSpPr>
          <p:nvPr>
            <p:ph type="body" idx="1"/>
          </p:nvPr>
        </p:nvSpPr>
        <p:spPr>
          <a:xfrm>
            <a:off x="1981200" y="1219201"/>
            <a:ext cx="8229600" cy="4911725"/>
          </a:xfrm>
        </p:spPr>
        <p:txBody>
          <a:bodyPr/>
          <a:lstStyle/>
          <a:p>
            <a:pPr eaLnBrk="1" hangingPunct="1">
              <a:lnSpc>
                <a:spcPct val="90000"/>
              </a:lnSpc>
            </a:pPr>
            <a:r>
              <a:rPr lang="en-US" sz="2600"/>
              <a:t>Proofread</a:t>
            </a:r>
          </a:p>
          <a:p>
            <a:pPr lvl="1" eaLnBrk="1" hangingPunct="1">
              <a:lnSpc>
                <a:spcPct val="90000"/>
              </a:lnSpc>
            </a:pPr>
            <a:r>
              <a:rPr lang="en-US" sz="2200"/>
              <a:t>Spelling</a:t>
            </a:r>
          </a:p>
          <a:p>
            <a:pPr lvl="1" eaLnBrk="1" hangingPunct="1">
              <a:lnSpc>
                <a:spcPct val="90000"/>
              </a:lnSpc>
            </a:pPr>
            <a:r>
              <a:rPr lang="en-US" sz="2200"/>
              <a:t>Grammar</a:t>
            </a:r>
          </a:p>
          <a:p>
            <a:pPr lvl="1" eaLnBrk="1" hangingPunct="1">
              <a:lnSpc>
                <a:spcPct val="90000"/>
              </a:lnSpc>
            </a:pPr>
            <a:r>
              <a:rPr lang="en-US" sz="2200"/>
              <a:t>Typos</a:t>
            </a:r>
          </a:p>
          <a:p>
            <a:pPr eaLnBrk="1" hangingPunct="1">
              <a:lnSpc>
                <a:spcPct val="90000"/>
              </a:lnSpc>
            </a:pPr>
            <a:r>
              <a:rPr lang="en-US" sz="2600"/>
              <a:t>Use same paper as your resume</a:t>
            </a:r>
          </a:p>
          <a:p>
            <a:pPr lvl="1" eaLnBrk="1" hangingPunct="1">
              <a:lnSpc>
                <a:spcPct val="90000"/>
              </a:lnSpc>
            </a:pPr>
            <a:r>
              <a:rPr lang="en-US" sz="2200"/>
              <a:t>Good letter quality</a:t>
            </a:r>
          </a:p>
          <a:p>
            <a:pPr lvl="1" eaLnBrk="1" hangingPunct="1">
              <a:lnSpc>
                <a:spcPct val="90000"/>
              </a:lnSpc>
            </a:pPr>
            <a:r>
              <a:rPr lang="en-US" sz="2200"/>
              <a:t>No designs or colors</a:t>
            </a:r>
          </a:p>
          <a:p>
            <a:pPr eaLnBrk="1" hangingPunct="1">
              <a:lnSpc>
                <a:spcPct val="90000"/>
              </a:lnSpc>
            </a:pPr>
            <a:r>
              <a:rPr lang="en-US" sz="2600"/>
              <a:t>Signature</a:t>
            </a:r>
          </a:p>
          <a:p>
            <a:pPr lvl="1" eaLnBrk="1" hangingPunct="1">
              <a:lnSpc>
                <a:spcPct val="90000"/>
              </a:lnSpc>
            </a:pPr>
            <a:r>
              <a:rPr lang="en-US" sz="2200"/>
              <a:t>Full name</a:t>
            </a:r>
          </a:p>
          <a:p>
            <a:pPr lvl="1" eaLnBrk="1" hangingPunct="1">
              <a:lnSpc>
                <a:spcPct val="90000"/>
              </a:lnSpc>
            </a:pPr>
            <a:r>
              <a:rPr lang="en-US" sz="2200"/>
              <a:t>Write neatly</a:t>
            </a:r>
          </a:p>
          <a:p>
            <a:pPr eaLnBrk="1" hangingPunct="1">
              <a:lnSpc>
                <a:spcPct val="90000"/>
              </a:lnSpc>
            </a:pPr>
            <a:r>
              <a:rPr lang="en-US" sz="2600"/>
              <a:t>Make sure both the resume and letter are enclosed.</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0455" b="8117"/>
          <a:stretch/>
        </p:blipFill>
        <p:spPr>
          <a:xfrm>
            <a:off x="8230985" y="1130530"/>
            <a:ext cx="2133600" cy="1737360"/>
          </a:xfrm>
          <a:prstGeom prst="rect">
            <a:avLst/>
          </a:prstGeom>
        </p:spPr>
      </p:pic>
    </p:spTree>
    <p:extLst>
      <p:ext uri="{BB962C8B-B14F-4D97-AF65-F5344CB8AC3E}">
        <p14:creationId xmlns:p14="http://schemas.microsoft.com/office/powerpoint/2010/main" val="255444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Context</a:t>
            </a:r>
            <a:endParaRPr lang="en-IN"/>
          </a:p>
        </p:txBody>
      </p:sp>
      <p:sp>
        <p:nvSpPr>
          <p:cNvPr id="3" name="Content Placeholder 2"/>
          <p:cNvSpPr>
            <a:spLocks noGrp="1"/>
          </p:cNvSpPr>
          <p:nvPr>
            <p:ph idx="1"/>
          </p:nvPr>
        </p:nvSpPr>
        <p:spPr/>
        <p:txBody>
          <a:bodyPr/>
          <a:lstStyle/>
          <a:p>
            <a:pPr lvl="1"/>
            <a:r>
              <a:rPr lang="en-US"/>
              <a:t>Message </a:t>
            </a:r>
            <a:r>
              <a:rPr lang="en-US">
                <a:solidFill>
                  <a:srgbClr val="FF0000"/>
                </a:solidFill>
              </a:rPr>
              <a:t>sender </a:t>
            </a:r>
            <a:r>
              <a:rPr lang="en-US"/>
              <a:t>may </a:t>
            </a:r>
            <a:r>
              <a:rPr lang="en-US">
                <a:solidFill>
                  <a:srgbClr val="FF0000"/>
                </a:solidFill>
              </a:rPr>
              <a:t>see only one possible interpretation, but this is not always confirmed</a:t>
            </a:r>
          </a:p>
          <a:p>
            <a:pPr lvl="1"/>
            <a:r>
              <a:rPr lang="en-US">
                <a:solidFill>
                  <a:srgbClr val="FF0000"/>
                </a:solidFill>
              </a:rPr>
              <a:t>Sender</a:t>
            </a:r>
            <a:r>
              <a:rPr lang="en-US"/>
              <a:t> may </a:t>
            </a:r>
            <a:r>
              <a:rPr lang="en-US">
                <a:solidFill>
                  <a:srgbClr val="FF0000"/>
                </a:solidFill>
              </a:rPr>
              <a:t>purposely intend multiple interpretations</a:t>
            </a:r>
          </a:p>
          <a:p>
            <a:pPr lvl="1"/>
            <a:r>
              <a:rPr lang="en-US">
                <a:solidFill>
                  <a:srgbClr val="FF0000"/>
                </a:solidFill>
              </a:rPr>
              <a:t>Receiver </a:t>
            </a:r>
            <a:r>
              <a:rPr lang="en-US"/>
              <a:t>may </a:t>
            </a:r>
            <a:r>
              <a:rPr lang="en-US">
                <a:solidFill>
                  <a:srgbClr val="FF0000"/>
                </a:solidFill>
              </a:rPr>
              <a:t>purposely misunderstand</a:t>
            </a:r>
          </a:p>
          <a:p>
            <a:pPr lvl="1"/>
            <a:r>
              <a:rPr lang="en-US">
                <a:solidFill>
                  <a:srgbClr val="FF0000"/>
                </a:solidFill>
              </a:rPr>
              <a:t>Receiver </a:t>
            </a:r>
            <a:r>
              <a:rPr lang="en-US"/>
              <a:t>may “constructively understand”</a:t>
            </a:r>
          </a:p>
          <a:p>
            <a:endParaRPr lang="en-IN"/>
          </a:p>
        </p:txBody>
      </p:sp>
      <p:pic>
        <p:nvPicPr>
          <p:cNvPr id="5" name="Picture 2" descr="C:\Users\Administrator\Desktop\barriers-in-communication-5-638.jpg"/>
          <p:cNvPicPr>
            <a:picLocks noChangeAspect="1" noChangeArrowheads="1"/>
          </p:cNvPicPr>
          <p:nvPr/>
        </p:nvPicPr>
        <p:blipFill rotWithShape="1">
          <a:blip r:embed="rId2"/>
          <a:srcRect l="2272" t="15926" r="2973" b="7626"/>
          <a:stretch/>
        </p:blipFill>
        <p:spPr bwMode="auto">
          <a:xfrm>
            <a:off x="6848301" y="2884516"/>
            <a:ext cx="4505499" cy="3840479"/>
          </a:xfrm>
          <a:prstGeom prst="rect">
            <a:avLst/>
          </a:prstGeom>
          <a:noFill/>
        </p:spPr>
      </p:pic>
      <p:sp>
        <p:nvSpPr>
          <p:cNvPr id="4" name="TextBox 3">
            <a:extLst>
              <a:ext uri="{FF2B5EF4-FFF2-40B4-BE49-F238E27FC236}">
                <a16:creationId xmlns:a16="http://schemas.microsoft.com/office/drawing/2014/main" id="{96A25631-C984-489C-8F8E-9FD59887111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Tree>
    <p:extLst>
      <p:ext uri="{BB962C8B-B14F-4D97-AF65-F5344CB8AC3E}">
        <p14:creationId xmlns:p14="http://schemas.microsoft.com/office/powerpoint/2010/main" val="26645780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Don’t </a:t>
            </a:r>
          </a:p>
        </p:txBody>
      </p:sp>
      <p:sp>
        <p:nvSpPr>
          <p:cNvPr id="3" name="Content Placeholder 2"/>
          <p:cNvSpPr>
            <a:spLocks noGrp="1"/>
          </p:cNvSpPr>
          <p:nvPr>
            <p:ph idx="1"/>
          </p:nvPr>
        </p:nvSpPr>
        <p:spPr/>
        <p:txBody>
          <a:bodyPr/>
          <a:lstStyle/>
          <a:p>
            <a:r>
              <a:rPr lang="en-US">
                <a:latin typeface="Times New Roman" pitchFamily="18" charset="0"/>
                <a:cs typeface="Times New Roman" pitchFamily="18" charset="0"/>
              </a:rPr>
              <a:t>Try to summarize your CV or give too much detail. </a:t>
            </a:r>
          </a:p>
          <a:p>
            <a:pPr>
              <a:buNone/>
            </a:pPr>
            <a:r>
              <a:rPr lang="en-US">
                <a:latin typeface="Times New Roman" pitchFamily="18" charset="0"/>
                <a:cs typeface="Times New Roman" pitchFamily="18" charset="0"/>
              </a:rPr>
              <a:t>• Make unsubstantiated statements about relevant skills and experience without giving examples</a:t>
            </a:r>
          </a:p>
          <a:p>
            <a:pPr>
              <a:buNone/>
            </a:pPr>
            <a:r>
              <a:rPr lang="en-US">
                <a:latin typeface="Times New Roman" pitchFamily="18" charset="0"/>
                <a:cs typeface="Times New Roman" pitchFamily="18" charset="0"/>
              </a:rPr>
              <a:t>• Never ‘cut and paste’ </a:t>
            </a:r>
          </a:p>
          <a:p>
            <a:pPr>
              <a:buNone/>
            </a:pPr>
            <a:r>
              <a:rPr lang="en-US">
                <a:latin typeface="Times New Roman" pitchFamily="18" charset="0"/>
                <a:cs typeface="Times New Roman" pitchFamily="18" charset="0"/>
              </a:rPr>
              <a:t>• Make generalized statements about why you want to work for the institution </a:t>
            </a:r>
          </a:p>
          <a:p>
            <a:pPr>
              <a:buNone/>
            </a:pPr>
            <a:endParaRPr lang="en-US"/>
          </a:p>
        </p:txBody>
      </p:sp>
    </p:spTree>
    <p:extLst>
      <p:ext uri="{BB962C8B-B14F-4D97-AF65-F5344CB8AC3E}">
        <p14:creationId xmlns:p14="http://schemas.microsoft.com/office/powerpoint/2010/main" val="3268589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Don’t </a:t>
            </a:r>
          </a:p>
        </p:txBody>
      </p:sp>
      <p:sp>
        <p:nvSpPr>
          <p:cNvPr id="3" name="Content Placeholder 2"/>
          <p:cNvSpPr>
            <a:spLocks noGrp="1"/>
          </p:cNvSpPr>
          <p:nvPr>
            <p:ph idx="1"/>
          </p:nvPr>
        </p:nvSpPr>
        <p:spPr/>
        <p:txBody>
          <a:bodyPr/>
          <a:lstStyle/>
          <a:p>
            <a:r>
              <a:rPr lang="en-US">
                <a:latin typeface="Times New Roman" pitchFamily="18" charset="0"/>
                <a:cs typeface="Times New Roman" pitchFamily="18" charset="0"/>
              </a:rPr>
              <a:t>Use jargon specific to your employer or profession which the employer might not understand</a:t>
            </a:r>
          </a:p>
          <a:p>
            <a:pPr>
              <a:buNone/>
            </a:pPr>
            <a:r>
              <a:rPr lang="en-US">
                <a:latin typeface="Times New Roman" pitchFamily="18" charset="0"/>
                <a:cs typeface="Times New Roman" pitchFamily="18" charset="0"/>
              </a:rPr>
              <a:t>• Focus on what the employer can do for you – it’s more about what you can do for the employer.</a:t>
            </a:r>
          </a:p>
          <a:p>
            <a:pPr>
              <a:buNone/>
            </a:pPr>
            <a:endParaRPr lang="en-US"/>
          </a:p>
        </p:txBody>
      </p:sp>
    </p:spTree>
    <p:extLst>
      <p:ext uri="{BB962C8B-B14F-4D97-AF65-F5344CB8AC3E}">
        <p14:creationId xmlns:p14="http://schemas.microsoft.com/office/powerpoint/2010/main" val="5094621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28601"/>
            <a:ext cx="8229600" cy="1139825"/>
          </a:xfrm>
        </p:spPr>
        <p:txBody>
          <a:bodyPr/>
          <a:lstStyle/>
          <a:p>
            <a:pPr algn="ctr"/>
            <a:r>
              <a:rPr lang="en-US"/>
              <a:t>Have You??</a:t>
            </a:r>
          </a:p>
        </p:txBody>
      </p:sp>
      <p:sp>
        <p:nvSpPr>
          <p:cNvPr id="3" name="Content Placeholder 2"/>
          <p:cNvSpPr>
            <a:spLocks noGrp="1"/>
          </p:cNvSpPr>
          <p:nvPr>
            <p:ph idx="1"/>
          </p:nvPr>
        </p:nvSpPr>
        <p:spPr/>
        <p:txBody>
          <a:bodyPr/>
          <a:lstStyle/>
          <a:p>
            <a:pPr>
              <a:buNone/>
            </a:pPr>
            <a:r>
              <a:rPr lang="en-US"/>
              <a:t>• Done your homework so that you are clear about what the employer wants?</a:t>
            </a:r>
          </a:p>
          <a:p>
            <a:pPr>
              <a:buNone/>
            </a:pPr>
            <a:r>
              <a:rPr lang="en-US"/>
              <a:t>• Given clear evidence of how you meet the most  important criteria of the job?</a:t>
            </a:r>
          </a:p>
          <a:p>
            <a:pPr>
              <a:buNone/>
            </a:pPr>
            <a:r>
              <a:rPr lang="en-US"/>
              <a:t>• Kept it to two pages or less?</a:t>
            </a:r>
          </a:p>
          <a:p>
            <a:pPr>
              <a:buNone/>
            </a:pPr>
            <a:r>
              <a:rPr lang="en-US"/>
              <a:t>• Put your most important evidence in the first half of the letter?</a:t>
            </a:r>
          </a:p>
          <a:p>
            <a:pPr>
              <a:buNone/>
            </a:pPr>
            <a:endParaRPr lang="en-US"/>
          </a:p>
        </p:txBody>
      </p:sp>
    </p:spTree>
    <p:extLst>
      <p:ext uri="{BB962C8B-B14F-4D97-AF65-F5344CB8AC3E}">
        <p14:creationId xmlns:p14="http://schemas.microsoft.com/office/powerpoint/2010/main" val="1407091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Have You??</a:t>
            </a:r>
          </a:p>
        </p:txBody>
      </p:sp>
      <p:sp>
        <p:nvSpPr>
          <p:cNvPr id="3" name="Content Placeholder 2"/>
          <p:cNvSpPr>
            <a:spLocks noGrp="1"/>
          </p:cNvSpPr>
          <p:nvPr>
            <p:ph idx="1"/>
          </p:nvPr>
        </p:nvSpPr>
        <p:spPr/>
        <p:txBody>
          <a:bodyPr/>
          <a:lstStyle/>
          <a:p>
            <a:r>
              <a:rPr lang="en-US"/>
              <a:t>Addressed it to the right person?</a:t>
            </a:r>
          </a:p>
          <a:p>
            <a:pPr>
              <a:buNone/>
            </a:pPr>
            <a:r>
              <a:rPr lang="en-US"/>
              <a:t>• Given a convincing explanation of why you want the job?</a:t>
            </a:r>
          </a:p>
          <a:p>
            <a:pPr>
              <a:buNone/>
            </a:pPr>
            <a:r>
              <a:rPr lang="en-US"/>
              <a:t>• Ended with a summary of why you would be perfect for this role?</a:t>
            </a:r>
          </a:p>
          <a:p>
            <a:pPr>
              <a:buNone/>
            </a:pPr>
            <a:r>
              <a:rPr lang="en-US"/>
              <a:t>Asked a friend to proof read it and ensure the language is Error Free ?</a:t>
            </a:r>
          </a:p>
          <a:p>
            <a:pPr>
              <a:buNone/>
            </a:pPr>
            <a:endParaRPr lang="en-US"/>
          </a:p>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152" y="4268672"/>
            <a:ext cx="2590800" cy="1342420"/>
          </a:xfrm>
          <a:prstGeom prst="rect">
            <a:avLst/>
          </a:prstGeom>
        </p:spPr>
      </p:pic>
    </p:spTree>
    <p:extLst>
      <p:ext uri="{BB962C8B-B14F-4D97-AF65-F5344CB8AC3E}">
        <p14:creationId xmlns:p14="http://schemas.microsoft.com/office/powerpoint/2010/main" val="33440025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Format : Cover Letters</a:t>
            </a:r>
          </a:p>
        </p:txBody>
      </p:sp>
      <p:sp>
        <p:nvSpPr>
          <p:cNvPr id="3" name="Content Placeholder 2"/>
          <p:cNvSpPr>
            <a:spLocks noGrp="1"/>
          </p:cNvSpPr>
          <p:nvPr>
            <p:ph idx="1"/>
          </p:nvPr>
        </p:nvSpPr>
        <p:spPr/>
        <p:txBody>
          <a:bodyPr>
            <a:noAutofit/>
          </a:bodyPr>
          <a:lstStyle/>
          <a:p>
            <a:pPr>
              <a:buNone/>
            </a:pPr>
            <a:r>
              <a:rPr lang="en-IN" sz="2000"/>
              <a:t>To</a:t>
            </a:r>
          </a:p>
          <a:p>
            <a:pPr>
              <a:buNone/>
            </a:pPr>
            <a:r>
              <a:rPr lang="en-IN" sz="2000"/>
              <a:t>Date </a:t>
            </a:r>
          </a:p>
          <a:p>
            <a:pPr>
              <a:buNone/>
            </a:pPr>
            <a:r>
              <a:rPr lang="en-IN" sz="2000"/>
              <a:t>From</a:t>
            </a:r>
          </a:p>
          <a:p>
            <a:pPr>
              <a:buNone/>
            </a:pPr>
            <a:r>
              <a:rPr lang="en-US" sz="2000">
                <a:latin typeface="Times New Roman" pitchFamily="18" charset="0"/>
                <a:cs typeface="Times New Roman" pitchFamily="18" charset="0"/>
              </a:rPr>
              <a:t>Subject : Application for the Post of</a:t>
            </a:r>
            <a:r>
              <a:rPr lang="en-US" sz="2000" b="1">
                <a:latin typeface="Times New Roman" pitchFamily="18" charset="0"/>
                <a:cs typeface="Times New Roman" pitchFamily="18" charset="0"/>
              </a:rPr>
              <a:t> _____________</a:t>
            </a:r>
          </a:p>
          <a:p>
            <a:pPr>
              <a:buNone/>
            </a:pPr>
            <a:r>
              <a:rPr lang="en-US" sz="2000">
                <a:latin typeface="Times New Roman" pitchFamily="18" charset="0"/>
                <a:cs typeface="Times New Roman" pitchFamily="18" charset="0"/>
              </a:rPr>
              <a:t>Salutation</a:t>
            </a:r>
          </a:p>
          <a:p>
            <a:pPr>
              <a:buNone/>
            </a:pPr>
            <a:r>
              <a:rPr lang="en-US" sz="1600" b="1">
                <a:latin typeface="Times New Roman" pitchFamily="18" charset="0"/>
                <a:cs typeface="Times New Roman" pitchFamily="18" charset="0"/>
              </a:rPr>
              <a:t>First paragraph: </a:t>
            </a:r>
            <a:r>
              <a:rPr lang="en-US" sz="1600">
                <a:latin typeface="Times New Roman" pitchFamily="18" charset="0"/>
                <a:cs typeface="Times New Roman" pitchFamily="18" charset="0"/>
              </a:rPr>
              <a:t>An introduction, explaining which post you are applying for, how you heard about it, and some brief background on who you are e.g. in terms of your research interests and academic background.</a:t>
            </a:r>
          </a:p>
          <a:p>
            <a:pPr>
              <a:buNone/>
            </a:pPr>
            <a:r>
              <a:rPr lang="en-US" sz="1600" b="1">
                <a:latin typeface="Times New Roman" pitchFamily="18" charset="0"/>
                <a:cs typeface="Times New Roman" pitchFamily="18" charset="0"/>
              </a:rPr>
              <a:t>Middle section: </a:t>
            </a:r>
            <a:r>
              <a:rPr lang="en-US" sz="1600">
                <a:latin typeface="Times New Roman" pitchFamily="18" charset="0"/>
                <a:cs typeface="Times New Roman" pitchFamily="18" charset="0"/>
              </a:rPr>
              <a:t>Evidence of your academic career in terms of your and achievements and experience. Also mention your future plans. </a:t>
            </a:r>
          </a:p>
          <a:p>
            <a:pPr>
              <a:buNone/>
            </a:pPr>
            <a:r>
              <a:rPr lang="en-US" sz="1600" b="1">
                <a:latin typeface="Times New Roman" pitchFamily="18" charset="0"/>
                <a:cs typeface="Times New Roman" pitchFamily="18" charset="0"/>
              </a:rPr>
              <a:t>Final section: </a:t>
            </a:r>
            <a:r>
              <a:rPr lang="en-US" sz="1600">
                <a:latin typeface="Times New Roman" pitchFamily="18" charset="0"/>
                <a:cs typeface="Times New Roman" pitchFamily="18" charset="0"/>
              </a:rPr>
              <a:t>Explain what attracts you to this role in this institution and department and how the role fits in to  your career plans.</a:t>
            </a:r>
          </a:p>
          <a:p>
            <a:pPr>
              <a:buNone/>
            </a:pPr>
            <a:r>
              <a:rPr lang="en-US" sz="1600" b="1">
                <a:latin typeface="Times New Roman" pitchFamily="18" charset="0"/>
                <a:cs typeface="Times New Roman" pitchFamily="18" charset="0"/>
              </a:rPr>
              <a:t>Concluding paragraph: </a:t>
            </a:r>
            <a:r>
              <a:rPr lang="en-US" sz="1600">
                <a:latin typeface="Times New Roman" pitchFamily="18" charset="0"/>
                <a:cs typeface="Times New Roman" pitchFamily="18" charset="0"/>
              </a:rPr>
              <a:t>A conclusion  summarizing what makes you suitable  for the job and a statement  expressing interest in an interview.</a:t>
            </a:r>
          </a:p>
          <a:p>
            <a:pPr>
              <a:buNone/>
            </a:pPr>
            <a:r>
              <a:rPr lang="en-US" sz="1600">
                <a:latin typeface="Times New Roman" pitchFamily="18" charset="0"/>
                <a:cs typeface="Times New Roman" pitchFamily="18" charset="0"/>
              </a:rPr>
              <a:t>Thank you.</a:t>
            </a:r>
          </a:p>
        </p:txBody>
      </p:sp>
    </p:spTree>
    <p:extLst>
      <p:ext uri="{BB962C8B-B14F-4D97-AF65-F5344CB8AC3E}">
        <p14:creationId xmlns:p14="http://schemas.microsoft.com/office/powerpoint/2010/main" val="18804379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1326" y="998621"/>
            <a:ext cx="6472990" cy="5257800"/>
          </a:xfrm>
          <a:prstGeom prst="rect">
            <a:avLst/>
          </a:prstGeom>
        </p:spPr>
      </p:pic>
    </p:spTree>
    <p:extLst>
      <p:ext uri="{BB962C8B-B14F-4D97-AF65-F5344CB8AC3E}">
        <p14:creationId xmlns:p14="http://schemas.microsoft.com/office/powerpoint/2010/main" val="3082750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a:t>Emails</a:t>
            </a:r>
          </a:p>
        </p:txBody>
      </p:sp>
      <p:sp>
        <p:nvSpPr>
          <p:cNvPr id="3" name="Content Placeholder 2"/>
          <p:cNvSpPr>
            <a:spLocks noGrp="1"/>
          </p:cNvSpPr>
          <p:nvPr>
            <p:ph idx="1"/>
          </p:nvPr>
        </p:nvSpPr>
        <p:spPr/>
        <p:txBody>
          <a:bodyPr/>
          <a:lstStyle/>
          <a:p>
            <a:r>
              <a:rPr lang="en-IN"/>
              <a:t>CC: Computer Copy: Receiver sees the name of the people marked in the mail { </a:t>
            </a:r>
            <a:r>
              <a:rPr lang="en-IN" u="sng">
                <a:solidFill>
                  <a:srgbClr val="FF0000"/>
                </a:solidFill>
              </a:rPr>
              <a:t>its for their information. Do not respond if you are marked CC. Let the receiver respond first</a:t>
            </a:r>
            <a:r>
              <a:rPr lang="en-IN"/>
              <a:t>}</a:t>
            </a:r>
          </a:p>
          <a:p>
            <a:r>
              <a:rPr lang="en-IN"/>
              <a:t>BCC: Blind Computer Copy: </a:t>
            </a:r>
            <a:r>
              <a:rPr lang="en-IN" err="1"/>
              <a:t>Reciever</a:t>
            </a:r>
            <a:r>
              <a:rPr lang="en-IN"/>
              <a:t> will not be able to see if others are marked in the mail.[ </a:t>
            </a:r>
            <a:r>
              <a:rPr lang="en-IN">
                <a:solidFill>
                  <a:srgbClr val="FF0000"/>
                </a:solidFill>
              </a:rPr>
              <a:t>It’s a direct communication with you. Not your business to know who else is involved</a:t>
            </a:r>
            <a:r>
              <a:rPr lang="en-IN"/>
              <a:t>]</a:t>
            </a:r>
          </a:p>
          <a:p>
            <a:r>
              <a:rPr lang="en-IN" u="sng"/>
              <a:t>Send copies only to those who need to know</a:t>
            </a:r>
          </a:p>
          <a:p>
            <a:r>
              <a:rPr lang="en-IN">
                <a:solidFill>
                  <a:srgbClr val="FF0000"/>
                </a:solidFill>
              </a:rPr>
              <a:t>Wording and tone: </a:t>
            </a:r>
            <a:r>
              <a:rPr lang="en-IN"/>
              <a:t>Mind Grammar errors, CAPS lock, long sentences.</a:t>
            </a:r>
          </a:p>
          <a:p>
            <a:r>
              <a:rPr lang="en-IN"/>
              <a:t>Can be informal in emails- depends on the .</a:t>
            </a:r>
          </a:p>
          <a:p>
            <a:endParaRPr lang="en-IN"/>
          </a:p>
          <a:p>
            <a:endParaRPr lang="en-IN"/>
          </a:p>
        </p:txBody>
      </p:sp>
    </p:spTree>
    <p:extLst>
      <p:ext uri="{BB962C8B-B14F-4D97-AF65-F5344CB8AC3E}">
        <p14:creationId xmlns:p14="http://schemas.microsoft.com/office/powerpoint/2010/main" val="21557448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10278"/>
          <a:stretch/>
        </p:blipFill>
        <p:spPr>
          <a:xfrm>
            <a:off x="1744579" y="365125"/>
            <a:ext cx="7664116" cy="6180054"/>
          </a:xfrm>
        </p:spPr>
      </p:pic>
    </p:spTree>
    <p:extLst>
      <p:ext uri="{BB962C8B-B14F-4D97-AF65-F5344CB8AC3E}">
        <p14:creationId xmlns:p14="http://schemas.microsoft.com/office/powerpoint/2010/main" val="5273958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81000"/>
            <a:ext cx="8229600" cy="1600200"/>
          </a:xfrm>
        </p:spPr>
        <p:txBody>
          <a:bodyPr>
            <a:normAutofit/>
          </a:bodyPr>
          <a:lstStyle/>
          <a:p>
            <a:r>
              <a:rPr lang="en-US" b="1">
                <a:solidFill>
                  <a:srgbClr val="FF0000"/>
                </a:solidFill>
              </a:rPr>
              <a:t>Tips for crafting your subject line</a:t>
            </a:r>
            <a:br>
              <a:rPr lang="en-US" b="1">
                <a:solidFill>
                  <a:srgbClr val="FF0000"/>
                </a:solidFill>
              </a:rPr>
            </a:br>
            <a:endParaRPr lang="en-US" b="1">
              <a:solidFill>
                <a:srgbClr val="FF0000"/>
              </a:solidFill>
            </a:endParaRPr>
          </a:p>
        </p:txBody>
      </p:sp>
      <p:sp>
        <p:nvSpPr>
          <p:cNvPr id="3" name="Content Placeholder 2"/>
          <p:cNvSpPr>
            <a:spLocks noGrp="1"/>
          </p:cNvSpPr>
          <p:nvPr>
            <p:ph idx="1"/>
          </p:nvPr>
        </p:nvSpPr>
        <p:spPr/>
        <p:txBody>
          <a:bodyPr>
            <a:normAutofit/>
          </a:bodyPr>
          <a:lstStyle/>
          <a:p>
            <a:endParaRPr lang="en-US"/>
          </a:p>
          <a:p>
            <a:r>
              <a:rPr lang="en-US"/>
              <a:t>keep it brief and relevant</a:t>
            </a:r>
          </a:p>
          <a:p>
            <a:r>
              <a:rPr lang="en-US"/>
              <a:t>personalize as much as possible—no one likes to read a template</a:t>
            </a:r>
          </a:p>
          <a:p>
            <a:r>
              <a:rPr lang="en-US"/>
              <a:t>update it when responding to an e-mail</a:t>
            </a:r>
          </a:p>
          <a:p>
            <a:r>
              <a:rPr lang="en-US"/>
              <a:t>include any actions required with real deadlines.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66484" y="3272589"/>
            <a:ext cx="2875575" cy="3260558"/>
          </a:xfrm>
          <a:prstGeom prst="rect">
            <a:avLst/>
          </a:prstGeom>
        </p:spPr>
      </p:pic>
    </p:spTree>
    <p:extLst>
      <p:ext uri="{BB962C8B-B14F-4D97-AF65-F5344CB8AC3E}">
        <p14:creationId xmlns:p14="http://schemas.microsoft.com/office/powerpoint/2010/main" val="31285599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Format : Cover Letters</a:t>
            </a:r>
          </a:p>
        </p:txBody>
      </p:sp>
      <p:sp>
        <p:nvSpPr>
          <p:cNvPr id="3" name="Content Placeholder 2"/>
          <p:cNvSpPr>
            <a:spLocks noGrp="1"/>
          </p:cNvSpPr>
          <p:nvPr>
            <p:ph idx="1"/>
          </p:nvPr>
        </p:nvSpPr>
        <p:spPr/>
        <p:txBody>
          <a:bodyPr>
            <a:noAutofit/>
          </a:bodyPr>
          <a:lstStyle/>
          <a:p>
            <a:pPr>
              <a:buNone/>
            </a:pPr>
            <a:r>
              <a:rPr lang="en-IN" sz="2000"/>
              <a:t>To</a:t>
            </a:r>
          </a:p>
          <a:p>
            <a:pPr>
              <a:buNone/>
            </a:pPr>
            <a:r>
              <a:rPr lang="en-IN" sz="2000"/>
              <a:t>Date </a:t>
            </a:r>
          </a:p>
          <a:p>
            <a:pPr>
              <a:buNone/>
            </a:pPr>
            <a:r>
              <a:rPr lang="en-IN" sz="2000"/>
              <a:t>From</a:t>
            </a:r>
          </a:p>
          <a:p>
            <a:pPr>
              <a:buNone/>
            </a:pPr>
            <a:r>
              <a:rPr lang="en-US" sz="2000">
                <a:latin typeface="Times New Roman" pitchFamily="18" charset="0"/>
                <a:cs typeface="Times New Roman" pitchFamily="18" charset="0"/>
              </a:rPr>
              <a:t>Subject : Application for the Post of</a:t>
            </a:r>
            <a:r>
              <a:rPr lang="en-US" sz="2000" b="1">
                <a:latin typeface="Times New Roman" pitchFamily="18" charset="0"/>
                <a:cs typeface="Times New Roman" pitchFamily="18" charset="0"/>
              </a:rPr>
              <a:t> _____________</a:t>
            </a:r>
          </a:p>
          <a:p>
            <a:pPr>
              <a:buNone/>
            </a:pPr>
            <a:r>
              <a:rPr lang="en-US" sz="2000">
                <a:latin typeface="Times New Roman" pitchFamily="18" charset="0"/>
                <a:cs typeface="Times New Roman" pitchFamily="18" charset="0"/>
              </a:rPr>
              <a:t>Salutation</a:t>
            </a:r>
          </a:p>
          <a:p>
            <a:pPr>
              <a:buNone/>
            </a:pPr>
            <a:r>
              <a:rPr lang="en-US" sz="1600" b="1">
                <a:latin typeface="Times New Roman" pitchFamily="18" charset="0"/>
                <a:cs typeface="Times New Roman" pitchFamily="18" charset="0"/>
              </a:rPr>
              <a:t>First paragraph: </a:t>
            </a:r>
            <a:r>
              <a:rPr lang="en-US" sz="1600">
                <a:latin typeface="Times New Roman" pitchFamily="18" charset="0"/>
                <a:cs typeface="Times New Roman" pitchFamily="18" charset="0"/>
              </a:rPr>
              <a:t>An introduction, explaining which post you are applying for, how you heard about it, and some brief background on who you are e.g. in terms of your research interests and academic background.</a:t>
            </a:r>
          </a:p>
          <a:p>
            <a:pPr>
              <a:buNone/>
            </a:pPr>
            <a:r>
              <a:rPr lang="en-US" sz="1600" b="1">
                <a:latin typeface="Times New Roman" pitchFamily="18" charset="0"/>
                <a:cs typeface="Times New Roman" pitchFamily="18" charset="0"/>
              </a:rPr>
              <a:t>Middle section: </a:t>
            </a:r>
            <a:r>
              <a:rPr lang="en-US" sz="1600">
                <a:latin typeface="Times New Roman" pitchFamily="18" charset="0"/>
                <a:cs typeface="Times New Roman" pitchFamily="18" charset="0"/>
              </a:rPr>
              <a:t>Evidence of your academic career in terms of your and achievements and experience. Also mention your future plans. </a:t>
            </a:r>
          </a:p>
          <a:p>
            <a:pPr>
              <a:buNone/>
            </a:pPr>
            <a:r>
              <a:rPr lang="en-US" sz="1600" b="1">
                <a:latin typeface="Times New Roman" pitchFamily="18" charset="0"/>
                <a:cs typeface="Times New Roman" pitchFamily="18" charset="0"/>
              </a:rPr>
              <a:t>Final section: </a:t>
            </a:r>
            <a:r>
              <a:rPr lang="en-US" sz="1600">
                <a:latin typeface="Times New Roman" pitchFamily="18" charset="0"/>
                <a:cs typeface="Times New Roman" pitchFamily="18" charset="0"/>
              </a:rPr>
              <a:t>Explain what attracts you to this role in this institution and department and how the role fits in to  your career plans.</a:t>
            </a:r>
          </a:p>
          <a:p>
            <a:pPr>
              <a:buNone/>
            </a:pPr>
            <a:r>
              <a:rPr lang="en-US" sz="1600" b="1">
                <a:latin typeface="Times New Roman" pitchFamily="18" charset="0"/>
                <a:cs typeface="Times New Roman" pitchFamily="18" charset="0"/>
              </a:rPr>
              <a:t>Concluding paragraph: </a:t>
            </a:r>
            <a:r>
              <a:rPr lang="en-US" sz="1600">
                <a:latin typeface="Times New Roman" pitchFamily="18" charset="0"/>
                <a:cs typeface="Times New Roman" pitchFamily="18" charset="0"/>
              </a:rPr>
              <a:t>A conclusion  summarizing what makes you suitable  for the job and a statement  expressing interest in an interview.</a:t>
            </a:r>
          </a:p>
          <a:p>
            <a:pPr>
              <a:buNone/>
            </a:pPr>
            <a:r>
              <a:rPr lang="en-US" sz="1600">
                <a:latin typeface="Times New Roman" pitchFamily="18" charset="0"/>
                <a:cs typeface="Times New Roman" pitchFamily="18" charset="0"/>
              </a:rPr>
              <a:t>Thank you.</a:t>
            </a:r>
          </a:p>
        </p:txBody>
      </p:sp>
    </p:spTree>
    <p:extLst>
      <p:ext uri="{BB962C8B-B14F-4D97-AF65-F5344CB8AC3E}">
        <p14:creationId xmlns:p14="http://schemas.microsoft.com/office/powerpoint/2010/main" val="3534444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pratyax\Downloads\barriers-in-communication-2-638.jpg"/>
          <p:cNvPicPr>
            <a:picLocks noGrp="1" noChangeAspect="1" noChangeArrowheads="1"/>
          </p:cNvPicPr>
          <p:nvPr>
            <p:ph idx="1"/>
          </p:nvPr>
        </p:nvPicPr>
        <p:blipFill>
          <a:blip r:embed="rId2"/>
          <a:srcRect b="7665"/>
          <a:stretch>
            <a:fillRect/>
          </a:stretch>
        </p:blipFill>
        <p:spPr bwMode="auto">
          <a:xfrm>
            <a:off x="1738282" y="609600"/>
            <a:ext cx="8091518" cy="6248400"/>
          </a:xfrm>
          <a:prstGeom prst="rect">
            <a:avLst/>
          </a:prstGeom>
          <a:noFill/>
        </p:spPr>
      </p:pic>
    </p:spTree>
    <p:extLst>
      <p:ext uri="{BB962C8B-B14F-4D97-AF65-F5344CB8AC3E}">
        <p14:creationId xmlns:p14="http://schemas.microsoft.com/office/powerpoint/2010/main" val="38471912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Format for Business Letter: Email</a:t>
            </a:r>
          </a:p>
        </p:txBody>
      </p:sp>
      <p:sp>
        <p:nvSpPr>
          <p:cNvPr id="3" name="Content Placeholder 2"/>
          <p:cNvSpPr>
            <a:spLocks noGrp="1"/>
          </p:cNvSpPr>
          <p:nvPr>
            <p:ph idx="1"/>
          </p:nvPr>
        </p:nvSpPr>
        <p:spPr/>
        <p:txBody>
          <a:bodyPr>
            <a:normAutofit/>
          </a:bodyPr>
          <a:lstStyle/>
          <a:p>
            <a:r>
              <a:rPr lang="en-IN"/>
              <a:t>To : Email id</a:t>
            </a:r>
          </a:p>
          <a:p>
            <a:r>
              <a:rPr lang="en-IN"/>
              <a:t>Subject :</a:t>
            </a:r>
          </a:p>
          <a:p>
            <a:r>
              <a:rPr lang="en-IN"/>
              <a:t>Salutation</a:t>
            </a:r>
          </a:p>
          <a:p>
            <a:r>
              <a:rPr lang="en-IN"/>
              <a:t>First Para: Give reference to a former conversation over mail/phone/ad in newspaper.</a:t>
            </a:r>
          </a:p>
          <a:p>
            <a:r>
              <a:rPr lang="en-IN"/>
              <a:t>Second Para: Provide specific details : Answer the </a:t>
            </a:r>
            <a:r>
              <a:rPr lang="en-IN" err="1"/>
              <a:t>Wh</a:t>
            </a:r>
            <a:r>
              <a:rPr lang="en-IN"/>
              <a:t> questions.</a:t>
            </a:r>
          </a:p>
          <a:p>
            <a:r>
              <a:rPr lang="en-IN"/>
              <a:t>Third Para : Extend help : your contact details in case of any query.</a:t>
            </a:r>
          </a:p>
          <a:p>
            <a:r>
              <a:rPr lang="en-IN"/>
              <a:t>Complimentary close</a:t>
            </a:r>
          </a:p>
        </p:txBody>
      </p:sp>
    </p:spTree>
    <p:extLst>
      <p:ext uri="{BB962C8B-B14F-4D97-AF65-F5344CB8AC3E}">
        <p14:creationId xmlns:p14="http://schemas.microsoft.com/office/powerpoint/2010/main" val="2420814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5572760" cy="697230"/>
          </a:xfrm>
          <a:prstGeom prst="rect">
            <a:avLst/>
          </a:prstGeom>
        </p:spPr>
        <p:txBody>
          <a:bodyPr vert="horz" wrap="square" lIns="0" tIns="13335" rIns="0" bIns="0" rtlCol="0">
            <a:spAutoFit/>
          </a:bodyPr>
          <a:lstStyle/>
          <a:p>
            <a:pPr marL="12700">
              <a:lnSpc>
                <a:spcPct val="100000"/>
              </a:lnSpc>
              <a:spcBef>
                <a:spcPts val="105"/>
              </a:spcBef>
            </a:pPr>
            <a:r>
              <a:rPr spc="-10"/>
              <a:t>Resumes,CV </a:t>
            </a:r>
            <a:r>
              <a:t>and</a:t>
            </a:r>
            <a:r>
              <a:rPr spc="-85"/>
              <a:t> </a:t>
            </a:r>
            <a:r>
              <a:rPr spc="-20"/>
              <a:t>Biodata</a:t>
            </a:r>
          </a:p>
        </p:txBody>
      </p:sp>
      <p:sp>
        <p:nvSpPr>
          <p:cNvPr id="3" name="object 3"/>
          <p:cNvSpPr txBox="1"/>
          <p:nvPr/>
        </p:nvSpPr>
        <p:spPr>
          <a:xfrm>
            <a:off x="916939" y="1793493"/>
            <a:ext cx="10307955" cy="3011170"/>
          </a:xfrm>
          <a:prstGeom prst="rect">
            <a:avLst/>
          </a:prstGeom>
        </p:spPr>
        <p:txBody>
          <a:bodyPr vert="horz" wrap="square" lIns="0" tIns="60960" rIns="0" bIns="0" rtlCol="0">
            <a:spAutoFit/>
          </a:bodyPr>
          <a:lstStyle/>
          <a:p>
            <a:pPr marL="241300" marR="5080" indent="-229235">
              <a:lnSpc>
                <a:spcPts val="3020"/>
              </a:lnSpc>
              <a:spcBef>
                <a:spcPts val="480"/>
              </a:spcBef>
              <a:buFont typeface="Arial"/>
              <a:buChar char="•"/>
              <a:tabLst>
                <a:tab pos="241935" algn="l"/>
              </a:tabLst>
            </a:pPr>
            <a:r>
              <a:rPr sz="2800" spc="-10">
                <a:solidFill>
                  <a:srgbClr val="FF0000"/>
                </a:solidFill>
                <a:latin typeface="Calibri"/>
                <a:cs typeface="Calibri"/>
              </a:rPr>
              <a:t>Resume: </a:t>
            </a:r>
            <a:r>
              <a:rPr sz="2800" spc="-10">
                <a:latin typeface="Calibri"/>
                <a:cs typeface="Calibri"/>
              </a:rPr>
              <a:t>Summary </a:t>
            </a:r>
            <a:r>
              <a:rPr sz="2800" spc="-5">
                <a:latin typeface="Calibri"/>
                <a:cs typeface="Calibri"/>
              </a:rPr>
              <a:t>of </a:t>
            </a:r>
            <a:r>
              <a:rPr sz="2800" spc="-10">
                <a:latin typeface="Calibri"/>
                <a:cs typeface="Calibri"/>
              </a:rPr>
              <a:t>jobs.shorter:2-3 pages </a:t>
            </a:r>
            <a:r>
              <a:rPr sz="2800" spc="-15">
                <a:latin typeface="Calibri"/>
                <a:cs typeface="Calibri"/>
              </a:rPr>
              <a:t>at </a:t>
            </a:r>
            <a:r>
              <a:rPr sz="2800" spc="-10">
                <a:latin typeface="Calibri"/>
                <a:cs typeface="Calibri"/>
              </a:rPr>
              <a:t>max. </a:t>
            </a:r>
            <a:r>
              <a:rPr sz="2800" spc="-15">
                <a:latin typeface="Calibri"/>
                <a:cs typeface="Calibri"/>
              </a:rPr>
              <a:t>Focuses </a:t>
            </a:r>
            <a:r>
              <a:rPr sz="2800" spc="-5">
                <a:latin typeface="Calibri"/>
                <a:cs typeface="Calibri"/>
              </a:rPr>
              <a:t>on </a:t>
            </a:r>
            <a:r>
              <a:rPr sz="2800" spc="-10">
                <a:latin typeface="Calibri"/>
                <a:cs typeface="Calibri"/>
              </a:rPr>
              <a:t>skills.  </a:t>
            </a:r>
            <a:r>
              <a:rPr sz="2800" spc="-5">
                <a:latin typeface="Calibri"/>
                <a:cs typeface="Calibri"/>
              </a:rPr>
              <a:t>Used </a:t>
            </a:r>
            <a:r>
              <a:rPr sz="2800" spc="-15">
                <a:latin typeface="Calibri"/>
                <a:cs typeface="Calibri"/>
              </a:rPr>
              <a:t>by </a:t>
            </a:r>
            <a:r>
              <a:rPr sz="2800" spc="-10">
                <a:latin typeface="Calibri"/>
                <a:cs typeface="Calibri"/>
              </a:rPr>
              <a:t>people </a:t>
            </a:r>
            <a:r>
              <a:rPr sz="2800" spc="-5">
                <a:latin typeface="Calibri"/>
                <a:cs typeface="Calibri"/>
              </a:rPr>
              <a:t>with a </a:t>
            </a:r>
            <a:r>
              <a:rPr sz="2800" spc="-10">
                <a:latin typeface="Calibri"/>
                <a:cs typeface="Calibri"/>
              </a:rPr>
              <a:t>varied job</a:t>
            </a:r>
            <a:r>
              <a:rPr sz="2800" spc="100">
                <a:latin typeface="Calibri"/>
                <a:cs typeface="Calibri"/>
              </a:rPr>
              <a:t> </a:t>
            </a:r>
            <a:r>
              <a:rPr sz="2800" spc="-10">
                <a:latin typeface="Calibri"/>
                <a:cs typeface="Calibri"/>
              </a:rPr>
              <a:t>experience.</a:t>
            </a:r>
            <a:endParaRPr sz="2800">
              <a:latin typeface="Calibri"/>
              <a:cs typeface="Calibri"/>
            </a:endParaRPr>
          </a:p>
          <a:p>
            <a:pPr marL="241300" marR="236220" indent="-229235">
              <a:lnSpc>
                <a:spcPts val="3020"/>
              </a:lnSpc>
              <a:spcBef>
                <a:spcPts val="1015"/>
              </a:spcBef>
              <a:buFont typeface="Arial"/>
              <a:buChar char="•"/>
              <a:tabLst>
                <a:tab pos="241935" algn="l"/>
              </a:tabLst>
            </a:pPr>
            <a:r>
              <a:rPr sz="2800" spc="-40">
                <a:solidFill>
                  <a:srgbClr val="FF0000"/>
                </a:solidFill>
                <a:latin typeface="Calibri"/>
                <a:cs typeface="Calibri"/>
              </a:rPr>
              <a:t>CV: </a:t>
            </a:r>
            <a:r>
              <a:rPr sz="2800" spc="-10">
                <a:latin typeface="Calibri"/>
                <a:cs typeface="Calibri"/>
              </a:rPr>
              <a:t>Overview </a:t>
            </a:r>
            <a:r>
              <a:rPr sz="2800" spc="-5">
                <a:latin typeface="Calibri"/>
                <a:cs typeface="Calibri"/>
              </a:rPr>
              <a:t>of a </a:t>
            </a:r>
            <a:r>
              <a:rPr sz="2800" spc="-15">
                <a:latin typeface="Calibri"/>
                <a:cs typeface="Calibri"/>
              </a:rPr>
              <a:t>persons </a:t>
            </a:r>
            <a:r>
              <a:rPr sz="2800" spc="-10">
                <a:latin typeface="Calibri"/>
                <a:cs typeface="Calibri"/>
              </a:rPr>
              <a:t>job experience. </a:t>
            </a:r>
            <a:r>
              <a:rPr sz="2800" spc="-50">
                <a:latin typeface="Calibri"/>
                <a:cs typeface="Calibri"/>
              </a:rPr>
              <a:t>Longer. </a:t>
            </a:r>
            <a:r>
              <a:rPr sz="2800" spc="-15">
                <a:latin typeface="Calibri"/>
                <a:cs typeface="Calibri"/>
              </a:rPr>
              <a:t>More general.  Shows </a:t>
            </a:r>
            <a:r>
              <a:rPr sz="2800" spc="-5">
                <a:latin typeface="Calibri"/>
                <a:cs typeface="Calibri"/>
              </a:rPr>
              <a:t>all </a:t>
            </a:r>
            <a:r>
              <a:rPr sz="2800" spc="-10">
                <a:latin typeface="Calibri"/>
                <a:cs typeface="Calibri"/>
              </a:rPr>
              <a:t>job </a:t>
            </a:r>
            <a:r>
              <a:rPr sz="2800" spc="-15">
                <a:latin typeface="Calibri"/>
                <a:cs typeface="Calibri"/>
              </a:rPr>
              <a:t>experience </a:t>
            </a:r>
            <a:r>
              <a:rPr sz="2800" spc="-5">
                <a:latin typeface="Calibri"/>
                <a:cs typeface="Calibri"/>
              </a:rPr>
              <a:t>including </a:t>
            </a:r>
            <a:r>
              <a:rPr sz="2800" spc="-10">
                <a:latin typeface="Calibri"/>
                <a:cs typeface="Calibri"/>
              </a:rPr>
              <a:t>educational </a:t>
            </a:r>
            <a:r>
              <a:rPr sz="2800" spc="-15">
                <a:latin typeface="Calibri"/>
                <a:cs typeface="Calibri"/>
              </a:rPr>
              <a:t>background. </a:t>
            </a:r>
            <a:r>
              <a:rPr sz="2800" spc="-5">
                <a:latin typeface="Calibri"/>
                <a:cs typeface="Calibri"/>
              </a:rPr>
              <a:t>Used </a:t>
            </a:r>
            <a:r>
              <a:rPr sz="2800" spc="-15">
                <a:latin typeface="Calibri"/>
                <a:cs typeface="Calibri"/>
              </a:rPr>
              <a:t>by  </a:t>
            </a:r>
            <a:r>
              <a:rPr sz="2800" spc="-20">
                <a:latin typeface="Calibri"/>
                <a:cs typeface="Calibri"/>
              </a:rPr>
              <a:t>Freshers </a:t>
            </a:r>
            <a:r>
              <a:rPr sz="2800" spc="-5">
                <a:latin typeface="Calibri"/>
                <a:cs typeface="Calibri"/>
              </a:rPr>
              <a:t>or </a:t>
            </a:r>
            <a:r>
              <a:rPr sz="2800" spc="-10">
                <a:latin typeface="Calibri"/>
                <a:cs typeface="Calibri"/>
              </a:rPr>
              <a:t>novices </a:t>
            </a:r>
            <a:r>
              <a:rPr sz="2800" spc="-20">
                <a:latin typeface="Calibri"/>
                <a:cs typeface="Calibri"/>
              </a:rPr>
              <a:t>to </a:t>
            </a:r>
            <a:r>
              <a:rPr sz="2800" spc="-5">
                <a:latin typeface="Calibri"/>
                <a:cs typeface="Calibri"/>
              </a:rPr>
              <a:t>the</a:t>
            </a:r>
            <a:r>
              <a:rPr sz="2800" spc="100">
                <a:latin typeface="Calibri"/>
                <a:cs typeface="Calibri"/>
              </a:rPr>
              <a:t> </a:t>
            </a:r>
            <a:r>
              <a:rPr sz="2800" spc="-20">
                <a:latin typeface="Calibri"/>
                <a:cs typeface="Calibri"/>
              </a:rPr>
              <a:t>market.</a:t>
            </a:r>
            <a:endParaRPr sz="2800">
              <a:latin typeface="Calibri"/>
              <a:cs typeface="Calibri"/>
            </a:endParaRPr>
          </a:p>
          <a:p>
            <a:pPr marL="241300" marR="594360" indent="-229235">
              <a:lnSpc>
                <a:spcPts val="3030"/>
              </a:lnSpc>
              <a:spcBef>
                <a:spcPts val="1005"/>
              </a:spcBef>
              <a:buFont typeface="Arial"/>
              <a:buChar char="•"/>
              <a:tabLst>
                <a:tab pos="241935" algn="l"/>
              </a:tabLst>
            </a:pPr>
            <a:r>
              <a:rPr sz="2800" spc="-15">
                <a:solidFill>
                  <a:srgbClr val="FF0000"/>
                </a:solidFill>
                <a:latin typeface="Calibri"/>
                <a:cs typeface="Calibri"/>
              </a:rPr>
              <a:t>Bio-data: </a:t>
            </a:r>
            <a:r>
              <a:rPr sz="2800" spc="-5">
                <a:latin typeface="Calibri"/>
                <a:cs typeface="Calibri"/>
              </a:rPr>
              <a:t>Has </a:t>
            </a:r>
            <a:r>
              <a:rPr sz="2800" spc="-10">
                <a:latin typeface="Calibri"/>
                <a:cs typeface="Calibri"/>
              </a:rPr>
              <a:t>everything including Religion, Region, Marital </a:t>
            </a:r>
            <a:r>
              <a:rPr sz="2800" spc="-20">
                <a:latin typeface="Calibri"/>
                <a:cs typeface="Calibri"/>
              </a:rPr>
              <a:t>status  </a:t>
            </a:r>
            <a:r>
              <a:rPr sz="2800" spc="-5">
                <a:latin typeface="Calibri"/>
                <a:cs typeface="Calibri"/>
              </a:rPr>
              <a:t>along with </a:t>
            </a:r>
            <a:r>
              <a:rPr sz="2800" spc="-10">
                <a:latin typeface="Calibri"/>
                <a:cs typeface="Calibri"/>
              </a:rPr>
              <a:t>education </a:t>
            </a:r>
            <a:r>
              <a:rPr sz="2800" spc="-5">
                <a:latin typeface="Calibri"/>
                <a:cs typeface="Calibri"/>
              </a:rPr>
              <a:t>and</a:t>
            </a:r>
            <a:r>
              <a:rPr sz="2800" spc="45">
                <a:latin typeface="Calibri"/>
                <a:cs typeface="Calibri"/>
              </a:rPr>
              <a:t> </a:t>
            </a:r>
            <a:r>
              <a:rPr sz="2800" spc="-10">
                <a:latin typeface="Calibri"/>
                <a:cs typeface="Calibri"/>
              </a:rPr>
              <a:t>skills.</a:t>
            </a:r>
            <a:endParaRPr sz="2800">
              <a:latin typeface="Calibri"/>
              <a:cs typeface="Calibri"/>
            </a:endParaRPr>
          </a:p>
        </p:txBody>
      </p:sp>
    </p:spTree>
    <p:extLst>
      <p:ext uri="{BB962C8B-B14F-4D97-AF65-F5344CB8AC3E}">
        <p14:creationId xmlns:p14="http://schemas.microsoft.com/office/powerpoint/2010/main" val="39889752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4011929" cy="697230"/>
          </a:xfrm>
          <a:prstGeom prst="rect">
            <a:avLst/>
          </a:prstGeom>
        </p:spPr>
        <p:txBody>
          <a:bodyPr vert="horz" wrap="square" lIns="0" tIns="13335" rIns="0" bIns="0" rtlCol="0">
            <a:spAutoFit/>
          </a:bodyPr>
          <a:lstStyle/>
          <a:p>
            <a:pPr marL="12700">
              <a:lnSpc>
                <a:spcPct val="100000"/>
              </a:lnSpc>
              <a:spcBef>
                <a:spcPts val="105"/>
              </a:spcBef>
            </a:pPr>
            <a:r>
              <a:rPr spc="-50"/>
              <a:t>Types </a:t>
            </a:r>
            <a:r>
              <a:t>of</a:t>
            </a:r>
            <a:r>
              <a:rPr spc="-30"/>
              <a:t> </a:t>
            </a:r>
            <a:r>
              <a:rPr spc="-15"/>
              <a:t>Resumes</a:t>
            </a:r>
          </a:p>
        </p:txBody>
      </p:sp>
      <p:sp>
        <p:nvSpPr>
          <p:cNvPr id="3" name="object 3"/>
          <p:cNvSpPr txBox="1"/>
          <p:nvPr/>
        </p:nvSpPr>
        <p:spPr>
          <a:xfrm>
            <a:off x="916939" y="1707918"/>
            <a:ext cx="9427210" cy="2328545"/>
          </a:xfrm>
          <a:prstGeom prst="rect">
            <a:avLst/>
          </a:prstGeom>
        </p:spPr>
        <p:txBody>
          <a:bodyPr vert="horz" wrap="square" lIns="0" tIns="97790" rIns="0" bIns="0" rtlCol="0">
            <a:spAutoFit/>
          </a:bodyPr>
          <a:lstStyle/>
          <a:p>
            <a:pPr marL="241300" indent="-229235">
              <a:lnSpc>
                <a:spcPct val="100000"/>
              </a:lnSpc>
              <a:spcBef>
                <a:spcPts val="770"/>
              </a:spcBef>
              <a:buFont typeface="Arial"/>
              <a:buChar char="•"/>
              <a:tabLst>
                <a:tab pos="241935" algn="l"/>
              </a:tabLst>
            </a:pPr>
            <a:r>
              <a:rPr sz="2800" spc="-15">
                <a:latin typeface="Calibri"/>
                <a:cs typeface="Calibri"/>
              </a:rPr>
              <a:t>Chronological: Focus </a:t>
            </a:r>
            <a:r>
              <a:rPr sz="2800" spc="-5">
                <a:latin typeface="Calibri"/>
                <a:cs typeface="Calibri"/>
              </a:rPr>
              <a:t>on </a:t>
            </a:r>
            <a:r>
              <a:rPr sz="2800" spc="-40">
                <a:latin typeface="Calibri"/>
                <a:cs typeface="Calibri"/>
              </a:rPr>
              <a:t>Work history, </a:t>
            </a:r>
            <a:r>
              <a:rPr sz="2800" spc="-25">
                <a:solidFill>
                  <a:srgbClr val="FF0000"/>
                </a:solidFill>
                <a:latin typeface="Calibri"/>
                <a:cs typeface="Calibri"/>
              </a:rPr>
              <a:t>for </a:t>
            </a:r>
            <a:r>
              <a:rPr sz="2800" spc="-5">
                <a:solidFill>
                  <a:srgbClr val="FF0000"/>
                </a:solidFill>
                <a:latin typeface="Calibri"/>
                <a:cs typeface="Calibri"/>
              </a:rPr>
              <a:t>the</a:t>
            </a:r>
            <a:r>
              <a:rPr sz="2800" spc="275">
                <a:solidFill>
                  <a:srgbClr val="FF0000"/>
                </a:solidFill>
                <a:latin typeface="Calibri"/>
                <a:cs typeface="Calibri"/>
              </a:rPr>
              <a:t> </a:t>
            </a:r>
            <a:r>
              <a:rPr sz="2800" spc="-10">
                <a:solidFill>
                  <a:srgbClr val="FF0000"/>
                </a:solidFill>
                <a:latin typeface="Calibri"/>
                <a:cs typeface="Calibri"/>
              </a:rPr>
              <a:t>experienced</a:t>
            </a:r>
            <a:endParaRPr sz="2800">
              <a:latin typeface="Calibri"/>
              <a:cs typeface="Calibri"/>
            </a:endParaRPr>
          </a:p>
          <a:p>
            <a:pPr marL="241300" marR="323215" indent="-229235">
              <a:lnSpc>
                <a:spcPts val="3030"/>
              </a:lnSpc>
              <a:spcBef>
                <a:spcPts val="1045"/>
              </a:spcBef>
              <a:buFont typeface="Arial"/>
              <a:buChar char="•"/>
              <a:tabLst>
                <a:tab pos="241935" algn="l"/>
              </a:tabLst>
            </a:pPr>
            <a:r>
              <a:rPr sz="2800" spc="-5">
                <a:latin typeface="Calibri"/>
                <a:cs typeface="Calibri"/>
              </a:rPr>
              <a:t>Functional: </a:t>
            </a:r>
            <a:r>
              <a:rPr sz="2800" spc="-15">
                <a:latin typeface="Calibri"/>
                <a:cs typeface="Calibri"/>
              </a:rPr>
              <a:t>Focus </a:t>
            </a:r>
            <a:r>
              <a:rPr sz="2800" spc="-5">
                <a:latin typeface="Calibri"/>
                <a:cs typeface="Calibri"/>
              </a:rPr>
              <a:t>on </a:t>
            </a:r>
            <a:r>
              <a:rPr sz="2800" spc="-10">
                <a:latin typeface="Calibri"/>
                <a:cs typeface="Calibri"/>
              </a:rPr>
              <a:t>skills </a:t>
            </a:r>
            <a:r>
              <a:rPr sz="2800" spc="-5">
                <a:latin typeface="Calibri"/>
                <a:cs typeface="Calibri"/>
              </a:rPr>
              <a:t>and </a:t>
            </a:r>
            <a:r>
              <a:rPr sz="2800" spc="-15">
                <a:latin typeface="Calibri"/>
                <a:cs typeface="Calibri"/>
              </a:rPr>
              <a:t>experience. </a:t>
            </a:r>
            <a:r>
              <a:rPr sz="2800" spc="-5">
                <a:latin typeface="Calibri"/>
                <a:cs typeface="Calibri"/>
              </a:rPr>
              <a:t>Then </a:t>
            </a:r>
            <a:r>
              <a:rPr sz="2800" spc="-10">
                <a:latin typeface="Calibri"/>
                <a:cs typeface="Calibri"/>
              </a:rPr>
              <a:t>work </a:t>
            </a:r>
            <a:r>
              <a:rPr sz="2800" spc="-40">
                <a:latin typeface="Calibri"/>
                <a:cs typeface="Calibri"/>
              </a:rPr>
              <a:t>history. </a:t>
            </a:r>
            <a:r>
              <a:rPr sz="2800" spc="-40">
                <a:solidFill>
                  <a:srgbClr val="FF0000"/>
                </a:solidFill>
                <a:latin typeface="Calibri"/>
                <a:cs typeface="Calibri"/>
              </a:rPr>
              <a:t> </a:t>
            </a:r>
            <a:r>
              <a:rPr sz="2800" spc="-15">
                <a:solidFill>
                  <a:srgbClr val="FF0000"/>
                </a:solidFill>
                <a:latin typeface="Calibri"/>
                <a:cs typeface="Calibri"/>
              </a:rPr>
              <a:t>Freshers/lapse </a:t>
            </a:r>
            <a:r>
              <a:rPr sz="2800" spc="-5">
                <a:solidFill>
                  <a:srgbClr val="FF0000"/>
                </a:solidFill>
                <a:latin typeface="Calibri"/>
                <a:cs typeface="Calibri"/>
              </a:rPr>
              <a:t>in</a:t>
            </a:r>
            <a:r>
              <a:rPr sz="2800" spc="55">
                <a:solidFill>
                  <a:srgbClr val="FF0000"/>
                </a:solidFill>
                <a:latin typeface="Calibri"/>
                <a:cs typeface="Calibri"/>
              </a:rPr>
              <a:t> </a:t>
            </a:r>
            <a:r>
              <a:rPr sz="2800" spc="-10">
                <a:solidFill>
                  <a:srgbClr val="FF0000"/>
                </a:solidFill>
                <a:latin typeface="Calibri"/>
                <a:cs typeface="Calibri"/>
              </a:rPr>
              <a:t>jobs</a:t>
            </a:r>
            <a:endParaRPr sz="2800">
              <a:latin typeface="Calibri"/>
              <a:cs typeface="Calibri"/>
            </a:endParaRPr>
          </a:p>
          <a:p>
            <a:pPr marL="241300" marR="5080" indent="-229235">
              <a:lnSpc>
                <a:spcPts val="3020"/>
              </a:lnSpc>
              <a:spcBef>
                <a:spcPts val="994"/>
              </a:spcBef>
              <a:buFont typeface="Arial"/>
              <a:buChar char="•"/>
              <a:tabLst>
                <a:tab pos="241935" algn="l"/>
              </a:tabLst>
            </a:pPr>
            <a:r>
              <a:rPr sz="2800" spc="-10">
                <a:latin typeface="Calibri"/>
                <a:cs typeface="Calibri"/>
              </a:rPr>
              <a:t>Combined </a:t>
            </a:r>
            <a:r>
              <a:rPr sz="2800" spc="-5">
                <a:latin typeface="Calibri"/>
                <a:cs typeface="Calibri"/>
              </a:rPr>
              <a:t>: </a:t>
            </a:r>
            <a:r>
              <a:rPr sz="2800" spc="-40">
                <a:latin typeface="Calibri"/>
                <a:cs typeface="Calibri"/>
              </a:rPr>
              <a:t>Work </a:t>
            </a:r>
            <a:r>
              <a:rPr sz="2800" spc="-15">
                <a:latin typeface="Calibri"/>
                <a:cs typeface="Calibri"/>
              </a:rPr>
              <a:t>experience </a:t>
            </a:r>
            <a:r>
              <a:rPr sz="2800" spc="-25">
                <a:latin typeface="Calibri"/>
                <a:cs typeface="Calibri"/>
              </a:rPr>
              <a:t>first </a:t>
            </a:r>
            <a:r>
              <a:rPr sz="2800" spc="-5">
                <a:latin typeface="Calibri"/>
                <a:cs typeface="Calibri"/>
              </a:rPr>
              <a:t>then </a:t>
            </a:r>
            <a:r>
              <a:rPr sz="2800" spc="-10">
                <a:latin typeface="Calibri"/>
                <a:cs typeface="Calibri"/>
              </a:rPr>
              <a:t>qualifications. </a:t>
            </a:r>
            <a:r>
              <a:rPr sz="2800" spc="-10">
                <a:solidFill>
                  <a:srgbClr val="FF0000"/>
                </a:solidFill>
                <a:latin typeface="Calibri"/>
                <a:cs typeface="Calibri"/>
              </a:rPr>
              <a:t>Skill/work  </a:t>
            </a:r>
            <a:r>
              <a:rPr sz="2800" spc="-15">
                <a:solidFill>
                  <a:srgbClr val="FF0000"/>
                </a:solidFill>
                <a:latin typeface="Calibri"/>
                <a:cs typeface="Calibri"/>
              </a:rPr>
              <a:t>experience </a:t>
            </a:r>
            <a:r>
              <a:rPr sz="2800" spc="-10">
                <a:solidFill>
                  <a:srgbClr val="FF0000"/>
                </a:solidFill>
                <a:latin typeface="Calibri"/>
                <a:cs typeface="Calibri"/>
              </a:rPr>
              <a:t>based</a:t>
            </a:r>
            <a:r>
              <a:rPr sz="2800" spc="40">
                <a:solidFill>
                  <a:srgbClr val="FF0000"/>
                </a:solidFill>
                <a:latin typeface="Calibri"/>
                <a:cs typeface="Calibri"/>
              </a:rPr>
              <a:t> </a:t>
            </a:r>
            <a:r>
              <a:rPr sz="2800" spc="-10">
                <a:solidFill>
                  <a:srgbClr val="FF0000"/>
                </a:solidFill>
                <a:latin typeface="Calibri"/>
                <a:cs typeface="Calibri"/>
              </a:rPr>
              <a:t>jobs</a:t>
            </a:r>
            <a:endParaRPr sz="2800">
              <a:latin typeface="Calibri"/>
              <a:cs typeface="Calibri"/>
            </a:endParaRPr>
          </a:p>
        </p:txBody>
      </p:sp>
    </p:spTree>
    <p:extLst>
      <p:ext uri="{BB962C8B-B14F-4D97-AF65-F5344CB8AC3E}">
        <p14:creationId xmlns:p14="http://schemas.microsoft.com/office/powerpoint/2010/main" val="19881818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3089910" cy="697230"/>
          </a:xfrm>
          <a:prstGeom prst="rect">
            <a:avLst/>
          </a:prstGeom>
        </p:spPr>
        <p:txBody>
          <a:bodyPr vert="horz" wrap="square" lIns="0" tIns="13335" rIns="0" bIns="0" rtlCol="0">
            <a:spAutoFit/>
          </a:bodyPr>
          <a:lstStyle/>
          <a:p>
            <a:pPr marL="12700">
              <a:lnSpc>
                <a:spcPct val="100000"/>
              </a:lnSpc>
              <a:spcBef>
                <a:spcPts val="105"/>
              </a:spcBef>
            </a:pPr>
            <a:r>
              <a:rPr spc="-15"/>
              <a:t>Chronological</a:t>
            </a:r>
          </a:p>
        </p:txBody>
      </p:sp>
      <p:sp>
        <p:nvSpPr>
          <p:cNvPr id="3" name="object 3"/>
          <p:cNvSpPr txBox="1"/>
          <p:nvPr/>
        </p:nvSpPr>
        <p:spPr>
          <a:xfrm>
            <a:off x="3721734" y="1707918"/>
            <a:ext cx="4744085" cy="3093720"/>
          </a:xfrm>
          <a:prstGeom prst="rect">
            <a:avLst/>
          </a:prstGeom>
        </p:spPr>
        <p:txBody>
          <a:bodyPr vert="horz" wrap="square" lIns="0" tIns="13335" rIns="0" bIns="0" rtlCol="0">
            <a:spAutoFit/>
          </a:bodyPr>
          <a:lstStyle/>
          <a:p>
            <a:pPr marL="1565275" marR="1553845" indent="1270" algn="ctr">
              <a:lnSpc>
                <a:spcPct val="119800"/>
              </a:lnSpc>
              <a:spcBef>
                <a:spcPts val="105"/>
              </a:spcBef>
            </a:pPr>
            <a:r>
              <a:rPr sz="2800" b="1" spc="-5">
                <a:latin typeface="Calibri"/>
                <a:cs typeface="Calibri"/>
              </a:rPr>
              <a:t>Name  </a:t>
            </a:r>
            <a:r>
              <a:rPr sz="2800" b="1" spc="-10">
                <a:latin typeface="Calibri"/>
                <a:cs typeface="Calibri"/>
              </a:rPr>
              <a:t>Address  Objective  </a:t>
            </a:r>
            <a:r>
              <a:rPr sz="2800" b="1" spc="-5">
                <a:latin typeface="Calibri"/>
                <a:cs typeface="Calibri"/>
              </a:rPr>
              <a:t>Experience  </a:t>
            </a:r>
            <a:r>
              <a:rPr sz="2800" b="1" spc="-15">
                <a:latin typeface="Calibri"/>
                <a:cs typeface="Calibri"/>
              </a:rPr>
              <a:t>Education</a:t>
            </a:r>
            <a:endParaRPr sz="2800">
              <a:latin typeface="Calibri"/>
              <a:cs typeface="Calibri"/>
            </a:endParaRPr>
          </a:p>
          <a:p>
            <a:pPr algn="ctr">
              <a:lnSpc>
                <a:spcPct val="100000"/>
              </a:lnSpc>
              <a:spcBef>
                <a:spcPts val="660"/>
              </a:spcBef>
            </a:pPr>
            <a:r>
              <a:rPr sz="2800" b="1" spc="-20">
                <a:latin typeface="Calibri"/>
                <a:cs typeface="Calibri"/>
              </a:rPr>
              <a:t>Intercultural </a:t>
            </a:r>
            <a:r>
              <a:rPr sz="2800" b="1" spc="-5">
                <a:latin typeface="Calibri"/>
                <a:cs typeface="Calibri"/>
              </a:rPr>
              <a:t>and </a:t>
            </a:r>
            <a:r>
              <a:rPr sz="2800" b="1" spc="-35">
                <a:latin typeface="Calibri"/>
                <a:cs typeface="Calibri"/>
              </a:rPr>
              <a:t>Technical</a:t>
            </a:r>
            <a:r>
              <a:rPr sz="2800" b="1" spc="55">
                <a:latin typeface="Calibri"/>
                <a:cs typeface="Calibri"/>
              </a:rPr>
              <a:t> </a:t>
            </a:r>
            <a:r>
              <a:rPr sz="2800" b="1" spc="-5">
                <a:latin typeface="Calibri"/>
                <a:cs typeface="Calibri"/>
              </a:rPr>
              <a:t>Skills</a:t>
            </a:r>
            <a:endParaRPr sz="2800">
              <a:latin typeface="Calibri"/>
              <a:cs typeface="Calibri"/>
            </a:endParaRPr>
          </a:p>
        </p:txBody>
      </p:sp>
    </p:spTree>
    <p:extLst>
      <p:ext uri="{BB962C8B-B14F-4D97-AF65-F5344CB8AC3E}">
        <p14:creationId xmlns:p14="http://schemas.microsoft.com/office/powerpoint/2010/main" val="25567658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2379980" cy="697230"/>
          </a:xfrm>
          <a:prstGeom prst="rect">
            <a:avLst/>
          </a:prstGeom>
        </p:spPr>
        <p:txBody>
          <a:bodyPr vert="horz" wrap="square" lIns="0" tIns="13335" rIns="0" bIns="0" rtlCol="0">
            <a:spAutoFit/>
          </a:bodyPr>
          <a:lstStyle/>
          <a:p>
            <a:pPr marL="12700">
              <a:lnSpc>
                <a:spcPct val="100000"/>
              </a:lnSpc>
              <a:spcBef>
                <a:spcPts val="105"/>
              </a:spcBef>
            </a:pPr>
            <a:r>
              <a:t>Functional</a:t>
            </a:r>
          </a:p>
        </p:txBody>
      </p:sp>
      <p:sp>
        <p:nvSpPr>
          <p:cNvPr id="3" name="object 3"/>
          <p:cNvSpPr txBox="1"/>
          <p:nvPr/>
        </p:nvSpPr>
        <p:spPr>
          <a:xfrm>
            <a:off x="916939" y="1707918"/>
            <a:ext cx="5781040" cy="3604260"/>
          </a:xfrm>
          <a:prstGeom prst="rect">
            <a:avLst/>
          </a:prstGeom>
        </p:spPr>
        <p:txBody>
          <a:bodyPr vert="horz" wrap="square" lIns="0" tIns="12065" rIns="0" bIns="0" rtlCol="0">
            <a:spAutoFit/>
          </a:bodyPr>
          <a:lstStyle/>
          <a:p>
            <a:pPr marL="4587875" marR="5080" indent="152400">
              <a:lnSpc>
                <a:spcPct val="120000"/>
              </a:lnSpc>
              <a:spcBef>
                <a:spcPts val="95"/>
              </a:spcBef>
            </a:pPr>
            <a:r>
              <a:rPr sz="2800" b="1" spc="-5">
                <a:latin typeface="Calibri"/>
                <a:cs typeface="Calibri"/>
              </a:rPr>
              <a:t>Name  Ad</a:t>
            </a:r>
            <a:r>
              <a:rPr sz="2800" b="1" spc="-15">
                <a:latin typeface="Calibri"/>
                <a:cs typeface="Calibri"/>
              </a:rPr>
              <a:t>d</a:t>
            </a:r>
            <a:r>
              <a:rPr sz="2800" b="1" spc="-40">
                <a:latin typeface="Calibri"/>
                <a:cs typeface="Calibri"/>
              </a:rPr>
              <a:t>r</a:t>
            </a:r>
            <a:r>
              <a:rPr sz="2800" b="1" spc="-10">
                <a:latin typeface="Calibri"/>
                <a:cs typeface="Calibri"/>
              </a:rPr>
              <a:t>ess</a:t>
            </a:r>
            <a:endParaRPr sz="2800">
              <a:latin typeface="Calibri"/>
              <a:cs typeface="Calibri"/>
            </a:endParaRPr>
          </a:p>
          <a:p>
            <a:pPr marL="12700" marR="3676015">
              <a:lnSpc>
                <a:spcPct val="119600"/>
              </a:lnSpc>
              <a:spcBef>
                <a:spcPts val="5"/>
              </a:spcBef>
            </a:pPr>
            <a:r>
              <a:rPr sz="2800" b="1" spc="-10">
                <a:latin typeface="Calibri"/>
                <a:cs typeface="Calibri"/>
              </a:rPr>
              <a:t>Objective  </a:t>
            </a:r>
            <a:r>
              <a:rPr sz="2800" b="1" spc="-20">
                <a:latin typeface="Calibri"/>
                <a:cs typeface="Calibri"/>
              </a:rPr>
              <a:t>Relevant</a:t>
            </a:r>
            <a:r>
              <a:rPr sz="2800" b="1" spc="-60">
                <a:latin typeface="Calibri"/>
                <a:cs typeface="Calibri"/>
              </a:rPr>
              <a:t> </a:t>
            </a:r>
            <a:r>
              <a:rPr sz="2800" b="1" spc="-5">
                <a:latin typeface="Calibri"/>
                <a:cs typeface="Calibri"/>
              </a:rPr>
              <a:t>skills</a:t>
            </a:r>
            <a:endParaRPr sz="2800">
              <a:latin typeface="Calibri"/>
              <a:cs typeface="Calibri"/>
            </a:endParaRPr>
          </a:p>
          <a:p>
            <a:pPr marL="12700">
              <a:lnSpc>
                <a:spcPct val="100000"/>
              </a:lnSpc>
              <a:spcBef>
                <a:spcPts val="675"/>
              </a:spcBef>
            </a:pPr>
            <a:r>
              <a:rPr sz="2800" b="1" spc="-15">
                <a:latin typeface="Calibri"/>
                <a:cs typeface="Calibri"/>
              </a:rPr>
              <a:t>Education</a:t>
            </a:r>
            <a:endParaRPr sz="2800">
              <a:latin typeface="Calibri"/>
              <a:cs typeface="Calibri"/>
            </a:endParaRPr>
          </a:p>
          <a:p>
            <a:pPr marL="12700" marR="2456815">
              <a:lnSpc>
                <a:spcPct val="119600"/>
              </a:lnSpc>
            </a:pPr>
            <a:r>
              <a:rPr sz="2800" b="1" spc="-30">
                <a:latin typeface="Calibri"/>
                <a:cs typeface="Calibri"/>
              </a:rPr>
              <a:t>Work </a:t>
            </a:r>
            <a:r>
              <a:rPr sz="2800" b="1" spc="-5">
                <a:latin typeface="Calibri"/>
                <a:cs typeface="Calibri"/>
              </a:rPr>
              <a:t>Experience  </a:t>
            </a:r>
            <a:r>
              <a:rPr sz="2800" b="1" spc="-10">
                <a:latin typeface="Calibri"/>
                <a:cs typeface="Calibri"/>
              </a:rPr>
              <a:t>Leadership</a:t>
            </a:r>
            <a:r>
              <a:rPr sz="2800" b="1" spc="10">
                <a:latin typeface="Calibri"/>
                <a:cs typeface="Calibri"/>
              </a:rPr>
              <a:t> </a:t>
            </a:r>
            <a:r>
              <a:rPr sz="2800" b="1" spc="-15">
                <a:latin typeface="Calibri"/>
                <a:cs typeface="Calibri"/>
              </a:rPr>
              <a:t>experience</a:t>
            </a:r>
            <a:endParaRPr sz="2800">
              <a:latin typeface="Calibri"/>
              <a:cs typeface="Calibri"/>
            </a:endParaRPr>
          </a:p>
        </p:txBody>
      </p:sp>
    </p:spTree>
    <p:extLst>
      <p:ext uri="{BB962C8B-B14F-4D97-AF65-F5344CB8AC3E}">
        <p14:creationId xmlns:p14="http://schemas.microsoft.com/office/powerpoint/2010/main" val="7218077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2329815" cy="697230"/>
          </a:xfrm>
          <a:prstGeom prst="rect">
            <a:avLst/>
          </a:prstGeom>
        </p:spPr>
        <p:txBody>
          <a:bodyPr vert="horz" wrap="square" lIns="0" tIns="13335" rIns="0" bIns="0" rtlCol="0">
            <a:spAutoFit/>
          </a:bodyPr>
          <a:lstStyle/>
          <a:p>
            <a:pPr marL="12700">
              <a:lnSpc>
                <a:spcPct val="100000"/>
              </a:lnSpc>
              <a:spcBef>
                <a:spcPts val="105"/>
              </a:spcBef>
            </a:pPr>
            <a:r>
              <a:rPr spc="-5"/>
              <a:t>Combined</a:t>
            </a:r>
          </a:p>
        </p:txBody>
      </p:sp>
      <p:sp>
        <p:nvSpPr>
          <p:cNvPr id="3" name="object 3"/>
          <p:cNvSpPr txBox="1"/>
          <p:nvPr/>
        </p:nvSpPr>
        <p:spPr>
          <a:xfrm>
            <a:off x="916939" y="1707918"/>
            <a:ext cx="5781040" cy="3604260"/>
          </a:xfrm>
          <a:prstGeom prst="rect">
            <a:avLst/>
          </a:prstGeom>
        </p:spPr>
        <p:txBody>
          <a:bodyPr vert="horz" wrap="square" lIns="0" tIns="12065" rIns="0" bIns="0" rtlCol="0">
            <a:spAutoFit/>
          </a:bodyPr>
          <a:lstStyle/>
          <a:p>
            <a:pPr marL="4587875" marR="5080" indent="152400">
              <a:lnSpc>
                <a:spcPct val="120000"/>
              </a:lnSpc>
              <a:spcBef>
                <a:spcPts val="95"/>
              </a:spcBef>
            </a:pPr>
            <a:r>
              <a:rPr sz="2800" b="1" spc="-5">
                <a:latin typeface="Calibri"/>
                <a:cs typeface="Calibri"/>
              </a:rPr>
              <a:t>Name  Ad</a:t>
            </a:r>
            <a:r>
              <a:rPr sz="2800" b="1" spc="-15">
                <a:latin typeface="Calibri"/>
                <a:cs typeface="Calibri"/>
              </a:rPr>
              <a:t>d</a:t>
            </a:r>
            <a:r>
              <a:rPr sz="2800" b="1" spc="-40">
                <a:latin typeface="Calibri"/>
                <a:cs typeface="Calibri"/>
              </a:rPr>
              <a:t>r</a:t>
            </a:r>
            <a:r>
              <a:rPr sz="2800" b="1" spc="-10">
                <a:latin typeface="Calibri"/>
                <a:cs typeface="Calibri"/>
              </a:rPr>
              <a:t>ess</a:t>
            </a:r>
            <a:endParaRPr sz="2800">
              <a:latin typeface="Calibri"/>
              <a:cs typeface="Calibri"/>
            </a:endParaRPr>
          </a:p>
          <a:p>
            <a:pPr marL="12700">
              <a:lnSpc>
                <a:spcPct val="100000"/>
              </a:lnSpc>
              <a:spcBef>
                <a:spcPts val="665"/>
              </a:spcBef>
            </a:pPr>
            <a:r>
              <a:rPr sz="2800" b="1" spc="-10">
                <a:latin typeface="Calibri"/>
                <a:cs typeface="Calibri"/>
              </a:rPr>
              <a:t>Objective</a:t>
            </a:r>
            <a:endParaRPr sz="2800">
              <a:latin typeface="Calibri"/>
              <a:cs typeface="Calibri"/>
            </a:endParaRPr>
          </a:p>
          <a:p>
            <a:pPr marL="12700">
              <a:lnSpc>
                <a:spcPct val="100000"/>
              </a:lnSpc>
              <a:spcBef>
                <a:spcPts val="660"/>
              </a:spcBef>
            </a:pPr>
            <a:r>
              <a:rPr sz="2800" b="1" spc="-5">
                <a:latin typeface="Calibri"/>
                <a:cs typeface="Calibri"/>
              </a:rPr>
              <a:t>Skills and</a:t>
            </a:r>
            <a:r>
              <a:rPr sz="2800" b="1" spc="20">
                <a:latin typeface="Calibri"/>
                <a:cs typeface="Calibri"/>
              </a:rPr>
              <a:t> </a:t>
            </a:r>
            <a:r>
              <a:rPr sz="2800" b="1" spc="-10">
                <a:latin typeface="Calibri"/>
                <a:cs typeface="Calibri"/>
              </a:rPr>
              <a:t>Capabilities</a:t>
            </a:r>
            <a:endParaRPr sz="2800">
              <a:latin typeface="Calibri"/>
              <a:cs typeface="Calibri"/>
            </a:endParaRPr>
          </a:p>
          <a:p>
            <a:pPr marL="12700" marR="2126615">
              <a:lnSpc>
                <a:spcPct val="119700"/>
              </a:lnSpc>
              <a:spcBef>
                <a:spcPts val="10"/>
              </a:spcBef>
            </a:pPr>
            <a:r>
              <a:rPr sz="2800" b="1" spc="-5">
                <a:latin typeface="Calibri"/>
                <a:cs typeface="Calibri"/>
              </a:rPr>
              <a:t>Special </a:t>
            </a:r>
            <a:r>
              <a:rPr sz="2800" b="1" spc="-30">
                <a:latin typeface="Calibri"/>
                <a:cs typeface="Calibri"/>
              </a:rPr>
              <a:t>Event </a:t>
            </a:r>
            <a:r>
              <a:rPr sz="2800" b="1" spc="-5">
                <a:latin typeface="Calibri"/>
                <a:cs typeface="Calibri"/>
              </a:rPr>
              <a:t>Experience  </a:t>
            </a:r>
            <a:r>
              <a:rPr sz="2800" b="1" spc="-10">
                <a:latin typeface="Calibri"/>
                <a:cs typeface="Calibri"/>
              </a:rPr>
              <a:t>Education</a:t>
            </a:r>
            <a:endParaRPr sz="2800">
              <a:latin typeface="Calibri"/>
              <a:cs typeface="Calibri"/>
            </a:endParaRPr>
          </a:p>
          <a:p>
            <a:pPr marL="12700">
              <a:lnSpc>
                <a:spcPct val="100000"/>
              </a:lnSpc>
              <a:spcBef>
                <a:spcPts val="660"/>
              </a:spcBef>
            </a:pPr>
            <a:r>
              <a:rPr sz="2800" b="1" spc="-10">
                <a:latin typeface="Calibri"/>
                <a:cs typeface="Calibri"/>
              </a:rPr>
              <a:t>Employment</a:t>
            </a:r>
            <a:r>
              <a:rPr sz="2800" b="1" spc="-5">
                <a:latin typeface="Calibri"/>
                <a:cs typeface="Calibri"/>
              </a:rPr>
              <a:t> </a:t>
            </a:r>
            <a:r>
              <a:rPr sz="2800" b="1" spc="-10">
                <a:latin typeface="Calibri"/>
                <a:cs typeface="Calibri"/>
              </a:rPr>
              <a:t>History</a:t>
            </a:r>
            <a:endParaRPr sz="2800">
              <a:latin typeface="Calibri"/>
              <a:cs typeface="Calibri"/>
            </a:endParaRPr>
          </a:p>
        </p:txBody>
      </p:sp>
    </p:spTree>
    <p:extLst>
      <p:ext uri="{BB962C8B-B14F-4D97-AF65-F5344CB8AC3E}">
        <p14:creationId xmlns:p14="http://schemas.microsoft.com/office/powerpoint/2010/main" val="40549395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09676"/>
            <a:ext cx="5784215" cy="697230"/>
          </a:xfrm>
          <a:prstGeom prst="rect">
            <a:avLst/>
          </a:prstGeom>
        </p:spPr>
        <p:txBody>
          <a:bodyPr vert="horz" wrap="square" lIns="0" tIns="13335" rIns="0" bIns="0" rtlCol="0">
            <a:spAutoFit/>
          </a:bodyPr>
          <a:lstStyle/>
          <a:p>
            <a:pPr marL="12700">
              <a:lnSpc>
                <a:spcPct val="100000"/>
              </a:lnSpc>
              <a:spcBef>
                <a:spcPts val="105"/>
              </a:spcBef>
            </a:pPr>
            <a:r>
              <a:rPr spc="-10"/>
              <a:t>Components </a:t>
            </a:r>
            <a:r>
              <a:t>of a</a:t>
            </a:r>
            <a:r>
              <a:rPr spc="-55"/>
              <a:t> </a:t>
            </a:r>
            <a:r>
              <a:rPr spc="-15"/>
              <a:t>Resume</a:t>
            </a:r>
          </a:p>
        </p:txBody>
      </p:sp>
      <p:sp>
        <p:nvSpPr>
          <p:cNvPr id="3" name="object 3"/>
          <p:cNvSpPr txBox="1">
            <a:spLocks noGrp="1"/>
          </p:cNvSpPr>
          <p:nvPr>
            <p:ph type="body" idx="1"/>
          </p:nvPr>
        </p:nvSpPr>
        <p:spPr>
          <a:prstGeom prst="rect">
            <a:avLst/>
          </a:prstGeom>
        </p:spPr>
        <p:txBody>
          <a:bodyPr vert="horz" wrap="square" lIns="0" tIns="11430" rIns="0" bIns="0" rtlCol="0">
            <a:spAutoFit/>
          </a:bodyPr>
          <a:lstStyle/>
          <a:p>
            <a:pPr marL="840105" marR="2999105">
              <a:lnSpc>
                <a:spcPct val="116399"/>
              </a:lnSpc>
              <a:spcBef>
                <a:spcPts val="90"/>
              </a:spcBef>
            </a:pPr>
            <a:r>
              <a:t>Career Objectives/Career</a:t>
            </a:r>
            <a:r>
              <a:rPr spc="-114"/>
              <a:t> </a:t>
            </a:r>
            <a:r>
              <a:t>Statement  Academia/ Education </a:t>
            </a:r>
            <a:r>
              <a:rPr spc="-5"/>
              <a:t>Summary  </a:t>
            </a:r>
            <a:r>
              <a:rPr spc="-40"/>
              <a:t>Work</a:t>
            </a:r>
            <a:r>
              <a:rPr spc="-5"/>
              <a:t> </a:t>
            </a:r>
            <a:r>
              <a:t>Experience</a:t>
            </a:r>
          </a:p>
          <a:p>
            <a:pPr marL="840105" marR="3648075">
              <a:lnSpc>
                <a:spcPct val="116100"/>
              </a:lnSpc>
              <a:spcBef>
                <a:spcPts val="5"/>
              </a:spcBef>
            </a:pPr>
            <a:r>
              <a:rPr spc="-15"/>
              <a:t>Technical </a:t>
            </a:r>
            <a:r>
              <a:t>Skills/</a:t>
            </a:r>
            <a:r>
              <a:rPr spc="-85"/>
              <a:t> </a:t>
            </a:r>
            <a:r>
              <a:t>Proficiency  Soft</a:t>
            </a:r>
            <a:r>
              <a:rPr spc="-15"/>
              <a:t> </a:t>
            </a:r>
            <a:r>
              <a:t>Skills</a:t>
            </a:r>
          </a:p>
          <a:p>
            <a:pPr marL="840105" marR="4927600">
              <a:lnSpc>
                <a:spcPct val="116300"/>
              </a:lnSpc>
              <a:spcBef>
                <a:spcPts val="10"/>
              </a:spcBef>
            </a:pPr>
            <a:r>
              <a:rPr spc="-10"/>
              <a:t>Training  </a:t>
            </a:r>
            <a:r>
              <a:t>Projects  Industrial</a:t>
            </a:r>
            <a:r>
              <a:rPr spc="-120"/>
              <a:t> </a:t>
            </a:r>
            <a:r>
              <a:rPr spc="-25"/>
              <a:t>Visit  </a:t>
            </a:r>
            <a:r>
              <a:t>Certification</a:t>
            </a:r>
          </a:p>
          <a:p>
            <a:pPr marL="840105">
              <a:lnSpc>
                <a:spcPct val="100000"/>
              </a:lnSpc>
              <a:spcBef>
                <a:spcPts val="345"/>
              </a:spcBef>
            </a:pPr>
            <a:r>
              <a:rPr spc="-10"/>
              <a:t>Achievement/Awards/Honors</a:t>
            </a:r>
          </a:p>
          <a:p>
            <a:pPr marL="840105" marR="5080">
              <a:lnSpc>
                <a:spcPts val="2520"/>
              </a:lnSpc>
              <a:spcBef>
                <a:spcPts val="135"/>
              </a:spcBef>
            </a:pPr>
            <a:r>
              <a:rPr spc="-5"/>
              <a:t>On </a:t>
            </a:r>
            <a:r>
              <a:rPr spc="-50"/>
              <a:t>Web </a:t>
            </a:r>
            <a:r>
              <a:t>(Blog, on line </a:t>
            </a:r>
            <a:r>
              <a:rPr spc="-5"/>
              <a:t>Profile, </a:t>
            </a:r>
            <a:r>
              <a:rPr spc="-20"/>
              <a:t>Website, </a:t>
            </a:r>
            <a:r>
              <a:t>LinkedIn </a:t>
            </a:r>
            <a:r>
              <a:rPr spc="-5"/>
              <a:t>Profile </a:t>
            </a:r>
            <a:r>
              <a:t>etc…)  Participation (Academic </a:t>
            </a:r>
            <a:r>
              <a:rPr spc="-15"/>
              <a:t>Workshop/Sports/Technical </a:t>
            </a:r>
            <a:r>
              <a:t>-Non</a:t>
            </a:r>
            <a:r>
              <a:rPr spc="-30"/>
              <a:t> </a:t>
            </a:r>
            <a:r>
              <a:rPr spc="-15"/>
              <a:t>Technical</a:t>
            </a:r>
          </a:p>
          <a:p>
            <a:pPr marL="1068705">
              <a:lnSpc>
                <a:spcPts val="1370"/>
              </a:lnSpc>
            </a:pPr>
            <a:r>
              <a:t>Events, </a:t>
            </a:r>
            <a:r>
              <a:rPr spc="-25"/>
              <a:t>Volunteer </a:t>
            </a:r>
            <a:r>
              <a:rPr spc="-5"/>
              <a:t>Activities</a:t>
            </a:r>
            <a:r>
              <a:rPr spc="-175"/>
              <a:t> </a:t>
            </a:r>
            <a:r>
              <a:t>etc…)</a:t>
            </a:r>
          </a:p>
          <a:p>
            <a:pPr marL="840105">
              <a:lnSpc>
                <a:spcPct val="100000"/>
              </a:lnSpc>
              <a:spcBef>
                <a:spcPts val="350"/>
              </a:spcBef>
            </a:pPr>
            <a:r>
              <a:t>References</a:t>
            </a:r>
          </a:p>
        </p:txBody>
      </p:sp>
    </p:spTree>
    <p:extLst>
      <p:ext uri="{BB962C8B-B14F-4D97-AF65-F5344CB8AC3E}">
        <p14:creationId xmlns:p14="http://schemas.microsoft.com/office/powerpoint/2010/main" val="12664269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786885" y="2600579"/>
            <a:ext cx="259079" cy="31089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786885" y="3153791"/>
            <a:ext cx="259079" cy="31089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786885" y="3922140"/>
            <a:ext cx="259079" cy="310895"/>
          </a:xfrm>
          <a:prstGeom prst="rect">
            <a:avLst/>
          </a:prstGeom>
          <a:blipFill>
            <a:blip r:embed="rId2" cstate="print"/>
            <a:stretch>
              <a:fillRect/>
            </a:stretch>
          </a:blipFill>
        </p:spPr>
        <p:txBody>
          <a:bodyPr wrap="square" lIns="0" tIns="0" rIns="0" bIns="0" rtlCol="0"/>
          <a:lstStyle/>
          <a:p>
            <a:endParaRPr/>
          </a:p>
        </p:txBody>
      </p:sp>
      <p:grpSp>
        <p:nvGrpSpPr>
          <p:cNvPr id="5" name="object 5"/>
          <p:cNvGrpSpPr/>
          <p:nvPr/>
        </p:nvGrpSpPr>
        <p:grpSpPr>
          <a:xfrm>
            <a:off x="3786885" y="5583631"/>
            <a:ext cx="259079" cy="650875"/>
            <a:chOff x="3786885" y="5583631"/>
            <a:chExt cx="259079" cy="650875"/>
          </a:xfrm>
        </p:grpSpPr>
        <p:sp>
          <p:nvSpPr>
            <p:cNvPr id="6" name="object 6"/>
            <p:cNvSpPr/>
            <p:nvPr/>
          </p:nvSpPr>
          <p:spPr>
            <a:xfrm>
              <a:off x="3786885" y="5583631"/>
              <a:ext cx="259079" cy="31089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786885" y="5923483"/>
              <a:ext cx="259079" cy="310896"/>
            </a:xfrm>
            <a:prstGeom prst="rect">
              <a:avLst/>
            </a:prstGeom>
            <a:blipFill>
              <a:blip r:embed="rId2" cstate="print"/>
              <a:stretch>
                <a:fillRect/>
              </a:stretch>
            </a:blipFill>
          </p:spPr>
          <p:txBody>
            <a:bodyPr wrap="square" lIns="0" tIns="0" rIns="0" bIns="0" rtlCol="0"/>
            <a:lstStyle/>
            <a:p>
              <a:endParaRPr/>
            </a:p>
          </p:txBody>
        </p:sp>
      </p:grpSp>
      <p:sp>
        <p:nvSpPr>
          <p:cNvPr id="8" name="object 8"/>
          <p:cNvSpPr txBox="1"/>
          <p:nvPr/>
        </p:nvSpPr>
        <p:spPr>
          <a:xfrm>
            <a:off x="3545585" y="623672"/>
            <a:ext cx="6427470" cy="5605780"/>
          </a:xfrm>
          <a:prstGeom prst="rect">
            <a:avLst/>
          </a:prstGeom>
        </p:spPr>
        <p:txBody>
          <a:bodyPr vert="horz" wrap="square" lIns="0" tIns="48895" rIns="0" bIns="0" rtlCol="0">
            <a:spAutoFit/>
          </a:bodyPr>
          <a:lstStyle/>
          <a:p>
            <a:pPr marL="297180" indent="-285115">
              <a:lnSpc>
                <a:spcPct val="100000"/>
              </a:lnSpc>
              <a:spcBef>
                <a:spcPts val="385"/>
              </a:spcBef>
              <a:buFont typeface="Arial"/>
              <a:buChar char="•"/>
              <a:tabLst>
                <a:tab pos="297180" algn="l"/>
                <a:tab pos="297815" algn="l"/>
              </a:tabLst>
            </a:pPr>
            <a:r>
              <a:rPr sz="2000" b="1" spc="-5">
                <a:latin typeface="Calibri"/>
                <a:cs typeface="Calibri"/>
              </a:rPr>
              <a:t>Name</a:t>
            </a:r>
            <a:endParaRPr sz="2000">
              <a:latin typeface="Calibri"/>
              <a:cs typeface="Calibri"/>
            </a:endParaRPr>
          </a:p>
          <a:p>
            <a:pPr marL="241300" indent="-228600">
              <a:lnSpc>
                <a:spcPct val="100000"/>
              </a:lnSpc>
              <a:spcBef>
                <a:spcPts val="290"/>
              </a:spcBef>
              <a:buFont typeface="Arial"/>
              <a:buChar char="•"/>
              <a:tabLst>
                <a:tab pos="240665" algn="l"/>
                <a:tab pos="241300" algn="l"/>
              </a:tabLst>
            </a:pPr>
            <a:r>
              <a:rPr sz="2000" b="1" spc="-5">
                <a:latin typeface="Calibri"/>
                <a:cs typeface="Calibri"/>
              </a:rPr>
              <a:t>Address </a:t>
            </a:r>
            <a:r>
              <a:rPr sz="2000" b="1" spc="-10">
                <a:latin typeface="Calibri"/>
                <a:cs typeface="Calibri"/>
              </a:rPr>
              <a:t>Details</a:t>
            </a:r>
            <a:endParaRPr sz="2000">
              <a:latin typeface="Calibri"/>
              <a:cs typeface="Calibri"/>
            </a:endParaRPr>
          </a:p>
          <a:p>
            <a:pPr marL="241300" indent="-228600">
              <a:lnSpc>
                <a:spcPct val="100000"/>
              </a:lnSpc>
              <a:spcBef>
                <a:spcPts val="275"/>
              </a:spcBef>
              <a:buFont typeface="Arial"/>
              <a:buChar char="•"/>
              <a:tabLst>
                <a:tab pos="240665" algn="l"/>
                <a:tab pos="241300" algn="l"/>
              </a:tabLst>
            </a:pPr>
            <a:r>
              <a:rPr sz="2000" b="1" spc="-5">
                <a:latin typeface="Calibri"/>
                <a:cs typeface="Calibri"/>
              </a:rPr>
              <a:t>Email</a:t>
            </a:r>
            <a:r>
              <a:rPr sz="2000" b="1" spc="-15">
                <a:latin typeface="Calibri"/>
                <a:cs typeface="Calibri"/>
              </a:rPr>
              <a:t> </a:t>
            </a:r>
            <a:r>
              <a:rPr sz="2000" b="1">
                <a:latin typeface="Calibri"/>
                <a:cs typeface="Calibri"/>
              </a:rPr>
              <a:t>id:</a:t>
            </a:r>
            <a:endParaRPr sz="2000">
              <a:latin typeface="Calibri"/>
              <a:cs typeface="Calibri"/>
            </a:endParaRPr>
          </a:p>
          <a:p>
            <a:pPr marL="241300" indent="-228600">
              <a:lnSpc>
                <a:spcPct val="100000"/>
              </a:lnSpc>
              <a:spcBef>
                <a:spcPts val="275"/>
              </a:spcBef>
              <a:buFont typeface="Arial"/>
              <a:buChar char="•"/>
              <a:tabLst>
                <a:tab pos="240665" algn="l"/>
                <a:tab pos="241300" algn="l"/>
              </a:tabLst>
            </a:pPr>
            <a:r>
              <a:rPr sz="2000" b="1" spc="-5">
                <a:latin typeface="Calibri"/>
                <a:cs typeface="Calibri"/>
              </a:rPr>
              <a:t>OBJECTIVE</a:t>
            </a:r>
            <a:r>
              <a:rPr sz="2000" spc="-5">
                <a:latin typeface="Calibri"/>
                <a:cs typeface="Calibri"/>
              </a:rPr>
              <a:t>:</a:t>
            </a:r>
            <a:endParaRPr sz="2000">
              <a:latin typeface="Calibri"/>
              <a:cs typeface="Calibri"/>
            </a:endParaRPr>
          </a:p>
          <a:p>
            <a:pPr marL="241300" marR="950594" indent="-228600">
              <a:lnSpc>
                <a:spcPct val="70000"/>
              </a:lnSpc>
              <a:spcBef>
                <a:spcPts val="1010"/>
              </a:spcBef>
              <a:buFont typeface="Arial"/>
              <a:buChar char="•"/>
              <a:tabLst>
                <a:tab pos="240665" algn="l"/>
                <a:tab pos="241300" algn="l"/>
              </a:tabLst>
            </a:pPr>
            <a:r>
              <a:rPr sz="2000">
                <a:solidFill>
                  <a:srgbClr val="FF0000"/>
                </a:solidFill>
                <a:latin typeface="Calibri"/>
                <a:cs typeface="Calibri"/>
              </a:rPr>
              <a:t>[ </a:t>
            </a:r>
            <a:r>
              <a:rPr sz="2000" spc="-5">
                <a:solidFill>
                  <a:srgbClr val="FF0000"/>
                </a:solidFill>
                <a:latin typeface="Calibri"/>
                <a:cs typeface="Calibri"/>
              </a:rPr>
              <a:t>some </a:t>
            </a:r>
            <a:r>
              <a:rPr sz="2000" spc="-10">
                <a:solidFill>
                  <a:srgbClr val="FF0000"/>
                </a:solidFill>
                <a:latin typeface="Calibri"/>
                <a:cs typeface="Calibri"/>
              </a:rPr>
              <a:t>examples are </a:t>
            </a:r>
            <a:r>
              <a:rPr sz="2000" spc="-5">
                <a:solidFill>
                  <a:srgbClr val="FF0000"/>
                </a:solidFill>
                <a:latin typeface="Calibri"/>
                <a:cs typeface="Calibri"/>
              </a:rPr>
              <a:t>given </a:t>
            </a:r>
            <a:r>
              <a:rPr sz="2000" spc="-30">
                <a:solidFill>
                  <a:srgbClr val="FF0000"/>
                </a:solidFill>
                <a:latin typeface="Calibri"/>
                <a:cs typeface="Calibri"/>
              </a:rPr>
              <a:t>below. </a:t>
            </a:r>
            <a:r>
              <a:rPr sz="2000" spc="-15">
                <a:solidFill>
                  <a:srgbClr val="FF0000"/>
                </a:solidFill>
                <a:latin typeface="Calibri"/>
                <a:cs typeface="Calibri"/>
              </a:rPr>
              <a:t>Create </a:t>
            </a:r>
            <a:r>
              <a:rPr sz="2000" spc="-10">
                <a:solidFill>
                  <a:srgbClr val="FF0000"/>
                </a:solidFill>
                <a:latin typeface="Calibri"/>
                <a:cs typeface="Calibri"/>
              </a:rPr>
              <a:t>your </a:t>
            </a:r>
            <a:r>
              <a:rPr sz="2000" spc="-5">
                <a:solidFill>
                  <a:srgbClr val="FF0000"/>
                </a:solidFill>
                <a:latin typeface="Calibri"/>
                <a:cs typeface="Calibri"/>
              </a:rPr>
              <a:t>own  objectives </a:t>
            </a:r>
            <a:r>
              <a:rPr sz="2000">
                <a:solidFill>
                  <a:srgbClr val="FF0000"/>
                </a:solidFill>
                <a:latin typeface="Calibri"/>
                <a:cs typeface="Calibri"/>
              </a:rPr>
              <a:t>]</a:t>
            </a:r>
            <a:endParaRPr sz="2000">
              <a:latin typeface="Calibri"/>
              <a:cs typeface="Calibri"/>
            </a:endParaRPr>
          </a:p>
          <a:p>
            <a:pPr marL="241300" marR="5080" indent="-228600">
              <a:lnSpc>
                <a:spcPct val="70000"/>
              </a:lnSpc>
              <a:spcBef>
                <a:spcPts val="1000"/>
              </a:spcBef>
              <a:buFont typeface="Arial"/>
              <a:buChar char="•"/>
              <a:tabLst>
                <a:tab pos="426720" algn="l"/>
                <a:tab pos="427355" algn="l"/>
              </a:tabLst>
            </a:pPr>
            <a:r>
              <a:t>	</a:t>
            </a:r>
            <a:r>
              <a:rPr sz="2000" spc="-95">
                <a:latin typeface="Calibri"/>
                <a:cs typeface="Calibri"/>
              </a:rPr>
              <a:t>To </a:t>
            </a:r>
            <a:r>
              <a:rPr sz="2000" spc="-5">
                <a:latin typeface="Calibri"/>
                <a:cs typeface="Calibri"/>
              </a:rPr>
              <a:t>seek </a:t>
            </a:r>
            <a:r>
              <a:rPr sz="2000">
                <a:latin typeface="Calibri"/>
                <a:cs typeface="Calibri"/>
              </a:rPr>
              <a:t>challenging </a:t>
            </a:r>
            <a:r>
              <a:rPr sz="2000" spc="-5">
                <a:latin typeface="Calibri"/>
                <a:cs typeface="Calibri"/>
              </a:rPr>
              <a:t>assignment </a:t>
            </a:r>
            <a:r>
              <a:rPr sz="2000">
                <a:latin typeface="Calibri"/>
                <a:cs typeface="Calibri"/>
              </a:rPr>
              <a:t>and </a:t>
            </a:r>
            <a:r>
              <a:rPr sz="2000" spc="-15">
                <a:latin typeface="Calibri"/>
                <a:cs typeface="Calibri"/>
              </a:rPr>
              <a:t>responsibility, </a:t>
            </a:r>
            <a:r>
              <a:rPr sz="2000" spc="-5">
                <a:latin typeface="Calibri"/>
                <a:cs typeface="Calibri"/>
              </a:rPr>
              <a:t>with </a:t>
            </a:r>
            <a:r>
              <a:rPr sz="2000">
                <a:latin typeface="Calibri"/>
                <a:cs typeface="Calibri"/>
              </a:rPr>
              <a:t>an  </a:t>
            </a:r>
            <a:r>
              <a:rPr sz="2000" spc="-5">
                <a:latin typeface="Calibri"/>
                <a:cs typeface="Calibri"/>
              </a:rPr>
              <a:t>opportunity </a:t>
            </a:r>
            <a:r>
              <a:rPr sz="2000" spc="-15">
                <a:latin typeface="Calibri"/>
                <a:cs typeface="Calibri"/>
              </a:rPr>
              <a:t>for </a:t>
            </a:r>
            <a:r>
              <a:rPr sz="2000" spc="-10">
                <a:latin typeface="Calibri"/>
                <a:cs typeface="Calibri"/>
              </a:rPr>
              <a:t>growth </a:t>
            </a:r>
            <a:r>
              <a:rPr sz="2000">
                <a:latin typeface="Calibri"/>
                <a:cs typeface="Calibri"/>
              </a:rPr>
              <a:t>and </a:t>
            </a:r>
            <a:r>
              <a:rPr sz="2000" spc="-5">
                <a:latin typeface="Calibri"/>
                <a:cs typeface="Calibri"/>
              </a:rPr>
              <a:t>career</a:t>
            </a:r>
            <a:r>
              <a:rPr sz="2000" spc="-40">
                <a:latin typeface="Calibri"/>
                <a:cs typeface="Calibri"/>
              </a:rPr>
              <a:t> </a:t>
            </a:r>
            <a:r>
              <a:rPr sz="2000" spc="-5">
                <a:latin typeface="Calibri"/>
                <a:cs typeface="Calibri"/>
              </a:rPr>
              <a:t>advancement</a:t>
            </a:r>
            <a:endParaRPr sz="2000">
              <a:latin typeface="Calibri"/>
              <a:cs typeface="Calibri"/>
            </a:endParaRPr>
          </a:p>
          <a:p>
            <a:pPr marL="241300" marR="343535" indent="-228600">
              <a:lnSpc>
                <a:spcPct val="70000"/>
              </a:lnSpc>
              <a:spcBef>
                <a:spcPts val="994"/>
              </a:spcBef>
              <a:buFont typeface="Arial"/>
              <a:buChar char="•"/>
              <a:tabLst>
                <a:tab pos="426720" algn="l"/>
                <a:tab pos="427355" algn="l"/>
              </a:tabLst>
            </a:pPr>
            <a:r>
              <a:t>	</a:t>
            </a:r>
            <a:r>
              <a:rPr sz="2000" spc="-95">
                <a:latin typeface="Calibri"/>
                <a:cs typeface="Calibri"/>
              </a:rPr>
              <a:t>To </a:t>
            </a:r>
            <a:r>
              <a:rPr sz="2000" spc="-5">
                <a:latin typeface="Calibri"/>
                <a:cs typeface="Calibri"/>
              </a:rPr>
              <a:t>achieve high career </a:t>
            </a:r>
            <a:r>
              <a:rPr sz="2000" spc="-10">
                <a:latin typeface="Calibri"/>
                <a:cs typeface="Calibri"/>
              </a:rPr>
              <a:t>growth </a:t>
            </a:r>
            <a:r>
              <a:rPr sz="2000" spc="-5">
                <a:latin typeface="Calibri"/>
                <a:cs typeface="Calibri"/>
              </a:rPr>
              <a:t>through continuous  </a:t>
            </a:r>
            <a:r>
              <a:rPr sz="2000">
                <a:latin typeface="Calibri"/>
                <a:cs typeface="Calibri"/>
              </a:rPr>
              <a:t>learning </a:t>
            </a:r>
            <a:r>
              <a:rPr sz="2000" spc="-10">
                <a:latin typeface="Calibri"/>
                <a:cs typeface="Calibri"/>
              </a:rPr>
              <a:t>process </a:t>
            </a:r>
            <a:r>
              <a:rPr sz="2000">
                <a:latin typeface="Calibri"/>
                <a:cs typeface="Calibri"/>
              </a:rPr>
              <a:t>and </a:t>
            </a:r>
            <a:r>
              <a:rPr sz="2000" spc="-15">
                <a:latin typeface="Calibri"/>
                <a:cs typeface="Calibri"/>
              </a:rPr>
              <a:t>keep myself </a:t>
            </a:r>
            <a:r>
              <a:rPr sz="2000" spc="-5">
                <a:latin typeface="Calibri"/>
                <a:cs typeface="Calibri"/>
              </a:rPr>
              <a:t>dynamic, visionary </a:t>
            </a:r>
            <a:r>
              <a:rPr sz="2000">
                <a:latin typeface="Calibri"/>
                <a:cs typeface="Calibri"/>
              </a:rPr>
              <a:t>and  </a:t>
            </a:r>
            <a:r>
              <a:rPr sz="2000" spc="-10">
                <a:latin typeface="Calibri"/>
                <a:cs typeface="Calibri"/>
              </a:rPr>
              <a:t>competitive </a:t>
            </a:r>
            <a:r>
              <a:rPr sz="2000">
                <a:latin typeface="Calibri"/>
                <a:cs typeface="Calibri"/>
              </a:rPr>
              <a:t>with the changing </a:t>
            </a:r>
            <a:r>
              <a:rPr sz="2000" spc="-5">
                <a:latin typeface="Calibri"/>
                <a:cs typeface="Calibri"/>
              </a:rPr>
              <a:t>scenario </a:t>
            </a:r>
            <a:r>
              <a:rPr sz="2000">
                <a:latin typeface="Calibri"/>
                <a:cs typeface="Calibri"/>
              </a:rPr>
              <a:t>of the</a:t>
            </a:r>
            <a:r>
              <a:rPr sz="2000" spc="-15">
                <a:latin typeface="Calibri"/>
                <a:cs typeface="Calibri"/>
              </a:rPr>
              <a:t> </a:t>
            </a:r>
            <a:r>
              <a:rPr sz="2000" spc="-10">
                <a:latin typeface="Calibri"/>
                <a:cs typeface="Calibri"/>
              </a:rPr>
              <a:t>world.</a:t>
            </a:r>
            <a:endParaRPr sz="2000">
              <a:latin typeface="Calibri"/>
              <a:cs typeface="Calibri"/>
            </a:endParaRPr>
          </a:p>
          <a:p>
            <a:pPr marL="241300" marR="446405" indent="-228600">
              <a:lnSpc>
                <a:spcPct val="70000"/>
              </a:lnSpc>
              <a:spcBef>
                <a:spcPts val="1010"/>
              </a:spcBef>
              <a:buFont typeface="Arial"/>
              <a:buChar char="•"/>
              <a:tabLst>
                <a:tab pos="426720" algn="l"/>
                <a:tab pos="427355" algn="l"/>
              </a:tabLst>
            </a:pPr>
            <a:r>
              <a:t>	</a:t>
            </a:r>
            <a:r>
              <a:rPr sz="2000" spc="-95">
                <a:latin typeface="Calibri"/>
                <a:cs typeface="Calibri"/>
              </a:rPr>
              <a:t>To </a:t>
            </a:r>
            <a:r>
              <a:rPr sz="2000" spc="-5">
                <a:latin typeface="Calibri"/>
                <a:cs typeface="Calibri"/>
              </a:rPr>
              <a:t>be </a:t>
            </a:r>
            <a:r>
              <a:rPr sz="2000">
                <a:latin typeface="Calibri"/>
                <a:cs typeface="Calibri"/>
              </a:rPr>
              <a:t>a </a:t>
            </a:r>
            <a:r>
              <a:rPr sz="2000" spc="-5">
                <a:latin typeface="Calibri"/>
                <a:cs typeface="Calibri"/>
              </a:rPr>
              <a:t>part of </a:t>
            </a:r>
            <a:r>
              <a:rPr sz="2000">
                <a:latin typeface="Calibri"/>
                <a:cs typeface="Calibri"/>
              </a:rPr>
              <a:t>the </a:t>
            </a:r>
            <a:r>
              <a:rPr sz="2000" spc="-10">
                <a:latin typeface="Calibri"/>
                <a:cs typeface="Calibri"/>
              </a:rPr>
              <a:t>organization </a:t>
            </a:r>
            <a:r>
              <a:rPr sz="2000" spc="-5">
                <a:latin typeface="Calibri"/>
                <a:cs typeface="Calibri"/>
              </a:rPr>
              <a:t>where </a:t>
            </a:r>
            <a:r>
              <a:rPr sz="2000">
                <a:latin typeface="Calibri"/>
                <a:cs typeface="Calibri"/>
              </a:rPr>
              <a:t>I </a:t>
            </a:r>
            <a:r>
              <a:rPr sz="2000" spc="-5">
                <a:latin typeface="Calibri"/>
                <a:cs typeface="Calibri"/>
              </a:rPr>
              <a:t>can </a:t>
            </a:r>
            <a:r>
              <a:rPr sz="2000" spc="-10">
                <a:latin typeface="Calibri"/>
                <a:cs typeface="Calibri"/>
              </a:rPr>
              <a:t>efficiently  contribute </a:t>
            </a:r>
            <a:r>
              <a:rPr sz="2000" spc="-20">
                <a:latin typeface="Calibri"/>
                <a:cs typeface="Calibri"/>
              </a:rPr>
              <a:t>my </a:t>
            </a:r>
            <a:r>
              <a:rPr sz="2000" spc="-5">
                <a:latin typeface="Calibri"/>
                <a:cs typeface="Calibri"/>
              </a:rPr>
              <a:t>skills </a:t>
            </a:r>
            <a:r>
              <a:rPr sz="2000">
                <a:latin typeface="Calibri"/>
                <a:cs typeface="Calibri"/>
              </a:rPr>
              <a:t>and </a:t>
            </a:r>
            <a:r>
              <a:rPr sz="2000" spc="-5">
                <a:latin typeface="Calibri"/>
                <a:cs typeface="Calibri"/>
              </a:rPr>
              <a:t>abilities </a:t>
            </a:r>
            <a:r>
              <a:rPr sz="2000" spc="-15">
                <a:latin typeface="Calibri"/>
                <a:cs typeface="Calibri"/>
              </a:rPr>
              <a:t>for </a:t>
            </a:r>
            <a:r>
              <a:rPr sz="2000">
                <a:latin typeface="Calibri"/>
                <a:cs typeface="Calibri"/>
              </a:rPr>
              <a:t>the </a:t>
            </a:r>
            <a:r>
              <a:rPr sz="2000" spc="-10">
                <a:latin typeface="Calibri"/>
                <a:cs typeface="Calibri"/>
              </a:rPr>
              <a:t>growth </a:t>
            </a:r>
            <a:r>
              <a:rPr sz="2000" spc="-5">
                <a:latin typeface="Calibri"/>
                <a:cs typeface="Calibri"/>
              </a:rPr>
              <a:t>of </a:t>
            </a:r>
            <a:r>
              <a:rPr sz="2000">
                <a:latin typeface="Calibri"/>
                <a:cs typeface="Calibri"/>
              </a:rPr>
              <a:t>the  </a:t>
            </a:r>
            <a:r>
              <a:rPr sz="2000" spc="-10">
                <a:latin typeface="Calibri"/>
                <a:cs typeface="Calibri"/>
              </a:rPr>
              <a:t>organization </a:t>
            </a:r>
            <a:r>
              <a:rPr sz="2000">
                <a:latin typeface="Calibri"/>
                <a:cs typeface="Calibri"/>
              </a:rPr>
              <a:t>and </a:t>
            </a:r>
            <a:r>
              <a:rPr sz="2000" spc="-5">
                <a:latin typeface="Calibri"/>
                <a:cs typeface="Calibri"/>
              </a:rPr>
              <a:t>build </a:t>
            </a:r>
            <a:r>
              <a:rPr sz="2000" spc="-25">
                <a:latin typeface="Calibri"/>
                <a:cs typeface="Calibri"/>
              </a:rPr>
              <a:t>my </a:t>
            </a:r>
            <a:r>
              <a:rPr sz="2000" spc="-10">
                <a:latin typeface="Calibri"/>
                <a:cs typeface="Calibri"/>
              </a:rPr>
              <a:t>professional</a:t>
            </a:r>
            <a:r>
              <a:rPr sz="2000" spc="10">
                <a:latin typeface="Calibri"/>
                <a:cs typeface="Calibri"/>
              </a:rPr>
              <a:t> </a:t>
            </a:r>
            <a:r>
              <a:rPr sz="2000" spc="-35">
                <a:latin typeface="Calibri"/>
                <a:cs typeface="Calibri"/>
              </a:rPr>
              <a:t>career.</a:t>
            </a:r>
            <a:endParaRPr sz="2000">
              <a:latin typeface="Calibri"/>
              <a:cs typeface="Calibri"/>
            </a:endParaRPr>
          </a:p>
          <a:p>
            <a:pPr>
              <a:lnSpc>
                <a:spcPct val="100000"/>
              </a:lnSpc>
              <a:spcBef>
                <a:spcPts val="20"/>
              </a:spcBef>
              <a:buChar char="•"/>
            </a:pPr>
            <a:endParaRPr sz="2400">
              <a:latin typeface="Calibri"/>
              <a:cs typeface="Calibri"/>
            </a:endParaRPr>
          </a:p>
          <a:p>
            <a:pPr marL="241300" indent="-228600">
              <a:lnSpc>
                <a:spcPts val="2039"/>
              </a:lnSpc>
              <a:buFont typeface="Arial"/>
              <a:buChar char="•"/>
              <a:tabLst>
                <a:tab pos="240665" algn="l"/>
                <a:tab pos="241300" algn="l"/>
              </a:tabLst>
            </a:pPr>
            <a:r>
              <a:rPr sz="2000" b="1" spc="-20">
                <a:latin typeface="Calibri"/>
                <a:cs typeface="Calibri"/>
              </a:rPr>
              <a:t>EDUCATION: </a:t>
            </a:r>
            <a:r>
              <a:rPr sz="2000" b="1" spc="-5">
                <a:latin typeface="Calibri"/>
                <a:cs typeface="Calibri"/>
              </a:rPr>
              <a:t>INDUSTRIAL TRAINING/Internship:</a:t>
            </a:r>
            <a:r>
              <a:rPr sz="2000" b="1" spc="-85">
                <a:latin typeface="Calibri"/>
                <a:cs typeface="Calibri"/>
              </a:rPr>
              <a:t> </a:t>
            </a:r>
            <a:r>
              <a:rPr sz="2000" b="1" spc="-15">
                <a:latin typeface="Calibri"/>
                <a:cs typeface="Calibri"/>
              </a:rPr>
              <a:t>Date:</a:t>
            </a:r>
            <a:endParaRPr sz="2000">
              <a:latin typeface="Calibri"/>
              <a:cs typeface="Calibri"/>
            </a:endParaRPr>
          </a:p>
          <a:p>
            <a:pPr marL="241300">
              <a:lnSpc>
                <a:spcPts val="2039"/>
              </a:lnSpc>
            </a:pPr>
            <a:r>
              <a:rPr sz="2000" b="1" spc="-10">
                <a:latin typeface="Calibri"/>
                <a:cs typeface="Calibri"/>
              </a:rPr>
              <a:t>Where: What </a:t>
            </a:r>
            <a:r>
              <a:rPr sz="2000" b="1">
                <a:latin typeface="Calibri"/>
                <a:cs typeface="Calibri"/>
              </a:rPr>
              <a:t>did </a:t>
            </a:r>
            <a:r>
              <a:rPr sz="2000" b="1" spc="-10">
                <a:latin typeface="Calibri"/>
                <a:cs typeface="Calibri"/>
              </a:rPr>
              <a:t>you </a:t>
            </a:r>
            <a:r>
              <a:rPr sz="2000" b="1">
                <a:latin typeface="Calibri"/>
                <a:cs typeface="Calibri"/>
              </a:rPr>
              <a:t>do and </a:t>
            </a:r>
            <a:r>
              <a:rPr sz="2000" b="1" spc="-5">
                <a:latin typeface="Calibri"/>
                <a:cs typeface="Calibri"/>
              </a:rPr>
              <a:t>learn?:</a:t>
            </a:r>
            <a:r>
              <a:rPr sz="2000" b="1" spc="-35">
                <a:latin typeface="Calibri"/>
                <a:cs typeface="Calibri"/>
              </a:rPr>
              <a:t> </a:t>
            </a:r>
            <a:r>
              <a:rPr sz="2000" b="1" spc="-20">
                <a:latin typeface="Calibri"/>
                <a:cs typeface="Calibri"/>
              </a:rPr>
              <a:t>PROJECT:</a:t>
            </a:r>
            <a:endParaRPr sz="2000">
              <a:latin typeface="Calibri"/>
              <a:cs typeface="Calibri"/>
            </a:endParaRPr>
          </a:p>
          <a:p>
            <a:pPr marL="426720" indent="-414655">
              <a:lnSpc>
                <a:spcPct val="100000"/>
              </a:lnSpc>
              <a:spcBef>
                <a:spcPts val="290"/>
              </a:spcBef>
              <a:buFont typeface="Arial"/>
              <a:buChar char="•"/>
              <a:tabLst>
                <a:tab pos="426720" algn="l"/>
                <a:tab pos="427355" algn="l"/>
              </a:tabLst>
            </a:pPr>
            <a:r>
              <a:rPr sz="2000" b="1" spc="-5">
                <a:latin typeface="Calibri"/>
                <a:cs typeface="Calibri"/>
              </a:rPr>
              <a:t>Project </a:t>
            </a:r>
            <a:r>
              <a:rPr sz="2000" b="1">
                <a:latin typeface="Calibri"/>
                <a:cs typeface="Calibri"/>
              </a:rPr>
              <a:t>Name</a:t>
            </a:r>
            <a:r>
              <a:rPr sz="2000" b="1" spc="-30">
                <a:latin typeface="Calibri"/>
                <a:cs typeface="Calibri"/>
              </a:rPr>
              <a:t> </a:t>
            </a:r>
            <a:r>
              <a:rPr sz="2000" b="1">
                <a:latin typeface="Calibri"/>
                <a:cs typeface="Calibri"/>
              </a:rPr>
              <a:t>:</a:t>
            </a:r>
            <a:endParaRPr sz="2000">
              <a:latin typeface="Calibri"/>
              <a:cs typeface="Calibri"/>
            </a:endParaRPr>
          </a:p>
          <a:p>
            <a:pPr marL="426720" indent="-414655">
              <a:lnSpc>
                <a:spcPct val="100000"/>
              </a:lnSpc>
              <a:spcBef>
                <a:spcPts val="275"/>
              </a:spcBef>
              <a:buFont typeface="Arial"/>
              <a:buChar char="•"/>
              <a:tabLst>
                <a:tab pos="426720" algn="l"/>
                <a:tab pos="427355" algn="l"/>
              </a:tabLst>
            </a:pPr>
            <a:r>
              <a:rPr sz="2000" b="1" spc="-5">
                <a:latin typeface="Calibri"/>
                <a:cs typeface="Calibri"/>
              </a:rPr>
              <a:t>Project </a:t>
            </a:r>
            <a:r>
              <a:rPr sz="2000" b="1" spc="-10">
                <a:latin typeface="Calibri"/>
                <a:cs typeface="Calibri"/>
              </a:rPr>
              <a:t>detail</a:t>
            </a:r>
            <a:r>
              <a:rPr sz="2000" b="1" spc="-30">
                <a:latin typeface="Calibri"/>
                <a:cs typeface="Calibri"/>
              </a:rPr>
              <a:t> </a:t>
            </a:r>
            <a:r>
              <a:rPr sz="2000" b="1">
                <a:latin typeface="Calibri"/>
                <a:cs typeface="Calibri"/>
              </a:rPr>
              <a:t>:</a:t>
            </a:r>
            <a:endParaRPr sz="2000">
              <a:latin typeface="Calibri"/>
              <a:cs typeface="Calibri"/>
            </a:endParaRPr>
          </a:p>
        </p:txBody>
      </p:sp>
    </p:spTree>
    <p:extLst>
      <p:ext uri="{BB962C8B-B14F-4D97-AF65-F5344CB8AC3E}">
        <p14:creationId xmlns:p14="http://schemas.microsoft.com/office/powerpoint/2010/main" val="18916080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58544" y="3868242"/>
            <a:ext cx="359664" cy="43312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58544" y="4379340"/>
            <a:ext cx="359664" cy="43281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158544" y="4889880"/>
            <a:ext cx="359664" cy="432816"/>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916939" y="1707918"/>
            <a:ext cx="7767955" cy="3604260"/>
          </a:xfrm>
          <a:prstGeom prst="rect">
            <a:avLst/>
          </a:prstGeom>
        </p:spPr>
        <p:txBody>
          <a:bodyPr vert="horz" wrap="square" lIns="0" tIns="97790" rIns="0" bIns="0" rtlCol="0">
            <a:spAutoFit/>
          </a:bodyPr>
          <a:lstStyle/>
          <a:p>
            <a:pPr marL="241300" indent="-229235">
              <a:lnSpc>
                <a:spcPct val="100000"/>
              </a:lnSpc>
              <a:spcBef>
                <a:spcPts val="770"/>
              </a:spcBef>
              <a:buFont typeface="Arial"/>
              <a:buChar char="•"/>
              <a:tabLst>
                <a:tab pos="241935" algn="l"/>
              </a:tabLst>
            </a:pPr>
            <a:r>
              <a:rPr sz="2800" b="1" spc="-10">
                <a:latin typeface="Calibri"/>
                <a:cs typeface="Calibri"/>
              </a:rPr>
              <a:t>TECHNICAL </a:t>
            </a:r>
            <a:r>
              <a:rPr sz="2800" b="1" spc="-5">
                <a:latin typeface="Calibri"/>
                <a:cs typeface="Calibri"/>
              </a:rPr>
              <a:t>SKILLS: </a:t>
            </a:r>
            <a:r>
              <a:rPr sz="2800" b="1" spc="-10">
                <a:latin typeface="Calibri"/>
                <a:cs typeface="Calibri"/>
              </a:rPr>
              <a:t>New</a:t>
            </a:r>
            <a:r>
              <a:rPr sz="2800" b="1" spc="110">
                <a:latin typeface="Calibri"/>
                <a:cs typeface="Calibri"/>
              </a:rPr>
              <a:t> </a:t>
            </a:r>
            <a:r>
              <a:rPr sz="2800" b="1" spc="-15">
                <a:latin typeface="Calibri"/>
                <a:cs typeface="Calibri"/>
              </a:rPr>
              <a:t>Languages/softwares</a:t>
            </a:r>
            <a:endParaRPr sz="2800">
              <a:latin typeface="Calibri"/>
              <a:cs typeface="Calibri"/>
            </a:endParaRPr>
          </a:p>
          <a:p>
            <a:pPr marL="241300" indent="-229235">
              <a:lnSpc>
                <a:spcPct val="100000"/>
              </a:lnSpc>
              <a:spcBef>
                <a:spcPts val="670"/>
              </a:spcBef>
              <a:buFont typeface="Arial"/>
              <a:buChar char="•"/>
              <a:tabLst>
                <a:tab pos="241935" algn="l"/>
              </a:tabLst>
            </a:pPr>
            <a:r>
              <a:rPr sz="2800" b="1" spc="-10">
                <a:latin typeface="Calibri"/>
                <a:cs typeface="Calibri"/>
              </a:rPr>
              <a:t>INDUSTRIAL</a:t>
            </a:r>
            <a:r>
              <a:rPr sz="2800" b="1" spc="40">
                <a:latin typeface="Calibri"/>
                <a:cs typeface="Calibri"/>
              </a:rPr>
              <a:t> </a:t>
            </a:r>
            <a:r>
              <a:rPr sz="2800" b="1" spc="-10">
                <a:latin typeface="Calibri"/>
                <a:cs typeface="Calibri"/>
              </a:rPr>
              <a:t>VISITS:</a:t>
            </a:r>
            <a:endParaRPr sz="2800">
              <a:latin typeface="Calibri"/>
              <a:cs typeface="Calibri"/>
            </a:endParaRPr>
          </a:p>
          <a:p>
            <a:pPr marL="93345">
              <a:lnSpc>
                <a:spcPct val="100000"/>
              </a:lnSpc>
              <a:spcBef>
                <a:spcPts val="665"/>
              </a:spcBef>
            </a:pPr>
            <a:r>
              <a:rPr sz="2800" spc="-5">
                <a:latin typeface="Calibri"/>
                <a:cs typeface="Calibri"/>
              </a:rPr>
              <a:t>If</a:t>
            </a:r>
            <a:r>
              <a:rPr sz="2800" spc="-10">
                <a:latin typeface="Calibri"/>
                <a:cs typeface="Calibri"/>
              </a:rPr>
              <a:t> </a:t>
            </a:r>
            <a:r>
              <a:rPr sz="2800" spc="-15">
                <a:latin typeface="Calibri"/>
                <a:cs typeface="Calibri"/>
              </a:rPr>
              <a:t>any?</a:t>
            </a:r>
            <a:endParaRPr sz="2800">
              <a:latin typeface="Calibri"/>
              <a:cs typeface="Calibri"/>
            </a:endParaRPr>
          </a:p>
          <a:p>
            <a:pPr marL="241300" indent="-229235">
              <a:lnSpc>
                <a:spcPct val="100000"/>
              </a:lnSpc>
              <a:spcBef>
                <a:spcPts val="660"/>
              </a:spcBef>
              <a:buFont typeface="Arial"/>
              <a:buChar char="•"/>
              <a:tabLst>
                <a:tab pos="241935" algn="l"/>
              </a:tabLst>
            </a:pPr>
            <a:r>
              <a:rPr sz="2800" b="1" spc="-5">
                <a:latin typeface="Calibri"/>
                <a:cs typeface="Calibri"/>
              </a:rPr>
              <a:t>EXTRA-CURRICULAR </a:t>
            </a:r>
            <a:r>
              <a:rPr sz="2800" b="1" spc="-15">
                <a:latin typeface="Calibri"/>
                <a:cs typeface="Calibri"/>
              </a:rPr>
              <a:t>ACTIVITIES </a:t>
            </a:r>
            <a:r>
              <a:rPr sz="2800" b="1" spc="-10">
                <a:latin typeface="Calibri"/>
                <a:cs typeface="Calibri"/>
              </a:rPr>
              <a:t>AND</a:t>
            </a:r>
            <a:r>
              <a:rPr sz="2800" b="1" spc="140">
                <a:latin typeface="Calibri"/>
                <a:cs typeface="Calibri"/>
              </a:rPr>
              <a:t> </a:t>
            </a:r>
            <a:r>
              <a:rPr sz="2800" b="1" spc="-15">
                <a:latin typeface="Calibri"/>
                <a:cs typeface="Calibri"/>
              </a:rPr>
              <a:t>WORKSHOPS:</a:t>
            </a:r>
            <a:endParaRPr sz="2800">
              <a:latin typeface="Calibri"/>
              <a:cs typeface="Calibri"/>
            </a:endParaRPr>
          </a:p>
          <a:p>
            <a:pPr marL="503555" indent="-491490">
              <a:lnSpc>
                <a:spcPct val="100000"/>
              </a:lnSpc>
              <a:spcBef>
                <a:spcPts val="670"/>
              </a:spcBef>
              <a:buFont typeface="Arial"/>
              <a:buChar char="•"/>
              <a:tabLst>
                <a:tab pos="503555" algn="l"/>
                <a:tab pos="504190" algn="l"/>
              </a:tabLst>
            </a:pPr>
            <a:r>
              <a:rPr sz="2800" b="1" spc="-10">
                <a:latin typeface="Calibri"/>
                <a:cs typeface="Calibri"/>
              </a:rPr>
              <a:t>ACHIEVEMENTS:</a:t>
            </a:r>
            <a:endParaRPr sz="2800">
              <a:latin typeface="Calibri"/>
              <a:cs typeface="Calibri"/>
            </a:endParaRPr>
          </a:p>
          <a:p>
            <a:pPr marL="503555" indent="-491490">
              <a:lnSpc>
                <a:spcPct val="100000"/>
              </a:lnSpc>
              <a:spcBef>
                <a:spcPts val="660"/>
              </a:spcBef>
              <a:buFont typeface="Arial"/>
              <a:buChar char="•"/>
              <a:tabLst>
                <a:tab pos="503555" algn="l"/>
                <a:tab pos="504190" algn="l"/>
              </a:tabLst>
            </a:pPr>
            <a:r>
              <a:rPr sz="2800" b="1" spc="-55">
                <a:latin typeface="Calibri"/>
                <a:cs typeface="Calibri"/>
              </a:rPr>
              <a:t>PARTICIPATION:</a:t>
            </a:r>
            <a:endParaRPr sz="2800">
              <a:latin typeface="Calibri"/>
              <a:cs typeface="Calibri"/>
            </a:endParaRPr>
          </a:p>
          <a:p>
            <a:pPr marL="503555" indent="-491490">
              <a:lnSpc>
                <a:spcPct val="100000"/>
              </a:lnSpc>
              <a:spcBef>
                <a:spcPts val="660"/>
              </a:spcBef>
              <a:buFont typeface="Arial"/>
              <a:buChar char="•"/>
              <a:tabLst>
                <a:tab pos="503555" algn="l"/>
                <a:tab pos="504190" algn="l"/>
              </a:tabLst>
            </a:pPr>
            <a:r>
              <a:rPr sz="2800" b="1" spc="-10">
                <a:latin typeface="Calibri"/>
                <a:cs typeface="Calibri"/>
              </a:rPr>
              <a:t>WORKSHOPS/SEMINAR:</a:t>
            </a:r>
            <a:endParaRPr sz="2800">
              <a:latin typeface="Calibri"/>
              <a:cs typeface="Calibri"/>
            </a:endParaRPr>
          </a:p>
        </p:txBody>
      </p:sp>
    </p:spTree>
    <p:extLst>
      <p:ext uri="{BB962C8B-B14F-4D97-AF65-F5344CB8AC3E}">
        <p14:creationId xmlns:p14="http://schemas.microsoft.com/office/powerpoint/2010/main" val="11827077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1737106"/>
            <a:ext cx="10142220" cy="3530600"/>
          </a:xfrm>
          <a:prstGeom prst="rect">
            <a:avLst/>
          </a:prstGeom>
        </p:spPr>
        <p:txBody>
          <a:bodyPr vert="horz" wrap="square" lIns="0" tIns="13335" rIns="0" bIns="0" rtlCol="0">
            <a:spAutoFit/>
          </a:bodyPr>
          <a:lstStyle/>
          <a:p>
            <a:pPr marL="241300" indent="-229235">
              <a:lnSpc>
                <a:spcPct val="100000"/>
              </a:lnSpc>
              <a:spcBef>
                <a:spcPts val="105"/>
              </a:spcBef>
              <a:buFont typeface="Arial"/>
              <a:buChar char="•"/>
              <a:tabLst>
                <a:tab pos="241935" algn="l"/>
              </a:tabLst>
            </a:pPr>
            <a:r>
              <a:rPr sz="2600" b="1" spc="-5">
                <a:latin typeface="Calibri"/>
                <a:cs typeface="Calibri"/>
              </a:rPr>
              <a:t>REFERENCES:</a:t>
            </a:r>
            <a:endParaRPr sz="2600">
              <a:latin typeface="Calibri"/>
              <a:cs typeface="Calibri"/>
            </a:endParaRPr>
          </a:p>
          <a:p>
            <a:pPr marL="241300" indent="-229235">
              <a:lnSpc>
                <a:spcPct val="100000"/>
              </a:lnSpc>
              <a:spcBef>
                <a:spcPts val="55"/>
              </a:spcBef>
              <a:buFont typeface="Arial"/>
              <a:buChar char="•"/>
              <a:tabLst>
                <a:tab pos="241935" algn="l"/>
              </a:tabLst>
            </a:pPr>
            <a:r>
              <a:rPr sz="2600">
                <a:latin typeface="Calibri"/>
                <a:cs typeface="Calibri"/>
              </a:rPr>
              <a:t>Name</a:t>
            </a:r>
          </a:p>
          <a:p>
            <a:pPr marL="241300" indent="-229235">
              <a:lnSpc>
                <a:spcPct val="100000"/>
              </a:lnSpc>
              <a:spcBef>
                <a:spcPts val="65"/>
              </a:spcBef>
              <a:buFont typeface="Arial"/>
              <a:buChar char="•"/>
              <a:tabLst>
                <a:tab pos="241935" algn="l"/>
              </a:tabLst>
            </a:pPr>
            <a:r>
              <a:rPr sz="2600" spc="-5">
                <a:latin typeface="Calibri"/>
                <a:cs typeface="Calibri"/>
              </a:rPr>
              <a:t>Designation</a:t>
            </a:r>
            <a:endParaRPr sz="2600">
              <a:latin typeface="Calibri"/>
              <a:cs typeface="Calibri"/>
            </a:endParaRPr>
          </a:p>
          <a:p>
            <a:pPr marL="241300" indent="-229235">
              <a:lnSpc>
                <a:spcPct val="100000"/>
              </a:lnSpc>
              <a:spcBef>
                <a:spcPts val="70"/>
              </a:spcBef>
              <a:buFont typeface="Arial"/>
              <a:buChar char="•"/>
              <a:tabLst>
                <a:tab pos="241935" algn="l"/>
              </a:tabLst>
            </a:pPr>
            <a:r>
              <a:rPr sz="2600">
                <a:latin typeface="Calibri"/>
                <a:cs typeface="Calibri"/>
              </a:rPr>
              <a:t>Name </a:t>
            </a:r>
            <a:r>
              <a:rPr sz="2600" spc="-5">
                <a:latin typeface="Calibri"/>
                <a:cs typeface="Calibri"/>
              </a:rPr>
              <a:t>of </a:t>
            </a:r>
            <a:r>
              <a:rPr sz="2600">
                <a:latin typeface="Calibri"/>
                <a:cs typeface="Calibri"/>
              </a:rPr>
              <a:t>the </a:t>
            </a:r>
            <a:r>
              <a:rPr sz="2600" spc="-15">
                <a:latin typeface="Calibri"/>
                <a:cs typeface="Calibri"/>
              </a:rPr>
              <a:t>Organization </a:t>
            </a:r>
            <a:r>
              <a:rPr sz="2600" spc="-10">
                <a:latin typeface="Calibri"/>
                <a:cs typeface="Calibri"/>
              </a:rPr>
              <a:t>Contact </a:t>
            </a:r>
            <a:r>
              <a:rPr sz="2600">
                <a:latin typeface="Calibri"/>
                <a:cs typeface="Calibri"/>
              </a:rPr>
              <a:t>No.:</a:t>
            </a:r>
            <a:r>
              <a:rPr sz="2600" spc="-5">
                <a:latin typeface="Calibri"/>
                <a:cs typeface="Calibri"/>
              </a:rPr>
              <a:t> </a:t>
            </a:r>
            <a:r>
              <a:rPr sz="2600" spc="-10">
                <a:latin typeface="Calibri"/>
                <a:cs typeface="Calibri"/>
              </a:rPr>
              <a:t>(official)</a:t>
            </a:r>
            <a:endParaRPr sz="2600">
              <a:latin typeface="Calibri"/>
              <a:cs typeface="Calibri"/>
            </a:endParaRPr>
          </a:p>
          <a:p>
            <a:pPr marL="241300" indent="-229235">
              <a:lnSpc>
                <a:spcPct val="100000"/>
              </a:lnSpc>
              <a:spcBef>
                <a:spcPts val="60"/>
              </a:spcBef>
              <a:buFont typeface="Arial"/>
              <a:buChar char="•"/>
              <a:tabLst>
                <a:tab pos="241935" algn="l"/>
              </a:tabLst>
            </a:pPr>
            <a:r>
              <a:rPr sz="2600">
                <a:latin typeface="Calibri"/>
                <a:cs typeface="Calibri"/>
              </a:rPr>
              <a:t>E- mail Id. : </a:t>
            </a:r>
            <a:r>
              <a:rPr sz="2600" spc="-10">
                <a:latin typeface="Calibri"/>
                <a:cs typeface="Calibri"/>
              </a:rPr>
              <a:t>official</a:t>
            </a:r>
            <a:r>
              <a:rPr sz="2600" spc="-15">
                <a:latin typeface="Calibri"/>
                <a:cs typeface="Calibri"/>
              </a:rPr>
              <a:t> </a:t>
            </a:r>
            <a:r>
              <a:rPr sz="2600">
                <a:latin typeface="Calibri"/>
                <a:cs typeface="Calibri"/>
              </a:rPr>
              <a:t>id</a:t>
            </a:r>
          </a:p>
          <a:p>
            <a:pPr marL="241300" indent="-229235">
              <a:lnSpc>
                <a:spcPct val="100000"/>
              </a:lnSpc>
              <a:spcBef>
                <a:spcPts val="60"/>
              </a:spcBef>
              <a:buFont typeface="Arial"/>
              <a:buChar char="•"/>
              <a:tabLst>
                <a:tab pos="241935" algn="l"/>
              </a:tabLst>
            </a:pPr>
            <a:r>
              <a:rPr sz="2600" b="1" spc="-25">
                <a:latin typeface="Calibri"/>
                <a:cs typeface="Calibri"/>
              </a:rPr>
              <a:t>DECLARATION:</a:t>
            </a:r>
            <a:endParaRPr sz="2600">
              <a:latin typeface="Calibri"/>
              <a:cs typeface="Calibri"/>
            </a:endParaRPr>
          </a:p>
          <a:p>
            <a:pPr marL="241300" marR="5080" indent="-229235">
              <a:lnSpc>
                <a:spcPct val="70000"/>
              </a:lnSpc>
              <a:spcBef>
                <a:spcPts val="1010"/>
              </a:spcBef>
              <a:buFont typeface="Arial"/>
              <a:buChar char="•"/>
              <a:tabLst>
                <a:tab pos="315595" algn="l"/>
                <a:tab pos="316865" algn="l"/>
              </a:tabLst>
            </a:pPr>
            <a:r>
              <a:t>	</a:t>
            </a:r>
            <a:r>
              <a:rPr sz="2600">
                <a:latin typeface="Calibri"/>
                <a:cs typeface="Calibri"/>
              </a:rPr>
              <a:t>I </a:t>
            </a:r>
            <a:r>
              <a:rPr sz="2600" spc="-10">
                <a:latin typeface="Calibri"/>
                <a:cs typeface="Calibri"/>
              </a:rPr>
              <a:t>hereby declare </a:t>
            </a:r>
            <a:r>
              <a:rPr sz="2600" spc="-5">
                <a:latin typeface="Calibri"/>
                <a:cs typeface="Calibri"/>
              </a:rPr>
              <a:t>that </a:t>
            </a:r>
            <a:r>
              <a:rPr sz="2600">
                <a:latin typeface="Calibri"/>
                <a:cs typeface="Calibri"/>
              </a:rPr>
              <a:t>all the </a:t>
            </a:r>
            <a:r>
              <a:rPr sz="2600" spc="-10">
                <a:latin typeface="Calibri"/>
                <a:cs typeface="Calibri"/>
              </a:rPr>
              <a:t>information </a:t>
            </a:r>
            <a:r>
              <a:rPr sz="2600" spc="-5">
                <a:latin typeface="Calibri"/>
                <a:cs typeface="Calibri"/>
              </a:rPr>
              <a:t>given </a:t>
            </a:r>
            <a:r>
              <a:rPr sz="2600" spc="-10">
                <a:latin typeface="Calibri"/>
                <a:cs typeface="Calibri"/>
              </a:rPr>
              <a:t>above </a:t>
            </a:r>
            <a:r>
              <a:rPr sz="2600">
                <a:latin typeface="Calibri"/>
                <a:cs typeface="Calibri"/>
              </a:rPr>
              <a:t>is true </a:t>
            </a:r>
            <a:r>
              <a:rPr sz="2600" spc="-15">
                <a:latin typeface="Calibri"/>
                <a:cs typeface="Calibri"/>
              </a:rPr>
              <a:t>to </a:t>
            </a:r>
            <a:r>
              <a:rPr sz="2600">
                <a:latin typeface="Calibri"/>
                <a:cs typeface="Calibri"/>
              </a:rPr>
              <a:t>the </a:t>
            </a:r>
            <a:r>
              <a:rPr sz="2600" spc="-10">
                <a:latin typeface="Calibri"/>
                <a:cs typeface="Calibri"/>
              </a:rPr>
              <a:t>best </a:t>
            </a:r>
            <a:r>
              <a:rPr sz="2600" spc="-5">
                <a:latin typeface="Calibri"/>
                <a:cs typeface="Calibri"/>
              </a:rPr>
              <a:t>of  </a:t>
            </a:r>
            <a:r>
              <a:rPr sz="2600" spc="-25">
                <a:latin typeface="Calibri"/>
                <a:cs typeface="Calibri"/>
              </a:rPr>
              <a:t>my</a:t>
            </a:r>
            <a:r>
              <a:rPr sz="2600" spc="-5">
                <a:latin typeface="Calibri"/>
                <a:cs typeface="Calibri"/>
              </a:rPr>
              <a:t> knowledge.</a:t>
            </a:r>
            <a:endParaRPr sz="2600">
              <a:latin typeface="Calibri"/>
              <a:cs typeface="Calibri"/>
            </a:endParaRPr>
          </a:p>
          <a:p>
            <a:pPr marL="241300" indent="-229235">
              <a:lnSpc>
                <a:spcPct val="100000"/>
              </a:lnSpc>
              <a:spcBef>
                <a:spcPts val="60"/>
              </a:spcBef>
              <a:buFont typeface="Arial"/>
              <a:buChar char="•"/>
              <a:tabLst>
                <a:tab pos="241935" algn="l"/>
              </a:tabLst>
            </a:pPr>
            <a:r>
              <a:rPr sz="2600" spc="-10">
                <a:latin typeface="Calibri"/>
                <a:cs typeface="Calibri"/>
              </a:rPr>
              <a:t>Date:</a:t>
            </a:r>
            <a:endParaRPr sz="2600">
              <a:latin typeface="Calibri"/>
              <a:cs typeface="Calibri"/>
            </a:endParaRPr>
          </a:p>
        </p:txBody>
      </p:sp>
      <p:sp>
        <p:nvSpPr>
          <p:cNvPr id="3" name="object 3"/>
          <p:cNvSpPr txBox="1"/>
          <p:nvPr/>
        </p:nvSpPr>
        <p:spPr>
          <a:xfrm>
            <a:off x="929639" y="5249062"/>
            <a:ext cx="1028065" cy="422275"/>
          </a:xfrm>
          <a:prstGeom prst="rect">
            <a:avLst/>
          </a:prstGeom>
        </p:spPr>
        <p:txBody>
          <a:bodyPr vert="horz" wrap="square" lIns="0" tIns="12700" rIns="0" bIns="0" rtlCol="0">
            <a:spAutoFit/>
          </a:bodyPr>
          <a:lstStyle/>
          <a:p>
            <a:pPr marL="228600" indent="-229235">
              <a:lnSpc>
                <a:spcPct val="100000"/>
              </a:lnSpc>
              <a:spcBef>
                <a:spcPts val="100"/>
              </a:spcBef>
              <a:buFont typeface="Arial"/>
              <a:buChar char="•"/>
              <a:tabLst>
                <a:tab pos="229235" algn="l"/>
              </a:tabLst>
            </a:pPr>
            <a:r>
              <a:rPr sz="2600">
                <a:latin typeface="Calibri"/>
                <a:cs typeface="Calibri"/>
              </a:rPr>
              <a:t>Place:</a:t>
            </a:r>
          </a:p>
        </p:txBody>
      </p:sp>
      <p:sp>
        <p:nvSpPr>
          <p:cNvPr id="4" name="object 4"/>
          <p:cNvSpPr txBox="1"/>
          <p:nvPr/>
        </p:nvSpPr>
        <p:spPr>
          <a:xfrm>
            <a:off x="929639" y="5654141"/>
            <a:ext cx="116205" cy="422909"/>
          </a:xfrm>
          <a:prstGeom prst="rect">
            <a:avLst/>
          </a:prstGeom>
        </p:spPr>
        <p:txBody>
          <a:bodyPr vert="horz" wrap="square" lIns="0" tIns="13335" rIns="0" bIns="0" rtlCol="0">
            <a:spAutoFit/>
          </a:bodyPr>
          <a:lstStyle/>
          <a:p>
            <a:pPr>
              <a:lnSpc>
                <a:spcPct val="100000"/>
              </a:lnSpc>
              <a:spcBef>
                <a:spcPts val="105"/>
              </a:spcBef>
            </a:pPr>
            <a:r>
              <a:rPr sz="2600">
                <a:latin typeface="Arial"/>
                <a:cs typeface="Arial"/>
              </a:rPr>
              <a:t>•</a:t>
            </a:r>
          </a:p>
        </p:txBody>
      </p:sp>
      <p:sp>
        <p:nvSpPr>
          <p:cNvPr id="5" name="object 5"/>
          <p:cNvSpPr txBox="1"/>
          <p:nvPr/>
        </p:nvSpPr>
        <p:spPr>
          <a:xfrm>
            <a:off x="5673978" y="5249062"/>
            <a:ext cx="1275080" cy="828040"/>
          </a:xfrm>
          <a:prstGeom prst="rect">
            <a:avLst/>
          </a:prstGeom>
        </p:spPr>
        <p:txBody>
          <a:bodyPr vert="horz" wrap="square" lIns="0" tIns="3810" rIns="0" bIns="0" rtlCol="0">
            <a:spAutoFit/>
          </a:bodyPr>
          <a:lstStyle/>
          <a:p>
            <a:pPr marL="184785" marR="5080" indent="-172720">
              <a:lnSpc>
                <a:spcPct val="102299"/>
              </a:lnSpc>
              <a:spcBef>
                <a:spcPts val="30"/>
              </a:spcBef>
            </a:pPr>
            <a:r>
              <a:rPr sz="2600" spc="-5">
                <a:latin typeface="Calibri"/>
                <a:cs typeface="Calibri"/>
              </a:rPr>
              <a:t>Sign</a:t>
            </a:r>
            <a:r>
              <a:rPr sz="2600" spc="-80">
                <a:latin typeface="Calibri"/>
                <a:cs typeface="Calibri"/>
              </a:rPr>
              <a:t> </a:t>
            </a:r>
            <a:r>
              <a:rPr sz="2600" spc="-10">
                <a:latin typeface="Calibri"/>
                <a:cs typeface="Calibri"/>
              </a:rPr>
              <a:t>here  </a:t>
            </a:r>
            <a:r>
              <a:rPr sz="2600">
                <a:latin typeface="Calibri"/>
                <a:cs typeface="Calibri"/>
              </a:rPr>
              <a:t>(</a:t>
            </a:r>
            <a:r>
              <a:rPr sz="2600" spc="-90">
                <a:latin typeface="Calibri"/>
                <a:cs typeface="Calibri"/>
              </a:rPr>
              <a:t> </a:t>
            </a:r>
            <a:r>
              <a:rPr sz="2600">
                <a:latin typeface="Calibri"/>
                <a:cs typeface="Calibri"/>
              </a:rPr>
              <a:t>Name)</a:t>
            </a:r>
          </a:p>
        </p:txBody>
      </p:sp>
    </p:spTree>
    <p:extLst>
      <p:ext uri="{BB962C8B-B14F-4D97-AF65-F5344CB8AC3E}">
        <p14:creationId xmlns:p14="http://schemas.microsoft.com/office/powerpoint/2010/main" val="1646343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C:\Users\Administrator\Desktop\da7196ca7e8acce48c7aeba7dec6bc71.jpg"/>
          <p:cNvPicPr>
            <a:picLocks noGrp="1" noChangeAspect="1" noChangeArrowheads="1"/>
          </p:cNvPicPr>
          <p:nvPr>
            <p:ph idx="1"/>
          </p:nvPr>
        </p:nvPicPr>
        <p:blipFill>
          <a:blip r:embed="rId2"/>
          <a:srcRect/>
          <a:stretch>
            <a:fillRect/>
          </a:stretch>
        </p:blipFill>
        <p:spPr bwMode="auto">
          <a:xfrm>
            <a:off x="1524001" y="1600200"/>
            <a:ext cx="8153399" cy="4953000"/>
          </a:xfrm>
          <a:prstGeom prst="rect">
            <a:avLst/>
          </a:prstGeom>
          <a:noFill/>
        </p:spPr>
      </p:pic>
    </p:spTree>
    <p:extLst>
      <p:ext uri="{BB962C8B-B14F-4D97-AF65-F5344CB8AC3E}">
        <p14:creationId xmlns:p14="http://schemas.microsoft.com/office/powerpoint/2010/main" val="24774558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a:p>
        </p:txBody>
      </p:sp>
      <p:sp>
        <p:nvSpPr>
          <p:cNvPr id="3" name="Subtitle 2"/>
          <p:cNvSpPr>
            <a:spLocks noGrp="1"/>
          </p:cNvSpPr>
          <p:nvPr>
            <p:ph type="subTitle" idx="4294967295"/>
          </p:nvPr>
        </p:nvSpPr>
        <p:spPr>
          <a:xfrm>
            <a:off x="1524000" y="3602038"/>
            <a:ext cx="9144000" cy="1655762"/>
          </a:xfrm>
          <a:prstGeom prst="rect">
            <a:avLst/>
          </a:prstGeom>
        </p:spPr>
        <p:txBody>
          <a:bodyPr/>
          <a:lstStyle/>
          <a:p>
            <a:endParaRPr lang="en-IN"/>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1515"/>
          <a:stretch/>
        </p:blipFill>
        <p:spPr>
          <a:xfrm>
            <a:off x="2369127" y="266006"/>
            <a:ext cx="7090757" cy="5818909"/>
          </a:xfrm>
          <a:prstGeom prst="rect">
            <a:avLst/>
          </a:prstGeom>
        </p:spPr>
      </p:pic>
    </p:spTree>
    <p:extLst>
      <p:ext uri="{BB962C8B-B14F-4D97-AF65-F5344CB8AC3E}">
        <p14:creationId xmlns:p14="http://schemas.microsoft.com/office/powerpoint/2010/main" val="29889785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09676"/>
            <a:ext cx="9753600" cy="697230"/>
          </a:xfrm>
        </p:spPr>
        <p:txBody>
          <a:bodyPr/>
          <a:lstStyle/>
          <a:p>
            <a:r>
              <a:rPr lang="en-US"/>
              <a:t>Why?</a:t>
            </a:r>
            <a:endParaRPr lang="en-IN"/>
          </a:p>
        </p:txBody>
      </p:sp>
      <p:sp>
        <p:nvSpPr>
          <p:cNvPr id="3" name="Content Placeholder 2"/>
          <p:cNvSpPr>
            <a:spLocks noGrp="1"/>
          </p:cNvSpPr>
          <p:nvPr>
            <p:ph idx="1"/>
          </p:nvPr>
        </p:nvSpPr>
        <p:spPr>
          <a:xfrm>
            <a:off x="2060194" y="1152479"/>
            <a:ext cx="7209155" cy="1600438"/>
          </a:xfrm>
        </p:spPr>
        <p:txBody>
          <a:bodyPr>
            <a:normAutofit fontScale="92500" lnSpcReduction="20000"/>
          </a:bodyPr>
          <a:lstStyle/>
          <a:p>
            <a:endParaRPr lang="en-US"/>
          </a:p>
          <a:p>
            <a:r>
              <a:rPr lang="en-US"/>
              <a:t>Higher Studies: Graduate ,Post-Graduate or </a:t>
            </a:r>
            <a:r>
              <a:rPr lang="en-US" err="1"/>
              <a:t>Phd</a:t>
            </a:r>
            <a:endParaRPr lang="en-US"/>
          </a:p>
          <a:p>
            <a:r>
              <a:rPr lang="en-US"/>
              <a:t>Research Internship</a:t>
            </a:r>
          </a:p>
          <a:p>
            <a:r>
              <a:rPr lang="en-US"/>
              <a:t>Funded Research Project/Scholarship</a:t>
            </a:r>
            <a:endParaRPr lang="en-IN"/>
          </a:p>
        </p:txBody>
      </p:sp>
    </p:spTree>
    <p:extLst>
      <p:ext uri="{BB962C8B-B14F-4D97-AF65-F5344CB8AC3E}">
        <p14:creationId xmlns:p14="http://schemas.microsoft.com/office/powerpoint/2010/main" val="27575043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609600"/>
            <a:ext cx="10820400" cy="697230"/>
          </a:xfrm>
        </p:spPr>
        <p:txBody>
          <a:bodyPr/>
          <a:lstStyle/>
          <a:p>
            <a:r>
              <a:rPr lang="en-US"/>
              <a:t>Format of a Statement of Purpose</a:t>
            </a:r>
            <a:endParaRPr lang="en-IN"/>
          </a:p>
        </p:txBody>
      </p:sp>
      <p:sp>
        <p:nvSpPr>
          <p:cNvPr id="3" name="Content Placeholder 2"/>
          <p:cNvSpPr>
            <a:spLocks noGrp="1"/>
          </p:cNvSpPr>
          <p:nvPr>
            <p:ph idx="1"/>
          </p:nvPr>
        </p:nvSpPr>
        <p:spPr>
          <a:xfrm>
            <a:off x="381000" y="1399009"/>
            <a:ext cx="11353800" cy="5324521"/>
          </a:xfrm>
        </p:spPr>
        <p:txBody>
          <a:bodyPr/>
          <a:lstStyle/>
          <a:p>
            <a:endParaRPr lang="en-US"/>
          </a:p>
          <a:p>
            <a:r>
              <a:rPr lang="en-US"/>
              <a:t>Who are you and what do you want to do? – 1st paragraph</a:t>
            </a:r>
          </a:p>
          <a:p>
            <a:endParaRPr lang="en-US"/>
          </a:p>
          <a:p>
            <a:r>
              <a:rPr lang="en-US"/>
              <a:t>Why do you want to do it? – 2nd paragraph</a:t>
            </a:r>
          </a:p>
          <a:p>
            <a:endParaRPr lang="en-US"/>
          </a:p>
          <a:p>
            <a:r>
              <a:rPr lang="en-US"/>
              <a:t>Why are you the right candidate for the program? – 3rd and 4th paragraphs</a:t>
            </a:r>
          </a:p>
          <a:p>
            <a:endParaRPr lang="en-US"/>
          </a:p>
          <a:p>
            <a:r>
              <a:rPr lang="en-US"/>
              <a:t>What do you want to do in the future? – Closing paragraph</a:t>
            </a:r>
            <a:endParaRPr lang="en-IN"/>
          </a:p>
        </p:txBody>
      </p:sp>
    </p:spTree>
    <p:extLst>
      <p:ext uri="{BB962C8B-B14F-4D97-AF65-F5344CB8AC3E}">
        <p14:creationId xmlns:p14="http://schemas.microsoft.com/office/powerpoint/2010/main" val="35905370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1900" b="6686"/>
          <a:stretch/>
        </p:blipFill>
        <p:spPr>
          <a:xfrm>
            <a:off x="838200" y="0"/>
            <a:ext cx="10820400" cy="6858000"/>
          </a:xfrm>
        </p:spPr>
      </p:pic>
    </p:spTree>
    <p:extLst>
      <p:ext uri="{BB962C8B-B14F-4D97-AF65-F5344CB8AC3E}">
        <p14:creationId xmlns:p14="http://schemas.microsoft.com/office/powerpoint/2010/main" val="7489903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2700"/>
          <a:stretch/>
        </p:blipFill>
        <p:spPr>
          <a:xfrm>
            <a:off x="2011680" y="457200"/>
            <a:ext cx="7639396" cy="6400799"/>
          </a:xfrm>
        </p:spPr>
      </p:pic>
    </p:spTree>
    <p:extLst>
      <p:ext uri="{BB962C8B-B14F-4D97-AF65-F5344CB8AC3E}">
        <p14:creationId xmlns:p14="http://schemas.microsoft.com/office/powerpoint/2010/main" val="33214507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609600"/>
            <a:ext cx="7924800" cy="5638800"/>
          </a:xfrm>
          <a:prstGeom prst="rect">
            <a:avLst/>
          </a:prstGeom>
        </p:spPr>
      </p:pic>
    </p:spTree>
    <p:extLst>
      <p:ext uri="{BB962C8B-B14F-4D97-AF65-F5344CB8AC3E}">
        <p14:creationId xmlns:p14="http://schemas.microsoft.com/office/powerpoint/2010/main" val="37217258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762000"/>
            <a:ext cx="6946900" cy="5791200"/>
          </a:xfrm>
          <a:prstGeom prst="rect">
            <a:avLst/>
          </a:prstGeom>
        </p:spPr>
      </p:pic>
    </p:spTree>
    <p:extLst>
      <p:ext uri="{BB962C8B-B14F-4D97-AF65-F5344CB8AC3E}">
        <p14:creationId xmlns:p14="http://schemas.microsoft.com/office/powerpoint/2010/main" val="29038217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8889"/>
          <a:stretch/>
        </p:blipFill>
        <p:spPr>
          <a:xfrm>
            <a:off x="533400" y="304800"/>
            <a:ext cx="10328139" cy="6248400"/>
          </a:xfrm>
          <a:prstGeom prst="rect">
            <a:avLst/>
          </a:prstGeom>
        </p:spPr>
      </p:pic>
    </p:spTree>
    <p:extLst>
      <p:ext uri="{BB962C8B-B14F-4D97-AF65-F5344CB8AC3E}">
        <p14:creationId xmlns:p14="http://schemas.microsoft.com/office/powerpoint/2010/main" val="29961687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Types of Topics in a GD</a:t>
            </a:r>
            <a:endParaRPr lang="en-IN"/>
          </a:p>
        </p:txBody>
      </p:sp>
      <p:sp>
        <p:nvSpPr>
          <p:cNvPr id="5" name="Content Placeholder 4"/>
          <p:cNvSpPr>
            <a:spLocks noGrp="1"/>
          </p:cNvSpPr>
          <p:nvPr>
            <p:ph idx="1"/>
          </p:nvPr>
        </p:nvSpPr>
        <p:spPr/>
        <p:txBody>
          <a:bodyPr/>
          <a:lstStyle/>
          <a:p>
            <a:r>
              <a:rPr lang="en-US">
                <a:solidFill>
                  <a:srgbClr val="FF0000"/>
                </a:solidFill>
              </a:rPr>
              <a:t>Evergreen : </a:t>
            </a:r>
            <a:r>
              <a:rPr lang="en-US"/>
              <a:t>Can India beat China; Which is better : Love marriage </a:t>
            </a:r>
            <a:r>
              <a:rPr lang="en-US" err="1"/>
              <a:t>vs</a:t>
            </a:r>
            <a:r>
              <a:rPr lang="en-US"/>
              <a:t> arranged marriage</a:t>
            </a:r>
          </a:p>
          <a:p>
            <a:r>
              <a:rPr lang="en-US">
                <a:solidFill>
                  <a:srgbClr val="FF0000"/>
                </a:solidFill>
              </a:rPr>
              <a:t>Current : </a:t>
            </a:r>
            <a:r>
              <a:rPr lang="en-US"/>
              <a:t>Latest Topics: PNB scam, Disaster Management issues </a:t>
            </a:r>
            <a:r>
              <a:rPr lang="en-US" err="1"/>
              <a:t>wrt</a:t>
            </a:r>
            <a:r>
              <a:rPr lang="en-US"/>
              <a:t> the Thailand soccer team rescue</a:t>
            </a:r>
          </a:p>
          <a:p>
            <a:r>
              <a:rPr lang="en-US">
                <a:solidFill>
                  <a:srgbClr val="FF0000"/>
                </a:solidFill>
              </a:rPr>
              <a:t>Case Study: </a:t>
            </a:r>
            <a:r>
              <a:rPr lang="en-US"/>
              <a:t>Domain Specific Case</a:t>
            </a:r>
          </a:p>
          <a:p>
            <a:r>
              <a:rPr lang="en-US">
                <a:solidFill>
                  <a:srgbClr val="FF0000"/>
                </a:solidFill>
              </a:rPr>
              <a:t>Abstract : </a:t>
            </a:r>
            <a:r>
              <a:rPr lang="en-US"/>
              <a:t>1+1=11 ; Life is a Lemon</a:t>
            </a:r>
          </a:p>
          <a:p>
            <a:endParaRPr lang="en-US"/>
          </a:p>
          <a:p>
            <a:endParaRPr lang="en-IN"/>
          </a:p>
        </p:txBody>
      </p:sp>
    </p:spTree>
    <p:extLst>
      <p:ext uri="{BB962C8B-B14F-4D97-AF65-F5344CB8AC3E}">
        <p14:creationId xmlns:p14="http://schemas.microsoft.com/office/powerpoint/2010/main" val="2745237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in a GD</a:t>
            </a:r>
            <a:endParaRPr lang="en-IN"/>
          </a:p>
        </p:txBody>
      </p:sp>
      <p:sp>
        <p:nvSpPr>
          <p:cNvPr id="3" name="Content Placeholder 2"/>
          <p:cNvSpPr>
            <a:spLocks noGrp="1"/>
          </p:cNvSpPr>
          <p:nvPr>
            <p:ph idx="1"/>
          </p:nvPr>
        </p:nvSpPr>
        <p:spPr/>
        <p:txBody>
          <a:bodyPr>
            <a:normAutofit lnSpcReduction="10000"/>
          </a:bodyPr>
          <a:lstStyle/>
          <a:p>
            <a:r>
              <a:rPr lang="en-IN" b="1"/>
              <a:t>Initiator</a:t>
            </a:r>
            <a:r>
              <a:rPr lang="en-IN"/>
              <a:t> – Starting a GD, giving definitions and suggesting and introducing new ideas.</a:t>
            </a:r>
          </a:p>
          <a:p>
            <a:r>
              <a:rPr lang="en-IN" b="1"/>
              <a:t>Information seeker – </a:t>
            </a:r>
            <a:r>
              <a:rPr lang="en-IN"/>
              <a:t>In a GD, gather and solicit information from others.</a:t>
            </a:r>
          </a:p>
          <a:p>
            <a:r>
              <a:rPr lang="en-IN" b="1"/>
              <a:t>Information giver – </a:t>
            </a:r>
            <a:r>
              <a:rPr lang="en-IN"/>
              <a:t>During GD share information and facts.  </a:t>
            </a:r>
          </a:p>
          <a:p>
            <a:r>
              <a:rPr lang="en-IN" b="1"/>
              <a:t>Procedure facilitator – </a:t>
            </a:r>
            <a:r>
              <a:rPr lang="en-IN"/>
              <a:t>Lead a GD by keeping track of the discussion.      </a:t>
            </a:r>
          </a:p>
          <a:p>
            <a:r>
              <a:rPr lang="en-IN" b="1"/>
              <a:t>Opinion seeker - </a:t>
            </a:r>
            <a:r>
              <a:rPr lang="en-IN"/>
              <a:t>Ask other participants of a GD for their opinion.</a:t>
            </a:r>
          </a:p>
          <a:p>
            <a:r>
              <a:rPr lang="en-IN" b="1"/>
              <a:t>Opinion giver – </a:t>
            </a:r>
            <a:r>
              <a:rPr lang="en-IN"/>
              <a:t>Give your opinion in a GD on the statement given by the other participant.</a:t>
            </a:r>
          </a:p>
          <a:p>
            <a:endParaRPr lang="en-IN"/>
          </a:p>
        </p:txBody>
      </p:sp>
    </p:spTree>
    <p:extLst>
      <p:ext uri="{BB962C8B-B14F-4D97-AF65-F5344CB8AC3E}">
        <p14:creationId xmlns:p14="http://schemas.microsoft.com/office/powerpoint/2010/main" val="3418592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C:\Users\Administrator\Desktop\05aebd6174c49aa7dc5e714580c744a8.jpg"/>
          <p:cNvPicPr>
            <a:picLocks noGrp="1" noChangeAspect="1" noChangeArrowheads="1"/>
          </p:cNvPicPr>
          <p:nvPr>
            <p:ph idx="1"/>
          </p:nvPr>
        </p:nvPicPr>
        <p:blipFill>
          <a:blip r:embed="rId2"/>
          <a:srcRect/>
          <a:stretch>
            <a:fillRect/>
          </a:stretch>
        </p:blipFill>
        <p:spPr bwMode="auto">
          <a:xfrm>
            <a:off x="1524000" y="365124"/>
            <a:ext cx="9144000" cy="6210243"/>
          </a:xfrm>
          <a:prstGeom prst="rect">
            <a:avLst/>
          </a:prstGeom>
          <a:noFill/>
        </p:spPr>
      </p:pic>
    </p:spTree>
    <p:extLst>
      <p:ext uri="{BB962C8B-B14F-4D97-AF65-F5344CB8AC3E}">
        <p14:creationId xmlns:p14="http://schemas.microsoft.com/office/powerpoint/2010/main" val="30297177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in a GD</a:t>
            </a:r>
            <a:endParaRPr lang="en-IN"/>
          </a:p>
        </p:txBody>
      </p:sp>
      <p:sp>
        <p:nvSpPr>
          <p:cNvPr id="3" name="Content Placeholder 2"/>
          <p:cNvSpPr>
            <a:spLocks noGrp="1"/>
          </p:cNvSpPr>
          <p:nvPr>
            <p:ph idx="1"/>
          </p:nvPr>
        </p:nvSpPr>
        <p:spPr/>
        <p:txBody>
          <a:bodyPr>
            <a:normAutofit fontScale="92500" lnSpcReduction="20000"/>
          </a:bodyPr>
          <a:lstStyle/>
          <a:p>
            <a:r>
              <a:rPr lang="en-IN" b="1"/>
              <a:t>Clarifier – </a:t>
            </a:r>
            <a:r>
              <a:rPr lang="en-IN"/>
              <a:t>Clarifying all the ideas and opinions discussed during a GD.</a:t>
            </a:r>
          </a:p>
          <a:p>
            <a:r>
              <a:rPr lang="en-IN" b="1"/>
              <a:t>Social Supporter – </a:t>
            </a:r>
            <a:r>
              <a:rPr lang="en-IN"/>
              <a:t>Giving support to ideas of all participants of a GD.   </a:t>
            </a:r>
          </a:p>
          <a:p>
            <a:r>
              <a:rPr lang="en-IN" b="1"/>
              <a:t>Tension Reliever – </a:t>
            </a:r>
            <a:r>
              <a:rPr lang="en-IN"/>
              <a:t>Presenting and discussing the problem from a broad perspective.      </a:t>
            </a:r>
          </a:p>
          <a:p>
            <a:r>
              <a:rPr lang="en-IN" b="1"/>
              <a:t>Energizer – </a:t>
            </a:r>
            <a:r>
              <a:rPr lang="en-IN"/>
              <a:t>Encouraging other participants to explore some new ideas during a GD.</a:t>
            </a:r>
          </a:p>
          <a:p>
            <a:r>
              <a:rPr lang="en-IN" b="1"/>
              <a:t>Compromiser – </a:t>
            </a:r>
            <a:r>
              <a:rPr lang="en-IN"/>
              <a:t>Creating harmony between different opinions by giving a compromising solution.     </a:t>
            </a:r>
          </a:p>
          <a:p>
            <a:r>
              <a:rPr lang="en-IN" b="1"/>
              <a:t>Gatekeeper – </a:t>
            </a:r>
            <a:r>
              <a:rPr lang="en-IN"/>
              <a:t>Involving other participants in the GD by asking for their opinion    </a:t>
            </a:r>
          </a:p>
          <a:p>
            <a:r>
              <a:rPr lang="en-IN" b="1"/>
              <a:t>Summarizer – </a:t>
            </a:r>
            <a:r>
              <a:rPr lang="en-IN"/>
              <a:t>Summarising or concluding a GD by including all important points discussed during a GD.</a:t>
            </a:r>
          </a:p>
          <a:p>
            <a:endParaRPr lang="en-IN"/>
          </a:p>
        </p:txBody>
      </p:sp>
    </p:spTree>
    <p:extLst>
      <p:ext uri="{BB962C8B-B14F-4D97-AF65-F5344CB8AC3E}">
        <p14:creationId xmlns:p14="http://schemas.microsoft.com/office/powerpoint/2010/main" val="37697696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in a GD</a:t>
            </a:r>
            <a:endParaRPr lang="en-IN"/>
          </a:p>
        </p:txBody>
      </p:sp>
      <p:sp>
        <p:nvSpPr>
          <p:cNvPr id="3" name="Content Placeholder 2"/>
          <p:cNvSpPr>
            <a:spLocks noGrp="1"/>
          </p:cNvSpPr>
          <p:nvPr>
            <p:ph idx="1"/>
          </p:nvPr>
        </p:nvSpPr>
        <p:spPr/>
        <p:txBody>
          <a:bodyPr>
            <a:normAutofit/>
          </a:bodyPr>
          <a:lstStyle/>
          <a:p>
            <a:r>
              <a:rPr lang="en-IN" b="1"/>
              <a:t>Disgruntled non-participant – </a:t>
            </a:r>
            <a:r>
              <a:rPr lang="en-IN"/>
              <a:t>Someone who doesn’t contribute to the GD</a:t>
            </a:r>
          </a:p>
          <a:p>
            <a:r>
              <a:rPr lang="en-IN" b="1"/>
              <a:t>Attacker -  </a:t>
            </a:r>
            <a:r>
              <a:rPr lang="en-IN"/>
              <a:t>Someone who aggressively disapproves opinion of other participants of a GD</a:t>
            </a:r>
          </a:p>
          <a:p>
            <a:r>
              <a:rPr lang="en-IN" b="1"/>
              <a:t>Dominator – </a:t>
            </a:r>
            <a:r>
              <a:rPr lang="en-IN"/>
              <a:t>Someone who takes control of the discussion and not letting others speak in a GD.</a:t>
            </a:r>
          </a:p>
          <a:p>
            <a:r>
              <a:rPr lang="en-IN" b="1"/>
              <a:t>Clown – </a:t>
            </a:r>
            <a:r>
              <a:rPr lang="en-IN"/>
              <a:t>Someone who does not take GD seriously and disrupts it through inappropriate humour.</a:t>
            </a:r>
          </a:p>
          <a:p>
            <a:endParaRPr lang="en-IN"/>
          </a:p>
        </p:txBody>
      </p:sp>
    </p:spTree>
    <p:extLst>
      <p:ext uri="{BB962C8B-B14F-4D97-AF65-F5344CB8AC3E}">
        <p14:creationId xmlns:p14="http://schemas.microsoft.com/office/powerpoint/2010/main" val="28078442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23157"/>
          </a:xfrm>
        </p:spPr>
        <p:txBody>
          <a:bodyPr>
            <a:normAutofit fontScale="90000"/>
          </a:bodyPr>
          <a:lstStyle/>
          <a:p>
            <a:r>
              <a:rPr lang="en-IN"/>
              <a:t>Expectations of the Panel: </a:t>
            </a:r>
            <a:br>
              <a:rPr lang="en-IN"/>
            </a:br>
            <a:endParaRPr lang="en-IN"/>
          </a:p>
        </p:txBody>
      </p:sp>
      <p:sp>
        <p:nvSpPr>
          <p:cNvPr id="3" name="Content Placeholder 2"/>
          <p:cNvSpPr>
            <a:spLocks noGrp="1"/>
          </p:cNvSpPr>
          <p:nvPr>
            <p:ph idx="1"/>
          </p:nvPr>
        </p:nvSpPr>
        <p:spPr/>
        <p:txBody>
          <a:bodyPr>
            <a:normAutofit fontScale="92500" lnSpcReduction="20000"/>
          </a:bodyPr>
          <a:lstStyle/>
          <a:p>
            <a:pPr>
              <a:buNone/>
            </a:pPr>
            <a:r>
              <a:rPr lang="en-IN"/>
              <a:t>• Team player </a:t>
            </a:r>
          </a:p>
          <a:p>
            <a:pPr>
              <a:buNone/>
            </a:pPr>
            <a:r>
              <a:rPr lang="en-IN"/>
              <a:t>• Reasoning </a:t>
            </a:r>
          </a:p>
          <a:p>
            <a:pPr>
              <a:buNone/>
            </a:pPr>
            <a:r>
              <a:rPr lang="en-IN"/>
              <a:t>• Leadership </a:t>
            </a:r>
          </a:p>
          <a:p>
            <a:pPr>
              <a:buNone/>
            </a:pPr>
            <a:r>
              <a:rPr lang="en-IN"/>
              <a:t>• Flexible </a:t>
            </a:r>
          </a:p>
          <a:p>
            <a:pPr>
              <a:buNone/>
            </a:pPr>
            <a:r>
              <a:rPr lang="en-IN"/>
              <a:t>• Assertiveness </a:t>
            </a:r>
          </a:p>
          <a:p>
            <a:pPr>
              <a:buNone/>
            </a:pPr>
            <a:r>
              <a:rPr lang="en-IN"/>
              <a:t>• Initiative </a:t>
            </a:r>
          </a:p>
          <a:p>
            <a:pPr>
              <a:buNone/>
            </a:pPr>
            <a:r>
              <a:rPr lang="en-IN"/>
              <a:t>• Creativity (out of the box thinking) </a:t>
            </a:r>
          </a:p>
          <a:p>
            <a:pPr>
              <a:buNone/>
            </a:pPr>
            <a:r>
              <a:rPr lang="en-IN"/>
              <a:t>• Inspiring ability </a:t>
            </a:r>
          </a:p>
          <a:p>
            <a:pPr>
              <a:buNone/>
            </a:pPr>
            <a:r>
              <a:rPr lang="en-IN"/>
              <a:t>• Listening </a:t>
            </a:r>
          </a:p>
          <a:p>
            <a:pPr>
              <a:buNone/>
            </a:pPr>
            <a:r>
              <a:rPr lang="en-IN"/>
              <a:t>• Awareness </a:t>
            </a:r>
          </a:p>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6726" y="1027906"/>
            <a:ext cx="4321117" cy="5486400"/>
          </a:xfrm>
          <a:prstGeom prst="rect">
            <a:avLst/>
          </a:prstGeom>
        </p:spPr>
      </p:pic>
    </p:spTree>
    <p:extLst>
      <p:ext uri="{BB962C8B-B14F-4D97-AF65-F5344CB8AC3E}">
        <p14:creationId xmlns:p14="http://schemas.microsoft.com/office/powerpoint/2010/main" val="21659987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Group Discussion: Tips</a:t>
            </a:r>
            <a:endParaRPr lang="en-IN"/>
          </a:p>
        </p:txBody>
      </p:sp>
      <p:sp>
        <p:nvSpPr>
          <p:cNvPr id="5" name="Content Placeholder 4"/>
          <p:cNvSpPr>
            <a:spLocks noGrp="1"/>
          </p:cNvSpPr>
          <p:nvPr>
            <p:ph idx="1"/>
          </p:nvPr>
        </p:nvSpPr>
        <p:spPr/>
        <p:txBody>
          <a:bodyPr>
            <a:normAutofit/>
          </a:bodyPr>
          <a:lstStyle/>
          <a:p>
            <a:pPr>
              <a:buNone/>
            </a:pPr>
            <a:r>
              <a:rPr lang="en-IN"/>
              <a:t>Be as natural as possible.</a:t>
            </a:r>
          </a:p>
          <a:p>
            <a:pPr>
              <a:buNone/>
            </a:pPr>
            <a:r>
              <a:rPr lang="en-IN"/>
              <a:t>Sit with a straight and confident posture. </a:t>
            </a:r>
          </a:p>
          <a:p>
            <a:pPr>
              <a:buNone/>
            </a:pPr>
            <a:r>
              <a:rPr lang="en-IN"/>
              <a:t>Be assertive yet humble. learn to respect the values and opinions of others too. </a:t>
            </a:r>
          </a:p>
          <a:p>
            <a:pPr>
              <a:buNone/>
            </a:pPr>
            <a:r>
              <a:rPr lang="en-IN"/>
              <a:t>Grab the opportunity to speak first. Make  the move only if you have complete knowledge of the subject.</a:t>
            </a:r>
          </a:p>
          <a:p>
            <a:pPr>
              <a:buNone/>
            </a:pPr>
            <a:r>
              <a:rPr lang="en-IN"/>
              <a:t>Do not repeat a point, or be lengthy or irrelevant. Also intervene, if someone else is going on an irrelevant track. </a:t>
            </a:r>
          </a:p>
          <a:p>
            <a:endParaRPr lang="en-IN"/>
          </a:p>
          <a:p>
            <a:endParaRPr lang="en-IN"/>
          </a:p>
        </p:txBody>
      </p:sp>
    </p:spTree>
    <p:extLst>
      <p:ext uri="{BB962C8B-B14F-4D97-AF65-F5344CB8AC3E}">
        <p14:creationId xmlns:p14="http://schemas.microsoft.com/office/powerpoint/2010/main" val="35581389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Group Discussion: Tips</a:t>
            </a:r>
            <a:endParaRPr lang="en-IN"/>
          </a:p>
        </p:txBody>
      </p:sp>
      <p:sp>
        <p:nvSpPr>
          <p:cNvPr id="3" name="Content Placeholder 2"/>
          <p:cNvSpPr>
            <a:spLocks noGrp="1"/>
          </p:cNvSpPr>
          <p:nvPr>
            <p:ph idx="1"/>
          </p:nvPr>
        </p:nvSpPr>
        <p:spPr/>
        <p:txBody>
          <a:bodyPr>
            <a:normAutofit/>
          </a:bodyPr>
          <a:lstStyle/>
          <a:p>
            <a:pPr marL="514350" indent="-514350">
              <a:buNone/>
            </a:pPr>
            <a:r>
              <a:rPr lang="en-IN"/>
              <a:t>Facilitate contribution from others. </a:t>
            </a:r>
          </a:p>
          <a:p>
            <a:pPr marL="514350" indent="-514350">
              <a:buNone/>
            </a:pPr>
            <a:r>
              <a:rPr lang="en-IN"/>
              <a:t>eye contact with all the participants. </a:t>
            </a:r>
          </a:p>
          <a:p>
            <a:pPr marL="514350" indent="-514350">
              <a:buNone/>
            </a:pPr>
            <a:r>
              <a:rPr lang="en-IN"/>
              <a:t>Be an active and dynamic participant. </a:t>
            </a:r>
          </a:p>
          <a:p>
            <a:pPr marL="514350" indent="-514350">
              <a:buNone/>
            </a:pPr>
            <a:r>
              <a:rPr lang="en-IN"/>
              <a:t>Be positive but do not be over-confident. </a:t>
            </a:r>
          </a:p>
          <a:p>
            <a:pPr marL="514350" indent="-514350">
              <a:buNone/>
            </a:pPr>
            <a:r>
              <a:rPr lang="en-IN"/>
              <a:t>Think well before you speak. </a:t>
            </a:r>
          </a:p>
          <a:p>
            <a:pPr marL="514350" indent="-514350">
              <a:buNone/>
            </a:pPr>
            <a:r>
              <a:rPr lang="en-IN"/>
              <a:t>back up all arguments with a solid reason to get the point across. </a:t>
            </a:r>
          </a:p>
          <a:p>
            <a:pPr marL="514350" indent="-514350">
              <a:buNone/>
            </a:pPr>
            <a:r>
              <a:rPr lang="en-IN"/>
              <a:t>Use quotes, facts and figures, statements, everyday life examples to express a clear chain of thoughts. </a:t>
            </a:r>
          </a:p>
        </p:txBody>
      </p:sp>
    </p:spTree>
    <p:extLst>
      <p:ext uri="{BB962C8B-B14F-4D97-AF65-F5344CB8AC3E}">
        <p14:creationId xmlns:p14="http://schemas.microsoft.com/office/powerpoint/2010/main" val="28736600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Language: </a:t>
            </a:r>
            <a:r>
              <a:rPr lang="en-IN"/>
              <a:t>To give your opinion/ agree with an opinion</a:t>
            </a:r>
            <a:br>
              <a:rPr lang="en-IN"/>
            </a:br>
            <a:endParaRPr lang="en-IN"/>
          </a:p>
        </p:txBody>
      </p:sp>
      <p:sp>
        <p:nvSpPr>
          <p:cNvPr id="3" name="Content Placeholder 2"/>
          <p:cNvSpPr>
            <a:spLocks noGrp="1"/>
          </p:cNvSpPr>
          <p:nvPr>
            <p:ph idx="1"/>
          </p:nvPr>
        </p:nvSpPr>
        <p:spPr/>
        <p:txBody>
          <a:bodyPr>
            <a:normAutofit/>
          </a:bodyPr>
          <a:lstStyle/>
          <a:p>
            <a:r>
              <a:rPr lang="en-IN"/>
              <a:t>"I think we should ….." </a:t>
            </a:r>
          </a:p>
          <a:p>
            <a:r>
              <a:rPr lang="en-IN"/>
              <a:t> "I think the correct approach is to ……"   </a:t>
            </a:r>
          </a:p>
          <a:p>
            <a:r>
              <a:rPr lang="en-IN"/>
              <a:t>"I am in agreement with what has just been said."   </a:t>
            </a:r>
          </a:p>
          <a:p>
            <a:r>
              <a:rPr lang="en-IN"/>
              <a:t>"I would like to add the following ……"</a:t>
            </a:r>
          </a:p>
          <a:p>
            <a:pPr>
              <a:buNone/>
            </a:pPr>
            <a:endParaRPr lang="en-IN"/>
          </a:p>
        </p:txBody>
      </p:sp>
    </p:spTree>
    <p:extLst>
      <p:ext uri="{BB962C8B-B14F-4D97-AF65-F5344CB8AC3E}">
        <p14:creationId xmlns:p14="http://schemas.microsoft.com/office/powerpoint/2010/main" val="7812638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t>Language : To disagree</a:t>
            </a:r>
            <a:br>
              <a:rPr lang="en-IN"/>
            </a:br>
            <a:endParaRPr lang="en-IN"/>
          </a:p>
        </p:txBody>
      </p:sp>
      <p:sp>
        <p:nvSpPr>
          <p:cNvPr id="3" name="Content Placeholder 2"/>
          <p:cNvSpPr>
            <a:spLocks noGrp="1"/>
          </p:cNvSpPr>
          <p:nvPr>
            <p:ph idx="1"/>
          </p:nvPr>
        </p:nvSpPr>
        <p:spPr/>
        <p:txBody>
          <a:bodyPr/>
          <a:lstStyle/>
          <a:p>
            <a:r>
              <a:rPr lang="en-IN"/>
              <a:t>"I don't agree with the idea that ….."    </a:t>
            </a:r>
          </a:p>
          <a:p>
            <a:r>
              <a:rPr lang="en-IN"/>
              <a:t>"I differ on this issue. I think we should ….."   </a:t>
            </a:r>
          </a:p>
          <a:p>
            <a:r>
              <a:rPr lang="en-IN"/>
              <a:t>"May be we should consider the following….."   </a:t>
            </a:r>
          </a:p>
          <a:p>
            <a:r>
              <a:rPr lang="en-IN"/>
              <a:t>"I feel we should do/ should not do this…."</a:t>
            </a:r>
          </a:p>
          <a:p>
            <a:endParaRPr lang="en-IN"/>
          </a:p>
        </p:txBody>
      </p:sp>
    </p:spTree>
    <p:extLst>
      <p:ext uri="{BB962C8B-B14F-4D97-AF65-F5344CB8AC3E}">
        <p14:creationId xmlns:p14="http://schemas.microsoft.com/office/powerpoint/2010/main" val="15252844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t>Language : To seek clarification</a:t>
            </a:r>
            <a:br>
              <a:rPr lang="en-IN"/>
            </a:br>
            <a:endParaRPr lang="en-IN"/>
          </a:p>
        </p:txBody>
      </p:sp>
      <p:sp>
        <p:nvSpPr>
          <p:cNvPr id="3" name="Content Placeholder 2"/>
          <p:cNvSpPr>
            <a:spLocks noGrp="1"/>
          </p:cNvSpPr>
          <p:nvPr>
            <p:ph idx="1"/>
          </p:nvPr>
        </p:nvSpPr>
        <p:spPr/>
        <p:txBody>
          <a:bodyPr/>
          <a:lstStyle/>
          <a:p>
            <a:r>
              <a:rPr lang="en-IN"/>
              <a:t>"Could you please restate what you just said?”   </a:t>
            </a:r>
          </a:p>
          <a:p>
            <a:r>
              <a:rPr lang="en-IN"/>
              <a:t>"I did not understand you. Can you please repeat?"</a:t>
            </a:r>
          </a:p>
          <a:p>
            <a:endParaRPr lang="en-IN"/>
          </a:p>
        </p:txBody>
      </p:sp>
    </p:spTree>
    <p:extLst>
      <p:ext uri="{BB962C8B-B14F-4D97-AF65-F5344CB8AC3E}">
        <p14:creationId xmlns:p14="http://schemas.microsoft.com/office/powerpoint/2010/main" val="42443091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Begin : for the Interview</a:t>
            </a:r>
            <a:br>
              <a:rPr lang="en-US"/>
            </a:br>
            <a:endParaRPr lang="en-US"/>
          </a:p>
        </p:txBody>
      </p:sp>
      <p:sp>
        <p:nvSpPr>
          <p:cNvPr id="3" name="Content Placeholder 2"/>
          <p:cNvSpPr>
            <a:spLocks noGrp="1"/>
          </p:cNvSpPr>
          <p:nvPr>
            <p:ph idx="1"/>
          </p:nvPr>
        </p:nvSpPr>
        <p:spPr/>
        <p:txBody>
          <a:bodyPr>
            <a:normAutofit fontScale="92500" lnSpcReduction="10000"/>
          </a:bodyPr>
          <a:lstStyle/>
          <a:p>
            <a:r>
              <a:rPr lang="en-US"/>
              <a:t>Start by </a:t>
            </a:r>
            <a:r>
              <a:rPr lang="en-US">
                <a:solidFill>
                  <a:srgbClr val="FF0000"/>
                </a:solidFill>
              </a:rPr>
              <a:t>matching your qualifications to the job requirements</a:t>
            </a:r>
            <a:r>
              <a:rPr lang="en-US"/>
              <a:t>, brainstorming how these qualifications play out in real life, and then reviewing </a:t>
            </a:r>
            <a:r>
              <a:rPr lang="en-US" b="1" u="sng">
                <a:solidFill>
                  <a:srgbClr val="FF0000"/>
                </a:solidFill>
              </a:rPr>
              <a:t>what makes you stand out as a candidate. </a:t>
            </a:r>
          </a:p>
          <a:p>
            <a:r>
              <a:rPr lang="en-US" b="1" u="sng"/>
              <a:t>Way No.1: </a:t>
            </a:r>
          </a:p>
          <a:p>
            <a:pPr marL="0" indent="0">
              <a:buNone/>
            </a:pPr>
            <a:r>
              <a:rPr lang="en-US"/>
              <a:t>You can ask a friend to interview you. To take advantage of this way, you can tell your friend to imagine that they were recruiting candidates for similar positions like yours</a:t>
            </a:r>
          </a:p>
          <a:p>
            <a:endParaRPr lang="en-US" b="1" u="sng"/>
          </a:p>
          <a:p>
            <a:r>
              <a:rPr lang="en-US" b="1" u="sng"/>
              <a:t>Way No.2: </a:t>
            </a:r>
          </a:p>
          <a:p>
            <a:pPr marL="0" indent="0">
              <a:buNone/>
            </a:pPr>
            <a:r>
              <a:rPr lang="en-US"/>
              <a:t>Expand your job standards then, you will see that there should be many more offers for an interview available to you. </a:t>
            </a:r>
          </a:p>
          <a:p>
            <a:endParaRPr lang="en-US" b="1" u="sng">
              <a:solidFill>
                <a:srgbClr val="FF0000"/>
              </a:solidFill>
            </a:endParaRPr>
          </a:p>
        </p:txBody>
      </p:sp>
    </p:spTree>
    <p:extLst>
      <p:ext uri="{BB962C8B-B14F-4D97-AF65-F5344CB8AC3E}">
        <p14:creationId xmlns:p14="http://schemas.microsoft.com/office/powerpoint/2010/main" val="13035285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98236" y="2967335"/>
            <a:ext cx="4995535" cy="923330"/>
          </a:xfrm>
          <a:prstGeom prst="rect">
            <a:avLst/>
          </a:prstGeom>
          <a:noFill/>
        </p:spPr>
        <p:txBody>
          <a:bodyPr wrap="non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Model Questions</a:t>
            </a:r>
          </a:p>
        </p:txBody>
      </p:sp>
    </p:spTree>
    <p:extLst>
      <p:ext uri="{BB962C8B-B14F-4D97-AF65-F5344CB8AC3E}">
        <p14:creationId xmlns:p14="http://schemas.microsoft.com/office/powerpoint/2010/main" val="32532790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PREFERENCE" val="False"/>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bcd799f-e819-4304-81b5-775afd804fdc">
      <UserInfo>
        <DisplayName>HS131.02 A: COMMUNICATION AND SOFT SKILLS-2021-22 Members</DisplayName>
        <AccountId>7</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CF348B77340448A3DD8BA567219910" ma:contentTypeVersion="6" ma:contentTypeDescription="Create a new document." ma:contentTypeScope="" ma:versionID="0e00623cb7b08ec90b2d2c0e1396880c">
  <xsd:schema xmlns:xsd="http://www.w3.org/2001/XMLSchema" xmlns:xs="http://www.w3.org/2001/XMLSchema" xmlns:p="http://schemas.microsoft.com/office/2006/metadata/properties" xmlns:ns2="c2dfa97b-c12a-439d-bf6e-4c30daf2eb3b" xmlns:ns3="fbcd799f-e819-4304-81b5-775afd804fdc" targetNamespace="http://schemas.microsoft.com/office/2006/metadata/properties" ma:root="true" ma:fieldsID="086eb301bdfeb3d2d739dea96b8e2c3a" ns2:_="" ns3:_="">
    <xsd:import namespace="c2dfa97b-c12a-439d-bf6e-4c30daf2eb3b"/>
    <xsd:import namespace="fbcd799f-e819-4304-81b5-775afd804fd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dfa97b-c12a-439d-bf6e-4c30daf2eb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bcd799f-e819-4304-81b5-775afd804fd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FA9354-F90B-49F5-9A4B-C71D48C220F2}">
  <ds:schemaRefs>
    <ds:schemaRef ds:uri="fbcd799f-e819-4304-81b5-775afd804fdc"/>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4D75D6E-27C9-4804-BFFD-3803B2AE3308}">
  <ds:schemaRefs>
    <ds:schemaRef ds:uri="c2dfa97b-c12a-439d-bf6e-4c30daf2eb3b"/>
    <ds:schemaRef ds:uri="fbcd799f-e819-4304-81b5-775afd804fd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652F0DF-694A-42A6-9143-EAA810F516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257</Slides>
  <Notes>9</Notes>
  <HiddenSlides>0</HiddenSlides>
  <ScaleCrop>false</ScaleCrop>
  <HeadingPairs>
    <vt:vector size="4" baseType="variant">
      <vt:variant>
        <vt:lpstr>Theme</vt:lpstr>
      </vt:variant>
      <vt:variant>
        <vt:i4>1</vt:i4>
      </vt:variant>
      <vt:variant>
        <vt:lpstr>Slide Titles</vt:lpstr>
      </vt:variant>
      <vt:variant>
        <vt:i4>257</vt:i4>
      </vt:variant>
    </vt:vector>
  </HeadingPairs>
  <TitlesOfParts>
    <vt:vector size="258" baseType="lpstr">
      <vt:lpstr>Office Theme</vt:lpstr>
      <vt:lpstr>HS 131.02 :  Communication and Soft Skills </vt:lpstr>
      <vt:lpstr>Module No. 1:An Introduction to Communication </vt:lpstr>
      <vt:lpstr>PowerPoint Presentation</vt:lpstr>
      <vt:lpstr>Think?</vt:lpstr>
      <vt:lpstr>Nuts and Bolts of Context</vt:lpstr>
      <vt:lpstr>Context</vt:lpstr>
      <vt:lpstr>PowerPoint Presentation</vt:lpstr>
      <vt:lpstr>PowerPoint Presentation</vt:lpstr>
      <vt:lpstr>PowerPoint Presentation</vt:lpstr>
      <vt:lpstr>PowerPoint Presentation</vt:lpstr>
      <vt:lpstr>PowerPoint Presentation</vt:lpstr>
      <vt:lpstr>PowerPoint Presentation</vt:lpstr>
      <vt:lpstr>How to Overcome Barriers to Communication</vt:lpstr>
      <vt:lpstr>PowerPoint Presentation</vt:lpstr>
      <vt:lpstr>PowerPoint Presentation</vt:lpstr>
      <vt:lpstr>Examples: Ethos</vt:lpstr>
      <vt:lpstr>Examples:Pathos</vt:lpstr>
      <vt:lpstr>Examples: Logos</vt:lpstr>
      <vt:lpstr>Module No. 2 : Cross-cultural Communication and Globalization </vt:lpstr>
      <vt:lpstr>PowerPoint Presentation</vt:lpstr>
      <vt:lpstr>PowerPoint Presentation</vt:lpstr>
      <vt:lpstr>PowerPoint Presentation</vt:lpstr>
      <vt:lpstr>PowerPoint Presentation</vt:lpstr>
      <vt:lpstr>Cross - Cultural : Language and comprehension</vt:lpstr>
      <vt:lpstr>Cultural Comprehension/Miscomprehension</vt:lpstr>
      <vt:lpstr>Cultural Difference : Assumptions</vt:lpstr>
      <vt:lpstr>Cultural aspect of the appearance</vt:lpstr>
      <vt:lpstr>Cross Cultural : Practices and Norms</vt:lpstr>
      <vt:lpstr>Examples of cultural Stereotypes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Eye Contact</vt:lpstr>
      <vt:lpstr>PowerPoint Presentation</vt:lpstr>
      <vt:lpstr>PowerPoint Presentation</vt:lpstr>
      <vt:lpstr>Greetings</vt:lpstr>
      <vt:lpstr>PowerPoint Presentation</vt:lpstr>
      <vt:lpstr>Business cards</vt:lpstr>
      <vt:lpstr>Language </vt:lpstr>
      <vt:lpstr>Module 3 : Communication for Career Building</vt:lpstr>
      <vt:lpstr>PowerPoint Presentation</vt:lpstr>
      <vt:lpstr>STRENGHTS [INTERNAL]</vt:lpstr>
      <vt:lpstr>WEAKNESSES [INTERNAL]</vt:lpstr>
      <vt:lpstr>OPPURTUNITIES [EXTERNAL]</vt:lpstr>
      <vt:lpstr>THREATS [EXTERNAL]</vt:lpstr>
      <vt:lpstr>PowerPoint Presentation</vt:lpstr>
      <vt:lpstr>PowerPoint Presentation</vt:lpstr>
      <vt:lpstr>Objective </vt:lpstr>
      <vt:lpstr>Format</vt:lpstr>
      <vt:lpstr>Use Clear Active Language</vt:lpstr>
      <vt:lpstr> </vt:lpstr>
      <vt:lpstr>Third : Concluding Your Letter</vt:lpstr>
      <vt:lpstr>Check List</vt:lpstr>
      <vt:lpstr>Don’t </vt:lpstr>
      <vt:lpstr>Don’t </vt:lpstr>
      <vt:lpstr>Have You??</vt:lpstr>
      <vt:lpstr>Have You??</vt:lpstr>
      <vt:lpstr>Format : Cover Letters</vt:lpstr>
      <vt:lpstr>PowerPoint Presentation</vt:lpstr>
      <vt:lpstr>Emails</vt:lpstr>
      <vt:lpstr>PowerPoint Presentation</vt:lpstr>
      <vt:lpstr>Tips for crafting your subject line </vt:lpstr>
      <vt:lpstr>Format : Cover Letters</vt:lpstr>
      <vt:lpstr>Format for Business Letter: Email</vt:lpstr>
      <vt:lpstr>Resumes,CV and Biodata</vt:lpstr>
      <vt:lpstr>Types of Resumes</vt:lpstr>
      <vt:lpstr>Chronological</vt:lpstr>
      <vt:lpstr>Functional</vt:lpstr>
      <vt:lpstr>Combined</vt:lpstr>
      <vt:lpstr>Components of a Resume</vt:lpstr>
      <vt:lpstr>PowerPoint Presentation</vt:lpstr>
      <vt:lpstr>PowerPoint Presentation</vt:lpstr>
      <vt:lpstr>PowerPoint Presentation</vt:lpstr>
      <vt:lpstr>PowerPoint Presentation</vt:lpstr>
      <vt:lpstr>Why?</vt:lpstr>
      <vt:lpstr>Format of a Statement of Purpose</vt:lpstr>
      <vt:lpstr>PowerPoint Presentation</vt:lpstr>
      <vt:lpstr>PowerPoint Presentation</vt:lpstr>
      <vt:lpstr>PowerPoint Presentation</vt:lpstr>
      <vt:lpstr>PowerPoint Presentation</vt:lpstr>
      <vt:lpstr>PowerPoint Presentation</vt:lpstr>
      <vt:lpstr>Types of Topics in a GD</vt:lpstr>
      <vt:lpstr>Roles in a GD</vt:lpstr>
      <vt:lpstr>Roles in a GD</vt:lpstr>
      <vt:lpstr>Roles in a GD</vt:lpstr>
      <vt:lpstr>Expectations of the Panel:  </vt:lpstr>
      <vt:lpstr>Group Discussion: Tips</vt:lpstr>
      <vt:lpstr>Group Discussion: Tips</vt:lpstr>
      <vt:lpstr>Language: To give your opinion/ agree with an opinion </vt:lpstr>
      <vt:lpstr>Language : To disagree </vt:lpstr>
      <vt:lpstr>Language : To seek clarification </vt:lpstr>
      <vt:lpstr>Begin : for the Interview </vt:lpstr>
      <vt:lpstr>PowerPoint Presentation</vt:lpstr>
      <vt:lpstr>PowerPoint Presentation</vt:lpstr>
      <vt:lpstr>Question-1 Tell me about yourself</vt:lpstr>
      <vt:lpstr>PowerPoint Presentation</vt:lpstr>
      <vt:lpstr>PowerPoint Presentation</vt:lpstr>
      <vt:lpstr>PowerPoint Presentation</vt:lpstr>
      <vt:lpstr>Optional</vt:lpstr>
      <vt:lpstr>PowerPoint Presentation</vt:lpstr>
      <vt:lpstr>Question-2 What are your Strengths and Weaknesses?  </vt:lpstr>
      <vt:lpstr>PowerPoint Presentation</vt:lpstr>
      <vt:lpstr>S/W</vt:lpstr>
      <vt:lpstr>PowerPoint Presentation</vt:lpstr>
      <vt:lpstr>PowerPoint Presentation</vt:lpstr>
      <vt:lpstr>PowerPoint Presentation</vt:lpstr>
      <vt:lpstr>PowerPoint Presentation</vt:lpstr>
      <vt:lpstr>PowerPoint Presentation</vt:lpstr>
      <vt:lpstr>Q-3 Why do you want to work with us?</vt:lpstr>
      <vt:lpstr>Template: Showing vs Telling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Answers</vt:lpstr>
      <vt:lpstr>PowerPoint Presentation</vt:lpstr>
      <vt:lpstr>PowerPoint Presentation</vt:lpstr>
      <vt:lpstr>PowerPoint Presentation</vt:lpstr>
      <vt:lpstr>Sample Answer</vt:lpstr>
      <vt:lpstr>Sample Answers</vt:lpstr>
      <vt:lpstr>PowerPoint Presentation</vt:lpstr>
      <vt:lpstr>PowerPoint Presentation</vt:lpstr>
      <vt:lpstr>PowerPoint Presentation</vt:lpstr>
      <vt:lpstr>Salary</vt:lpstr>
      <vt:lpstr>Sample Answer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 4 :Group Dynamics and Soft Skills </vt:lpstr>
      <vt:lpstr>PowerPoint Presentation</vt:lpstr>
      <vt:lpstr>What are Employability Skills</vt:lpstr>
      <vt:lpstr>Why do you need them?</vt:lpstr>
      <vt:lpstr>But often potential employees don’t have them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Two or more people</vt:lpstr>
      <vt:lpstr>PowerPoint Presentation</vt:lpstr>
      <vt:lpstr>Group</vt:lpstr>
      <vt:lpstr>PowerPoint Presentation</vt:lpstr>
      <vt:lpstr>Four different aspects of group structure are:</vt:lpstr>
      <vt:lpstr>PowerPoint Presentation</vt:lpstr>
      <vt:lpstr>PowerPoint Presentation</vt:lpstr>
      <vt:lpstr>PowerPoint Presentation</vt:lpstr>
      <vt:lpstr>PowerPoint Presentation</vt:lpstr>
      <vt:lpstr>COHESION</vt:lpstr>
      <vt:lpstr>Stage V  Adjourning</vt:lpstr>
      <vt:lpstr>PowerPoint Presentation</vt:lpstr>
      <vt:lpstr>PowerPoint Presentation</vt:lpstr>
      <vt:lpstr>Roles and Functions of Members in Group</vt:lpstr>
      <vt:lpstr>Some Characteristics of Group</vt:lpstr>
      <vt:lpstr>PowerPoint Presentation</vt:lpstr>
      <vt:lpstr>Leadership/Facilitator Roles </vt:lpstr>
      <vt:lpstr>PowerPoint Presentation</vt:lpstr>
      <vt:lpstr>Conflict Management</vt:lpstr>
      <vt:lpstr>What is conflict management?</vt:lpstr>
      <vt:lpstr>Major Causes  of Conflict  at Workplace </vt:lpstr>
      <vt:lpstr>Major Conflict Management Styles</vt:lpstr>
      <vt:lpstr>PowerPoint Presentation</vt:lpstr>
      <vt:lpstr>Accommodating </vt:lpstr>
      <vt:lpstr>Avoiding </vt:lpstr>
      <vt:lpstr>Compromising </vt:lpstr>
      <vt:lpstr>Competing </vt:lpstr>
      <vt:lpstr>Collaboration </vt:lpstr>
      <vt:lpstr>PowerPoint Presentation</vt:lpstr>
      <vt:lpstr>PowerPoint Presentation</vt:lpstr>
      <vt:lpstr>Module 5: Effective Presentation Strategies</vt:lpstr>
      <vt:lpstr>PowerPoint Presentation</vt:lpstr>
      <vt:lpstr>Methods of Delivery</vt:lpstr>
      <vt:lpstr>Effective Delivery. . .</vt:lpstr>
      <vt:lpstr>Elements of Vocal Delivery</vt:lpstr>
      <vt:lpstr>Elements of Physical Delivery</vt:lpstr>
      <vt:lpstr>PowerPoint Presentation</vt:lpstr>
      <vt:lpstr>PowerPoint Presentation</vt:lpstr>
      <vt:lpstr>Purposes of Presentation</vt:lpstr>
      <vt:lpstr>Why Present ?</vt:lpstr>
      <vt:lpstr>Prepare, Prepare, Prepare</vt:lpstr>
      <vt:lpstr>How ?</vt:lpstr>
      <vt:lpstr>Body Language</vt:lpstr>
      <vt:lpstr>Use of Text (Rule of 6 )</vt:lpstr>
      <vt:lpstr>Echinococcosis/ Hydatid Disease- Sample 1 </vt:lpstr>
      <vt:lpstr>Echinococcosis/ Hydatid Disease- Sample 1.1</vt:lpstr>
      <vt:lpstr>PowerPoint Presentation</vt:lpstr>
      <vt:lpstr>Use of Images</vt:lpstr>
      <vt:lpstr>PowerPoint Presentation</vt:lpstr>
      <vt:lpstr>Use of Animation</vt:lpstr>
      <vt:lpstr>Elements of Persuasion</vt:lpstr>
      <vt:lpstr>PowerPoint Presentation</vt:lpstr>
      <vt:lpstr>PowerPoint Presentation</vt:lpstr>
      <vt:lpstr>PowerPoint Presentation</vt:lpstr>
      <vt:lpstr>Module 6 : Contemporary Issues in Communication and Soft Skills</vt:lpstr>
      <vt:lpstr>Trends influencing workspaces </vt:lpstr>
      <vt:lpstr>PowerPoint Presentation</vt:lpstr>
      <vt:lpstr>Trends in/affecting Post-Millenial  Communication</vt:lpstr>
      <vt:lpstr>PowerPoint Presentation</vt:lpstr>
      <vt:lpstr>Analysing Cases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HS 131.02 </dc:title>
  <dc:creator>ADMIN</dc:creator>
  <cp:revision>2</cp:revision>
  <dcterms:created xsi:type="dcterms:W3CDTF">2020-10-20T15:35:10Z</dcterms:created>
  <dcterms:modified xsi:type="dcterms:W3CDTF">2021-11-10T17:29:33Z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0x010100ECCF348B77340448A3DD8BA567219910</vt:lpwstr>
  </property>
</Properties>
</file>